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9" r:id="rId4"/>
    <p:sldId id="270" r:id="rId5"/>
    <p:sldId id="271" r:id="rId6"/>
    <p:sldId id="272" r:id="rId7"/>
    <p:sldId id="258" r:id="rId8"/>
    <p:sldId id="281" r:id="rId9"/>
    <p:sldId id="273" r:id="rId10"/>
    <p:sldId id="283" r:id="rId11"/>
    <p:sldId id="282" r:id="rId12"/>
    <p:sldId id="284" r:id="rId13"/>
    <p:sldId id="285" r:id="rId14"/>
    <p:sldId id="274" r:id="rId15"/>
    <p:sldId id="286" r:id="rId16"/>
    <p:sldId id="275" r:id="rId17"/>
    <p:sldId id="276" r:id="rId18"/>
    <p:sldId id="290" r:id="rId19"/>
    <p:sldId id="287" r:id="rId20"/>
    <p:sldId id="288" r:id="rId21"/>
    <p:sldId id="289" r:id="rId22"/>
    <p:sldId id="277" r:id="rId23"/>
    <p:sldId id="278" r:id="rId24"/>
    <p:sldId id="279"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8" autoAdjust="0"/>
    <p:restoredTop sz="94660"/>
  </p:normalViewPr>
  <p:slideViewPr>
    <p:cSldViewPr>
      <p:cViewPr>
        <p:scale>
          <a:sx n="120" d="100"/>
          <a:sy n="120" d="100"/>
        </p:scale>
        <p:origin x="84" y="11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Retrospect\Teresita\Haydee\Ramo%2033\Cuadro_Ramo%2033.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a:pPr>
            <a:r>
              <a:rPr lang="en-US" sz="1050" dirty="0"/>
              <a:t>Fondo de Aportaciones </a:t>
            </a:r>
            <a:r>
              <a:rPr lang="en-US" sz="1050" dirty="0" err="1"/>
              <a:t>para</a:t>
            </a:r>
            <a:r>
              <a:rPr lang="en-US" sz="1050" dirty="0"/>
              <a:t> el </a:t>
            </a:r>
            <a:r>
              <a:rPr lang="en-US" sz="1050" dirty="0" err="1"/>
              <a:t>Fortalecimiento</a:t>
            </a:r>
            <a:r>
              <a:rPr lang="en-US" sz="1050" dirty="0"/>
              <a:t> de </a:t>
            </a:r>
            <a:r>
              <a:rPr lang="en-US" sz="1050" dirty="0" err="1"/>
              <a:t>las</a:t>
            </a:r>
            <a:r>
              <a:rPr lang="en-US" sz="1050" dirty="0"/>
              <a:t> </a:t>
            </a:r>
            <a:r>
              <a:rPr lang="en-US" sz="1050" dirty="0" err="1"/>
              <a:t>Entidades</a:t>
            </a:r>
            <a:r>
              <a:rPr lang="en-US" sz="1050" dirty="0"/>
              <a:t> </a:t>
            </a:r>
            <a:r>
              <a:rPr lang="en-US" sz="1050" dirty="0" err="1"/>
              <a:t>Federativas</a:t>
            </a:r>
            <a:r>
              <a:rPr lang="en-US" sz="1050" dirty="0"/>
              <a:t> (FAFEF)* - Morelos (</a:t>
            </a:r>
            <a:r>
              <a:rPr lang="en-US" sz="1050" dirty="0" err="1"/>
              <a:t>mdp</a:t>
            </a:r>
            <a:r>
              <a:rPr lang="en-US" sz="1050" dirty="0"/>
              <a:t>)</a:t>
            </a:r>
          </a:p>
        </c:rich>
      </c:tx>
      <c:overlay val="0"/>
    </c:title>
    <c:autoTitleDeleted val="0"/>
    <c:plotArea>
      <c:layout>
        <c:manualLayout>
          <c:layoutTarget val="inner"/>
          <c:xMode val="edge"/>
          <c:yMode val="edge"/>
          <c:x val="9.3969204489292593E-2"/>
          <c:y val="0.19516805120536701"/>
          <c:w val="0.87921787655884898"/>
          <c:h val="0.60055070226969798"/>
        </c:manualLayout>
      </c:layout>
      <c:barChart>
        <c:barDir val="col"/>
        <c:grouping val="clustered"/>
        <c:varyColors val="0"/>
        <c:ser>
          <c:idx val="1"/>
          <c:order val="0"/>
          <c:tx>
            <c:strRef>
              <c:f>MORELOS!$D$32</c:f>
              <c:strCache>
                <c:ptCount val="1"/>
                <c:pt idx="0">
                  <c:v>FAFEF**</c:v>
                </c:pt>
              </c:strCache>
            </c:strRef>
          </c:tx>
          <c:spPr>
            <a:solidFill>
              <a:schemeClr val="accent5">
                <a:lumMod val="75000"/>
              </a:schemeClr>
            </a:solidFill>
          </c:spPr>
          <c:invertIfNegative val="0"/>
          <c:dLbls>
            <c:numFmt formatCode="#,##0.0" sourceLinked="0"/>
            <c:spPr>
              <a:noFill/>
              <a:ln>
                <a:noFill/>
              </a:ln>
              <a:effectLst/>
            </c:spPr>
            <c:txPr>
              <a:bodyPr/>
              <a:lstStyle/>
              <a:p>
                <a:pPr>
                  <a:defRPr sz="800"/>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MORELOS!$B$41:$B$47</c:f>
              <c:numCache>
                <c:formatCode>General</c:formatCode>
                <c:ptCount val="7"/>
                <c:pt idx="0">
                  <c:v>2007</c:v>
                </c:pt>
                <c:pt idx="1">
                  <c:v>2008</c:v>
                </c:pt>
                <c:pt idx="2">
                  <c:v>2009</c:v>
                </c:pt>
                <c:pt idx="3">
                  <c:v>2010</c:v>
                </c:pt>
                <c:pt idx="4">
                  <c:v>2011</c:v>
                </c:pt>
                <c:pt idx="5">
                  <c:v>2012</c:v>
                </c:pt>
                <c:pt idx="6">
                  <c:v>2013</c:v>
                </c:pt>
              </c:numCache>
            </c:numRef>
          </c:cat>
          <c:val>
            <c:numRef>
              <c:f>MORELOS!$D$41:$D$47</c:f>
              <c:numCache>
                <c:formatCode>#,##0.0</c:formatCode>
                <c:ptCount val="7"/>
                <c:pt idx="0">
                  <c:v>174.3353136407876</c:v>
                </c:pt>
                <c:pt idx="1">
                  <c:v>228.8595066527073</c:v>
                </c:pt>
                <c:pt idx="2" formatCode="#\ ##0.0">
                  <c:v>254.52037424228939</c:v>
                </c:pt>
                <c:pt idx="3" formatCode="#\ ##0.0">
                  <c:v>293.5</c:v>
                </c:pt>
                <c:pt idx="4" formatCode="#\ ##0.0">
                  <c:v>367.9233759176164</c:v>
                </c:pt>
                <c:pt idx="5" formatCode="#\ ##0.0">
                  <c:v>407.70475028169392</c:v>
                </c:pt>
                <c:pt idx="6" formatCode="#,##0.0_);\(#,##0.0\)">
                  <c:v>469.04372371353099</c:v>
                </c:pt>
              </c:numCache>
            </c:numRef>
          </c:val>
        </c:ser>
        <c:dLbls>
          <c:showLegendKey val="0"/>
          <c:showVal val="0"/>
          <c:showCatName val="0"/>
          <c:showSerName val="0"/>
          <c:showPercent val="0"/>
          <c:showBubbleSize val="0"/>
        </c:dLbls>
        <c:gapWidth val="150"/>
        <c:axId val="181379840"/>
        <c:axId val="181381376"/>
      </c:barChart>
      <c:catAx>
        <c:axId val="181379840"/>
        <c:scaling>
          <c:orientation val="minMax"/>
        </c:scaling>
        <c:delete val="0"/>
        <c:axPos val="b"/>
        <c:numFmt formatCode="General" sourceLinked="1"/>
        <c:majorTickMark val="out"/>
        <c:minorTickMark val="none"/>
        <c:tickLblPos val="nextTo"/>
        <c:txPr>
          <a:bodyPr rot="-2700000"/>
          <a:lstStyle/>
          <a:p>
            <a:pPr>
              <a:defRPr sz="900"/>
            </a:pPr>
            <a:endParaRPr lang="es-MX"/>
          </a:p>
        </c:txPr>
        <c:crossAx val="181381376"/>
        <c:crosses val="autoZero"/>
        <c:auto val="1"/>
        <c:lblAlgn val="ctr"/>
        <c:lblOffset val="100"/>
        <c:noMultiLvlLbl val="0"/>
      </c:catAx>
      <c:valAx>
        <c:axId val="181381376"/>
        <c:scaling>
          <c:orientation val="minMax"/>
        </c:scaling>
        <c:delete val="0"/>
        <c:axPos val="l"/>
        <c:numFmt formatCode="#,##0" sourceLinked="0"/>
        <c:majorTickMark val="out"/>
        <c:minorTickMark val="none"/>
        <c:tickLblPos val="nextTo"/>
        <c:crossAx val="181379840"/>
        <c:crosses val="autoZero"/>
        <c:crossBetween val="between"/>
      </c:valAx>
    </c:plotArea>
    <c:plotVisOnly val="1"/>
    <c:dispBlanksAs val="gap"/>
    <c:showDLblsOverMax val="0"/>
  </c:chart>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C68EB6-E911-4AB9-99E6-55F090CDD2A9}"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s-MX"/>
        </a:p>
      </dgm:t>
    </dgm:pt>
    <dgm:pt modelId="{DD64F4B7-21DE-4396-A546-9489D2AFA804}">
      <dgm:prSet phldrT="[Texto]" custT="1"/>
      <dgm:spPr>
        <a:solidFill>
          <a:schemeClr val="accent6">
            <a:lumMod val="50000"/>
          </a:schemeClr>
        </a:solidFill>
      </dgm:spPr>
      <dgm:t>
        <a:bodyPr/>
        <a:lstStyle/>
        <a:p>
          <a:r>
            <a:rPr lang="es-MX" sz="2800" b="1" dirty="0" smtClean="0"/>
            <a:t>¿Qué es el Ramo General 33?</a:t>
          </a:r>
          <a:endParaRPr lang="es-MX" sz="2800" b="1" dirty="0"/>
        </a:p>
      </dgm:t>
    </dgm:pt>
    <dgm:pt modelId="{7C12BF61-769D-4537-853B-E03F88A89BAA}" type="parTrans" cxnId="{401965F2-EFFE-42BD-A650-B956FF48D839}">
      <dgm:prSet/>
      <dgm:spPr/>
      <dgm:t>
        <a:bodyPr/>
        <a:lstStyle/>
        <a:p>
          <a:endParaRPr lang="es-MX"/>
        </a:p>
      </dgm:t>
    </dgm:pt>
    <dgm:pt modelId="{8D351023-8DF3-4887-A9EC-E0C6D51119D7}" type="sibTrans" cxnId="{401965F2-EFFE-42BD-A650-B956FF48D839}">
      <dgm:prSet/>
      <dgm:spPr/>
      <dgm:t>
        <a:bodyPr/>
        <a:lstStyle/>
        <a:p>
          <a:endParaRPr lang="es-MX"/>
        </a:p>
      </dgm:t>
    </dgm:pt>
    <dgm:pt modelId="{A24C3314-CE88-4681-93B3-76E6788BAB00}">
      <dgm:prSet phldrT="[Texto]" custT="1"/>
      <dgm:spPr>
        <a:solidFill>
          <a:schemeClr val="accent6">
            <a:lumMod val="40000"/>
            <a:lumOff val="60000"/>
            <a:alpha val="90000"/>
          </a:schemeClr>
        </a:solidFill>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s-ES" sz="1800" kern="1200" baseline="0" dirty="0" smtClean="0">
              <a:solidFill>
                <a:schemeClr val="tx2"/>
              </a:solidFill>
              <a:latin typeface="+mn-lt"/>
              <a:ea typeface="+mn-ea"/>
              <a:cs typeface="+mn-cs"/>
            </a:rPr>
            <a:t>Es un ramo administrativo que </a:t>
          </a:r>
          <a:r>
            <a:rPr lang="es-ES" sz="1800" b="1" kern="1200" baseline="0" dirty="0" smtClean="0">
              <a:solidFill>
                <a:schemeClr val="tx2"/>
              </a:solidFill>
              <a:latin typeface="+mn-lt"/>
              <a:ea typeface="+mn-ea"/>
              <a:cs typeface="+mn-cs"/>
            </a:rPr>
            <a:t>transfiere recursos </a:t>
          </a:r>
          <a:r>
            <a:rPr lang="es-ES" sz="1800" kern="1200" baseline="0" dirty="0" smtClean="0">
              <a:solidFill>
                <a:schemeClr val="tx2"/>
              </a:solidFill>
              <a:latin typeface="+mn-lt"/>
              <a:ea typeface="+mn-ea"/>
              <a:cs typeface="+mn-cs"/>
            </a:rPr>
            <a:t>del Presupuesto Federal a las </a:t>
          </a:r>
          <a:r>
            <a:rPr lang="es-ES" sz="1800" b="1" kern="1200" baseline="0" dirty="0" smtClean="0">
              <a:solidFill>
                <a:schemeClr val="tx2"/>
              </a:solidFill>
              <a:latin typeface="+mn-lt"/>
              <a:ea typeface="+mn-ea"/>
              <a:cs typeface="+mn-cs"/>
            </a:rPr>
            <a:t>entidades federativas </a:t>
          </a:r>
          <a:r>
            <a:rPr lang="es-ES" sz="1800" b="0" kern="1200" baseline="0" dirty="0" smtClean="0">
              <a:solidFill>
                <a:schemeClr val="tx2"/>
              </a:solidFill>
              <a:latin typeface="+mn-lt"/>
              <a:ea typeface="+mn-ea"/>
              <a:cs typeface="+mn-cs"/>
            </a:rPr>
            <a:t>y </a:t>
          </a:r>
          <a:r>
            <a:rPr lang="es-ES" sz="1800" kern="1200" baseline="0" dirty="0" smtClean="0">
              <a:solidFill>
                <a:schemeClr val="tx2"/>
              </a:solidFill>
              <a:latin typeface="+mn-lt"/>
              <a:ea typeface="+mn-ea"/>
              <a:cs typeface="+mn-cs"/>
            </a:rPr>
            <a:t>se destinan a </a:t>
          </a:r>
          <a:r>
            <a:rPr lang="es-ES" sz="1800" b="1" kern="1200" baseline="0" dirty="0" smtClean="0">
              <a:solidFill>
                <a:schemeClr val="tx2"/>
              </a:solidFill>
              <a:latin typeface="+mn-lt"/>
              <a:ea typeface="+mn-ea"/>
              <a:cs typeface="+mn-cs"/>
            </a:rPr>
            <a:t>responsabilidades claramente definidas relativas</a:t>
          </a:r>
          <a:r>
            <a:rPr lang="es-ES" sz="1800" kern="1200" baseline="0" dirty="0" smtClean="0">
              <a:solidFill>
                <a:schemeClr val="tx2"/>
              </a:solidFill>
              <a:latin typeface="+mn-lt"/>
              <a:ea typeface="+mn-ea"/>
              <a:cs typeface="+mn-cs"/>
            </a:rPr>
            <a:t> </a:t>
          </a:r>
          <a:r>
            <a:rPr lang="es-ES" sz="1800" i="0" kern="1200" baseline="0" dirty="0" smtClean="0">
              <a:solidFill>
                <a:schemeClr val="tx2"/>
              </a:solidFill>
              <a:latin typeface="+mn-lt"/>
              <a:ea typeface="+mn-ea"/>
              <a:cs typeface="+mn-cs"/>
            </a:rPr>
            <a:t>a </a:t>
          </a:r>
          <a:r>
            <a:rPr lang="es-ES" sz="1800" b="1" i="0" kern="1200" baseline="0" dirty="0" smtClean="0">
              <a:solidFill>
                <a:schemeClr val="tx2"/>
              </a:solidFill>
              <a:latin typeface="+mn-lt"/>
              <a:ea typeface="+mn-ea"/>
              <a:cs typeface="+mn-cs"/>
            </a:rPr>
            <a:t>educación</a:t>
          </a:r>
          <a:r>
            <a:rPr lang="es-ES" sz="1800" b="0" i="0" kern="1200" baseline="0" dirty="0" smtClean="0">
              <a:solidFill>
                <a:schemeClr val="tx2"/>
              </a:solidFill>
              <a:latin typeface="+mn-lt"/>
              <a:ea typeface="+mn-ea"/>
              <a:cs typeface="+mn-cs"/>
            </a:rPr>
            <a:t> básica, tecnológica y para adultos, </a:t>
          </a:r>
          <a:r>
            <a:rPr lang="es-ES" sz="1800" b="1" i="0" kern="1200" baseline="0" dirty="0" smtClean="0">
              <a:solidFill>
                <a:schemeClr val="tx2"/>
              </a:solidFill>
              <a:latin typeface="+mn-lt"/>
              <a:ea typeface="+mn-ea"/>
              <a:cs typeface="+mn-cs"/>
            </a:rPr>
            <a:t>salud</a:t>
          </a:r>
          <a:r>
            <a:rPr lang="es-ES" sz="1800" b="0" i="0" kern="1200" baseline="0" dirty="0" smtClean="0">
              <a:solidFill>
                <a:schemeClr val="tx2"/>
              </a:solidFill>
              <a:latin typeface="+mn-lt"/>
              <a:ea typeface="+mn-ea"/>
              <a:cs typeface="+mn-cs"/>
            </a:rPr>
            <a:t>, </a:t>
          </a:r>
          <a:r>
            <a:rPr lang="es-ES" sz="1800" b="1" i="0" kern="1200" baseline="0" dirty="0" smtClean="0">
              <a:solidFill>
                <a:schemeClr val="tx2"/>
              </a:solidFill>
              <a:latin typeface="+mn-lt"/>
              <a:ea typeface="+mn-ea"/>
              <a:cs typeface="+mn-cs"/>
            </a:rPr>
            <a:t>infraestructura</a:t>
          </a:r>
          <a:r>
            <a:rPr lang="es-ES" sz="1800" b="0" i="0" kern="1200" baseline="0" dirty="0" smtClean="0">
              <a:solidFill>
                <a:schemeClr val="tx2"/>
              </a:solidFill>
              <a:latin typeface="+mn-lt"/>
              <a:ea typeface="+mn-ea"/>
              <a:cs typeface="+mn-cs"/>
            </a:rPr>
            <a:t> básica, </a:t>
          </a:r>
          <a:r>
            <a:rPr lang="es-ES" sz="1800" b="1" i="0" kern="1200" baseline="0" dirty="0" smtClean="0">
              <a:solidFill>
                <a:schemeClr val="tx2"/>
              </a:solidFill>
              <a:latin typeface="+mn-lt"/>
              <a:ea typeface="+mn-ea"/>
              <a:cs typeface="+mn-cs"/>
            </a:rPr>
            <a:t>seguridad</a:t>
          </a:r>
          <a:r>
            <a:rPr lang="es-ES" sz="1800" b="0" i="0" kern="1200" baseline="0" dirty="0" smtClean="0">
              <a:solidFill>
                <a:schemeClr val="tx2"/>
              </a:solidFill>
              <a:latin typeface="+mn-lt"/>
              <a:ea typeface="+mn-ea"/>
              <a:cs typeface="+mn-cs"/>
            </a:rPr>
            <a:t> pública y fortalecimiento de los gobiernos estatales y de los </a:t>
          </a:r>
          <a:r>
            <a:rPr lang="es-ES" sz="1800" b="1" i="0" kern="1200" baseline="0" dirty="0" smtClean="0">
              <a:solidFill>
                <a:schemeClr val="tx2"/>
              </a:solidFill>
              <a:latin typeface="+mn-lt"/>
              <a:ea typeface="+mn-ea"/>
              <a:cs typeface="+mn-cs"/>
            </a:rPr>
            <a:t>municipios</a:t>
          </a:r>
          <a:r>
            <a:rPr lang="es-ES" sz="1800" b="0" i="0" kern="1200" baseline="0" dirty="0" smtClean="0">
              <a:solidFill>
                <a:schemeClr val="tx2"/>
              </a:solidFill>
              <a:latin typeface="+mn-lt"/>
              <a:ea typeface="+mn-ea"/>
              <a:cs typeface="+mn-cs"/>
            </a:rPr>
            <a:t>.</a:t>
          </a:r>
          <a:endParaRPr lang="es-MX" sz="1800" b="0" i="0" kern="1200" baseline="0" dirty="0" smtClean="0">
            <a:solidFill>
              <a:schemeClr val="tx2"/>
            </a:solidFill>
            <a:latin typeface="+mn-lt"/>
            <a:ea typeface="+mn-ea"/>
            <a:cs typeface="+mn-cs"/>
          </a:endParaRPr>
        </a:p>
      </dgm:t>
    </dgm:pt>
    <dgm:pt modelId="{DFC24E7B-F5FD-41CE-ADDC-6BFB6DE569D3}" type="parTrans" cxnId="{FC3AD1DF-9EC8-44AA-ABF3-8C2558FDF7CD}">
      <dgm:prSet/>
      <dgm:spPr/>
      <dgm:t>
        <a:bodyPr/>
        <a:lstStyle/>
        <a:p>
          <a:endParaRPr lang="es-MX"/>
        </a:p>
      </dgm:t>
    </dgm:pt>
    <dgm:pt modelId="{C2A8C860-1C7E-403F-91A8-8F5E90A1A1D2}" type="sibTrans" cxnId="{FC3AD1DF-9EC8-44AA-ABF3-8C2558FDF7CD}">
      <dgm:prSet/>
      <dgm:spPr/>
      <dgm:t>
        <a:bodyPr/>
        <a:lstStyle/>
        <a:p>
          <a:endParaRPr lang="es-MX"/>
        </a:p>
      </dgm:t>
    </dgm:pt>
    <dgm:pt modelId="{AB4E34A3-5D0B-49EC-83D1-B52D468FFD4A}">
      <dgm:prSet phldrT="[Texto]" custT="1"/>
      <dgm:spPr>
        <a:solidFill>
          <a:schemeClr val="accent2">
            <a:lumMod val="75000"/>
          </a:schemeClr>
        </a:solidFill>
      </dgm:spPr>
      <dgm:t>
        <a:bodyPr/>
        <a:lstStyle/>
        <a:p>
          <a:r>
            <a:rPr lang="es-MX" sz="2800" b="1" dirty="0" smtClean="0"/>
            <a:t>¿Cuál es la naturaleza del recurso?</a:t>
          </a:r>
          <a:endParaRPr lang="es-MX" sz="2800" b="1" dirty="0"/>
        </a:p>
      </dgm:t>
    </dgm:pt>
    <dgm:pt modelId="{0C0EB0BE-A75D-49CA-83C4-EDC7670AB7F0}" type="parTrans" cxnId="{0C02C168-E645-4989-A6C4-187145D2821E}">
      <dgm:prSet/>
      <dgm:spPr/>
      <dgm:t>
        <a:bodyPr/>
        <a:lstStyle/>
        <a:p>
          <a:endParaRPr lang="es-MX"/>
        </a:p>
      </dgm:t>
    </dgm:pt>
    <dgm:pt modelId="{D6A233A4-B3FE-40E2-8131-BC77CF4842AE}" type="sibTrans" cxnId="{0C02C168-E645-4989-A6C4-187145D2821E}">
      <dgm:prSet/>
      <dgm:spPr/>
      <dgm:t>
        <a:bodyPr/>
        <a:lstStyle/>
        <a:p>
          <a:endParaRPr lang="es-MX"/>
        </a:p>
      </dgm:t>
    </dgm:pt>
    <dgm:pt modelId="{C71122E3-ED38-4F0B-ABB7-5E8E98D47CD2}">
      <dgm:prSet phldrT="[Texto]" custT="1"/>
      <dgm:spPr>
        <a:solidFill>
          <a:schemeClr val="accent2">
            <a:lumMod val="40000"/>
            <a:lumOff val="60000"/>
            <a:alpha val="90000"/>
          </a:schemeClr>
        </a:solidFill>
      </dgm:spPr>
      <dgm:t>
        <a:bodyPr/>
        <a:lstStyle/>
        <a:p>
          <a:r>
            <a:rPr lang="es-MX" sz="1800" b="1" dirty="0" smtClean="0">
              <a:solidFill>
                <a:schemeClr val="tx2"/>
              </a:solidFill>
            </a:rPr>
            <a:t>Aportaciones federales </a:t>
          </a:r>
          <a:r>
            <a:rPr lang="es-MX" sz="1800" dirty="0" smtClean="0">
              <a:solidFill>
                <a:schemeClr val="tx2"/>
              </a:solidFill>
            </a:rPr>
            <a:t>que </a:t>
          </a:r>
          <a:r>
            <a:rPr lang="es-MX" sz="1800" b="1" dirty="0" smtClean="0">
              <a:solidFill>
                <a:schemeClr val="tx2"/>
              </a:solidFill>
            </a:rPr>
            <a:t>condicionan su gasto</a:t>
          </a:r>
          <a:r>
            <a:rPr lang="es-MX" sz="1800" dirty="0" smtClean="0">
              <a:solidFill>
                <a:schemeClr val="tx2"/>
              </a:solidFill>
            </a:rPr>
            <a:t> a </a:t>
          </a:r>
          <a:r>
            <a:rPr lang="es-MX" sz="1800" b="1" dirty="0" smtClean="0">
              <a:solidFill>
                <a:schemeClr val="tx2"/>
              </a:solidFill>
            </a:rPr>
            <a:t>etiquetas definid</a:t>
          </a:r>
          <a:r>
            <a:rPr lang="es-MX" sz="1800" dirty="0" smtClean="0">
              <a:solidFill>
                <a:schemeClr val="tx2"/>
              </a:solidFill>
            </a:rPr>
            <a:t>as para la consecución y </a:t>
          </a:r>
          <a:r>
            <a:rPr lang="es-MX" sz="1800" b="1" dirty="0" smtClean="0">
              <a:solidFill>
                <a:schemeClr val="tx2"/>
              </a:solidFill>
            </a:rPr>
            <a:t>cumplimiento de los objetivos </a:t>
          </a:r>
          <a:r>
            <a:rPr lang="es-MX" sz="1800" dirty="0" smtClean="0">
              <a:solidFill>
                <a:schemeClr val="tx2"/>
              </a:solidFill>
            </a:rPr>
            <a:t>de cada uno de los fondos que lo integran.</a:t>
          </a:r>
          <a:endParaRPr lang="es-MX" sz="1800" dirty="0">
            <a:solidFill>
              <a:schemeClr val="tx2"/>
            </a:solidFill>
          </a:endParaRPr>
        </a:p>
      </dgm:t>
    </dgm:pt>
    <dgm:pt modelId="{095AF1D5-0379-46D4-B9C0-E2EBF9A8DEBF}" type="parTrans" cxnId="{DF929FAD-927A-4DD2-8F2A-E04820ADF524}">
      <dgm:prSet/>
      <dgm:spPr/>
      <dgm:t>
        <a:bodyPr/>
        <a:lstStyle/>
        <a:p>
          <a:endParaRPr lang="es-MX"/>
        </a:p>
      </dgm:t>
    </dgm:pt>
    <dgm:pt modelId="{48E90F64-5849-49D2-9601-0EE894B8C919}" type="sibTrans" cxnId="{DF929FAD-927A-4DD2-8F2A-E04820ADF524}">
      <dgm:prSet/>
      <dgm:spPr/>
      <dgm:t>
        <a:bodyPr/>
        <a:lstStyle/>
        <a:p>
          <a:endParaRPr lang="es-MX"/>
        </a:p>
      </dgm:t>
    </dgm:pt>
    <dgm:pt modelId="{93B94242-C957-4668-8699-92373730B8DF}">
      <dgm:prSet phldrT="[Texto]"/>
      <dgm:spPr>
        <a:solidFill>
          <a:schemeClr val="accent2">
            <a:lumMod val="40000"/>
            <a:lumOff val="60000"/>
            <a:alpha val="90000"/>
          </a:schemeClr>
        </a:solidFill>
      </dgm:spPr>
      <dgm:t>
        <a:bodyPr/>
        <a:lstStyle/>
        <a:p>
          <a:endParaRPr lang="es-MX" sz="2200" dirty="0"/>
        </a:p>
      </dgm:t>
    </dgm:pt>
    <dgm:pt modelId="{F0178080-41DA-40CB-A434-2778C892AEDE}" type="parTrans" cxnId="{5595A58D-3079-42CE-8DFC-4411FB916695}">
      <dgm:prSet/>
      <dgm:spPr/>
      <dgm:t>
        <a:bodyPr/>
        <a:lstStyle/>
        <a:p>
          <a:endParaRPr lang="es-MX"/>
        </a:p>
      </dgm:t>
    </dgm:pt>
    <dgm:pt modelId="{3306882F-DF9A-4950-963D-F8B09EEFD114}" type="sibTrans" cxnId="{5595A58D-3079-42CE-8DFC-4411FB916695}">
      <dgm:prSet/>
      <dgm:spPr/>
      <dgm:t>
        <a:bodyPr/>
        <a:lstStyle/>
        <a:p>
          <a:endParaRPr lang="es-MX"/>
        </a:p>
      </dgm:t>
    </dgm:pt>
    <dgm:pt modelId="{3DA64462-1C07-41E5-8C07-96194542B08D}" type="pres">
      <dgm:prSet presAssocID="{9BC68EB6-E911-4AB9-99E6-55F090CDD2A9}" presName="Name0" presStyleCnt="0">
        <dgm:presLayoutVars>
          <dgm:dir/>
          <dgm:animLvl val="lvl"/>
          <dgm:resizeHandles val="exact"/>
        </dgm:presLayoutVars>
      </dgm:prSet>
      <dgm:spPr/>
      <dgm:t>
        <a:bodyPr/>
        <a:lstStyle/>
        <a:p>
          <a:endParaRPr lang="es-MX"/>
        </a:p>
      </dgm:t>
    </dgm:pt>
    <dgm:pt modelId="{0973D518-A2CE-4DF8-9BA2-443764A7C135}" type="pres">
      <dgm:prSet presAssocID="{DD64F4B7-21DE-4396-A546-9489D2AFA804}" presName="linNode" presStyleCnt="0"/>
      <dgm:spPr/>
    </dgm:pt>
    <dgm:pt modelId="{0704DF6F-81BE-4504-85CB-B1EE48670CF3}" type="pres">
      <dgm:prSet presAssocID="{DD64F4B7-21DE-4396-A546-9489D2AFA804}" presName="parentText" presStyleLbl="node1" presStyleIdx="0" presStyleCnt="2" custScaleY="54109">
        <dgm:presLayoutVars>
          <dgm:chMax val="1"/>
          <dgm:bulletEnabled val="1"/>
        </dgm:presLayoutVars>
      </dgm:prSet>
      <dgm:spPr/>
      <dgm:t>
        <a:bodyPr/>
        <a:lstStyle/>
        <a:p>
          <a:endParaRPr lang="es-MX"/>
        </a:p>
      </dgm:t>
    </dgm:pt>
    <dgm:pt modelId="{1135A352-B1B4-466E-A49B-F3C583DB9A0A}" type="pres">
      <dgm:prSet presAssocID="{DD64F4B7-21DE-4396-A546-9489D2AFA804}" presName="descendantText" presStyleLbl="alignAccFollowNode1" presStyleIdx="0" presStyleCnt="2" custScaleY="117398">
        <dgm:presLayoutVars>
          <dgm:bulletEnabled val="1"/>
        </dgm:presLayoutVars>
      </dgm:prSet>
      <dgm:spPr>
        <a:prstGeom prst="roundRect">
          <a:avLst/>
        </a:prstGeom>
      </dgm:spPr>
      <dgm:t>
        <a:bodyPr/>
        <a:lstStyle/>
        <a:p>
          <a:endParaRPr lang="es-MX"/>
        </a:p>
      </dgm:t>
    </dgm:pt>
    <dgm:pt modelId="{41F97EB3-6103-436E-849D-D1D1CBA210DA}" type="pres">
      <dgm:prSet presAssocID="{8D351023-8DF3-4887-A9EC-E0C6D51119D7}" presName="sp" presStyleCnt="0"/>
      <dgm:spPr/>
    </dgm:pt>
    <dgm:pt modelId="{A771342A-4064-4120-9B1E-2AE79183BF84}" type="pres">
      <dgm:prSet presAssocID="{AB4E34A3-5D0B-49EC-83D1-B52D468FFD4A}" presName="linNode" presStyleCnt="0"/>
      <dgm:spPr/>
    </dgm:pt>
    <dgm:pt modelId="{629D2063-0DAC-4820-BA9A-CA06DF44BEB3}" type="pres">
      <dgm:prSet presAssocID="{AB4E34A3-5D0B-49EC-83D1-B52D468FFD4A}" presName="parentText" presStyleLbl="node1" presStyleIdx="1" presStyleCnt="2" custScaleY="54569">
        <dgm:presLayoutVars>
          <dgm:chMax val="1"/>
          <dgm:bulletEnabled val="1"/>
        </dgm:presLayoutVars>
      </dgm:prSet>
      <dgm:spPr/>
      <dgm:t>
        <a:bodyPr/>
        <a:lstStyle/>
        <a:p>
          <a:endParaRPr lang="es-MX"/>
        </a:p>
      </dgm:t>
    </dgm:pt>
    <dgm:pt modelId="{1B0AF0E0-7CCF-42DC-A32E-920BC6132700}" type="pres">
      <dgm:prSet presAssocID="{AB4E34A3-5D0B-49EC-83D1-B52D468FFD4A}" presName="descendantText" presStyleLbl="alignAccFollowNode1" presStyleIdx="1" presStyleCnt="2" custScaleY="74023" custLinFactNeighborX="-1961" custLinFactNeighborY="1006">
        <dgm:presLayoutVars>
          <dgm:bulletEnabled val="1"/>
        </dgm:presLayoutVars>
      </dgm:prSet>
      <dgm:spPr>
        <a:prstGeom prst="roundRect">
          <a:avLst/>
        </a:prstGeom>
      </dgm:spPr>
      <dgm:t>
        <a:bodyPr/>
        <a:lstStyle/>
        <a:p>
          <a:endParaRPr lang="es-MX"/>
        </a:p>
      </dgm:t>
    </dgm:pt>
  </dgm:ptLst>
  <dgm:cxnLst>
    <dgm:cxn modelId="{701BDD72-C496-4FFF-A4E4-2F2F4917F121}" type="presOf" srcId="{C71122E3-ED38-4F0B-ABB7-5E8E98D47CD2}" destId="{1B0AF0E0-7CCF-42DC-A32E-920BC6132700}" srcOrd="0" destOrd="0" presId="urn:microsoft.com/office/officeart/2005/8/layout/vList5"/>
    <dgm:cxn modelId="{913ABD47-F306-45A8-888F-E83F1BCDB6AE}" type="presOf" srcId="{AB4E34A3-5D0B-49EC-83D1-B52D468FFD4A}" destId="{629D2063-0DAC-4820-BA9A-CA06DF44BEB3}" srcOrd="0" destOrd="0" presId="urn:microsoft.com/office/officeart/2005/8/layout/vList5"/>
    <dgm:cxn modelId="{401965F2-EFFE-42BD-A650-B956FF48D839}" srcId="{9BC68EB6-E911-4AB9-99E6-55F090CDD2A9}" destId="{DD64F4B7-21DE-4396-A546-9489D2AFA804}" srcOrd="0" destOrd="0" parTransId="{7C12BF61-769D-4537-853B-E03F88A89BAA}" sibTransId="{8D351023-8DF3-4887-A9EC-E0C6D51119D7}"/>
    <dgm:cxn modelId="{0C02C168-E645-4989-A6C4-187145D2821E}" srcId="{9BC68EB6-E911-4AB9-99E6-55F090CDD2A9}" destId="{AB4E34A3-5D0B-49EC-83D1-B52D468FFD4A}" srcOrd="1" destOrd="0" parTransId="{0C0EB0BE-A75D-49CA-83C4-EDC7670AB7F0}" sibTransId="{D6A233A4-B3FE-40E2-8131-BC77CF4842AE}"/>
    <dgm:cxn modelId="{4ACA4BD5-D8C8-4C01-8430-E7755DBD1365}" type="presOf" srcId="{9BC68EB6-E911-4AB9-99E6-55F090CDD2A9}" destId="{3DA64462-1C07-41E5-8C07-96194542B08D}" srcOrd="0" destOrd="0" presId="urn:microsoft.com/office/officeart/2005/8/layout/vList5"/>
    <dgm:cxn modelId="{5595A58D-3079-42CE-8DFC-4411FB916695}" srcId="{AB4E34A3-5D0B-49EC-83D1-B52D468FFD4A}" destId="{93B94242-C957-4668-8699-92373730B8DF}" srcOrd="1" destOrd="0" parTransId="{F0178080-41DA-40CB-A434-2778C892AEDE}" sibTransId="{3306882F-DF9A-4950-963D-F8B09EEFD114}"/>
    <dgm:cxn modelId="{DF929FAD-927A-4DD2-8F2A-E04820ADF524}" srcId="{AB4E34A3-5D0B-49EC-83D1-B52D468FFD4A}" destId="{C71122E3-ED38-4F0B-ABB7-5E8E98D47CD2}" srcOrd="0" destOrd="0" parTransId="{095AF1D5-0379-46D4-B9C0-E2EBF9A8DEBF}" sibTransId="{48E90F64-5849-49D2-9601-0EE894B8C919}"/>
    <dgm:cxn modelId="{2F0D5891-F9D4-46A4-98D5-D8B977963662}" type="presOf" srcId="{DD64F4B7-21DE-4396-A546-9489D2AFA804}" destId="{0704DF6F-81BE-4504-85CB-B1EE48670CF3}" srcOrd="0" destOrd="0" presId="urn:microsoft.com/office/officeart/2005/8/layout/vList5"/>
    <dgm:cxn modelId="{EE170965-DFF9-48D2-A233-AC7DB9C7CF32}" type="presOf" srcId="{A24C3314-CE88-4681-93B3-76E6788BAB00}" destId="{1135A352-B1B4-466E-A49B-F3C583DB9A0A}" srcOrd="0" destOrd="0" presId="urn:microsoft.com/office/officeart/2005/8/layout/vList5"/>
    <dgm:cxn modelId="{16CFC324-9605-45C0-934D-7AA0EBE78E6A}" type="presOf" srcId="{93B94242-C957-4668-8699-92373730B8DF}" destId="{1B0AF0E0-7CCF-42DC-A32E-920BC6132700}" srcOrd="0" destOrd="1" presId="urn:microsoft.com/office/officeart/2005/8/layout/vList5"/>
    <dgm:cxn modelId="{FC3AD1DF-9EC8-44AA-ABF3-8C2558FDF7CD}" srcId="{DD64F4B7-21DE-4396-A546-9489D2AFA804}" destId="{A24C3314-CE88-4681-93B3-76E6788BAB00}" srcOrd="0" destOrd="0" parTransId="{DFC24E7B-F5FD-41CE-ADDC-6BFB6DE569D3}" sibTransId="{C2A8C860-1C7E-403F-91A8-8F5E90A1A1D2}"/>
    <dgm:cxn modelId="{97F1BEEC-1C9B-4CB3-9574-CBDED50395A8}" type="presParOf" srcId="{3DA64462-1C07-41E5-8C07-96194542B08D}" destId="{0973D518-A2CE-4DF8-9BA2-443764A7C135}" srcOrd="0" destOrd="0" presId="urn:microsoft.com/office/officeart/2005/8/layout/vList5"/>
    <dgm:cxn modelId="{92C6F351-357C-4B5D-B55C-C1FA040C0938}" type="presParOf" srcId="{0973D518-A2CE-4DF8-9BA2-443764A7C135}" destId="{0704DF6F-81BE-4504-85CB-B1EE48670CF3}" srcOrd="0" destOrd="0" presId="urn:microsoft.com/office/officeart/2005/8/layout/vList5"/>
    <dgm:cxn modelId="{E4FB63D4-9A8B-444C-BA8D-2EE3B15E2FEB}" type="presParOf" srcId="{0973D518-A2CE-4DF8-9BA2-443764A7C135}" destId="{1135A352-B1B4-466E-A49B-F3C583DB9A0A}" srcOrd="1" destOrd="0" presId="urn:microsoft.com/office/officeart/2005/8/layout/vList5"/>
    <dgm:cxn modelId="{402AB815-B696-49D1-BA4A-8B1C9A725151}" type="presParOf" srcId="{3DA64462-1C07-41E5-8C07-96194542B08D}" destId="{41F97EB3-6103-436E-849D-D1D1CBA210DA}" srcOrd="1" destOrd="0" presId="urn:microsoft.com/office/officeart/2005/8/layout/vList5"/>
    <dgm:cxn modelId="{AF662313-594F-43A9-B78C-4828E31960EC}" type="presParOf" srcId="{3DA64462-1C07-41E5-8C07-96194542B08D}" destId="{A771342A-4064-4120-9B1E-2AE79183BF84}" srcOrd="2" destOrd="0" presId="urn:microsoft.com/office/officeart/2005/8/layout/vList5"/>
    <dgm:cxn modelId="{1743128F-27EB-4433-99BD-D3B44548F307}" type="presParOf" srcId="{A771342A-4064-4120-9B1E-2AE79183BF84}" destId="{629D2063-0DAC-4820-BA9A-CA06DF44BEB3}" srcOrd="0" destOrd="0" presId="urn:microsoft.com/office/officeart/2005/8/layout/vList5"/>
    <dgm:cxn modelId="{6884CBE2-3241-4B53-95F9-2228EF8D4171}" type="presParOf" srcId="{A771342A-4064-4120-9B1E-2AE79183BF84}" destId="{1B0AF0E0-7CCF-42DC-A32E-920BC613270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799863-2118-4CFC-9884-62F60D32DC8F}"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s-MX"/>
        </a:p>
      </dgm:t>
    </dgm:pt>
    <dgm:pt modelId="{744822CF-AFA8-4E5A-997B-0C38A6468B34}">
      <dgm:prSet phldrT="[Texto]"/>
      <dgm:spPr>
        <a:solidFill>
          <a:schemeClr val="accent2">
            <a:lumMod val="50000"/>
          </a:schemeClr>
        </a:solidFill>
      </dgm:spPr>
      <dgm:t>
        <a:bodyPr/>
        <a:lstStyle/>
        <a:p>
          <a:r>
            <a:rPr lang="es-MX" dirty="0" smtClean="0"/>
            <a:t>Matriz de indicadores construida con los actores involucrados y utilizada para monitoreo y evaluación</a:t>
          </a:r>
          <a:endParaRPr lang="es-MX" dirty="0"/>
        </a:p>
      </dgm:t>
    </dgm:pt>
    <dgm:pt modelId="{F9E29158-B273-43A9-9261-6575E55D7578}" type="parTrans" cxnId="{9BB1072B-5F07-4C57-9A03-78554CEA779A}">
      <dgm:prSet/>
      <dgm:spPr/>
      <dgm:t>
        <a:bodyPr/>
        <a:lstStyle/>
        <a:p>
          <a:endParaRPr lang="es-MX"/>
        </a:p>
      </dgm:t>
    </dgm:pt>
    <dgm:pt modelId="{78157613-C2C1-48B9-88B6-737A8CCC0065}" type="sibTrans" cxnId="{9BB1072B-5F07-4C57-9A03-78554CEA779A}">
      <dgm:prSet/>
      <dgm:spPr/>
      <dgm:t>
        <a:bodyPr/>
        <a:lstStyle/>
        <a:p>
          <a:endParaRPr lang="es-MX"/>
        </a:p>
      </dgm:t>
    </dgm:pt>
    <dgm:pt modelId="{65E1363F-53FC-45E7-9DCF-1E5DB991B5A2}">
      <dgm:prSet phldrT="[Texto]"/>
      <dgm:spPr>
        <a:solidFill>
          <a:schemeClr val="accent2">
            <a:lumMod val="75000"/>
          </a:schemeClr>
        </a:solidFill>
      </dgm:spPr>
      <dgm:t>
        <a:bodyPr/>
        <a:lstStyle/>
        <a:p>
          <a:r>
            <a:rPr lang="es-MX" dirty="0" smtClean="0"/>
            <a:t>Procesos de ejecución de cada uno de los fondos documentados,  claros y conocidos (tanto de la asignación como del ejercicio) </a:t>
          </a:r>
          <a:endParaRPr lang="es-MX" dirty="0"/>
        </a:p>
      </dgm:t>
    </dgm:pt>
    <dgm:pt modelId="{7CD157C2-5C75-4CE2-8A6E-6F69DE029214}" type="parTrans" cxnId="{A0FD0A67-6439-4C46-8190-D06FD4A9DFB5}">
      <dgm:prSet/>
      <dgm:spPr/>
      <dgm:t>
        <a:bodyPr/>
        <a:lstStyle/>
        <a:p>
          <a:endParaRPr lang="es-MX"/>
        </a:p>
      </dgm:t>
    </dgm:pt>
    <dgm:pt modelId="{0195FCDB-780E-447B-8563-0E482A55EBE8}" type="sibTrans" cxnId="{A0FD0A67-6439-4C46-8190-D06FD4A9DFB5}">
      <dgm:prSet/>
      <dgm:spPr/>
      <dgm:t>
        <a:bodyPr/>
        <a:lstStyle/>
        <a:p>
          <a:endParaRPr lang="es-MX"/>
        </a:p>
      </dgm:t>
    </dgm:pt>
    <dgm:pt modelId="{3C03DD7C-8925-408E-A81D-46B4FC83A00A}">
      <dgm:prSet phldrT="[Texto]"/>
      <dgm:spPr>
        <a:solidFill>
          <a:schemeClr val="accent2">
            <a:lumMod val="75000"/>
            <a:alpha val="79000"/>
          </a:schemeClr>
        </a:solidFill>
      </dgm:spPr>
      <dgm:t>
        <a:bodyPr/>
        <a:lstStyle/>
        <a:p>
          <a:r>
            <a:rPr lang="es-MX" dirty="0" smtClean="0"/>
            <a:t>Las etiquetas de gasto de los fondos se articulan, explícitamente, con las prioridades definidas en el Plan Estatal y programas sectoriales</a:t>
          </a:r>
          <a:endParaRPr lang="es-MX" dirty="0"/>
        </a:p>
      </dgm:t>
    </dgm:pt>
    <dgm:pt modelId="{E589219E-AAA6-4A20-9241-B5CD792A3DDE}" type="parTrans" cxnId="{24C78A33-A5F5-43DE-BCAE-CB5365845BDC}">
      <dgm:prSet/>
      <dgm:spPr/>
      <dgm:t>
        <a:bodyPr/>
        <a:lstStyle/>
        <a:p>
          <a:endParaRPr lang="es-MX"/>
        </a:p>
      </dgm:t>
    </dgm:pt>
    <dgm:pt modelId="{036B8F17-8638-4C79-BF3D-4E3240FBF96C}" type="sibTrans" cxnId="{24C78A33-A5F5-43DE-BCAE-CB5365845BDC}">
      <dgm:prSet/>
      <dgm:spPr/>
      <dgm:t>
        <a:bodyPr/>
        <a:lstStyle/>
        <a:p>
          <a:endParaRPr lang="es-MX"/>
        </a:p>
      </dgm:t>
    </dgm:pt>
    <dgm:pt modelId="{F133FAF4-4ED3-4EE6-82DE-DC06195BCD23}">
      <dgm:prSet phldrT="[Texto]"/>
      <dgm:spPr>
        <a:solidFill>
          <a:schemeClr val="accent3">
            <a:lumMod val="50000"/>
          </a:schemeClr>
        </a:solidFill>
      </dgm:spPr>
      <dgm:t>
        <a:bodyPr/>
        <a:lstStyle/>
        <a:p>
          <a:r>
            <a:rPr lang="es-MX" dirty="0" smtClean="0"/>
            <a:t>Se cuenta con información sistematizada y desagregada (acción, institución, municipio)  sobre el uso y destino de las etiquetas de cada Fondo</a:t>
          </a:r>
          <a:endParaRPr lang="es-MX" dirty="0"/>
        </a:p>
      </dgm:t>
    </dgm:pt>
    <dgm:pt modelId="{B038D197-9F7F-46E3-BC90-9A9B1AA2FEE0}" type="parTrans" cxnId="{48B574A9-8EEB-4864-98A4-73D9B41E2A15}">
      <dgm:prSet/>
      <dgm:spPr/>
      <dgm:t>
        <a:bodyPr/>
        <a:lstStyle/>
        <a:p>
          <a:endParaRPr lang="es-MX"/>
        </a:p>
      </dgm:t>
    </dgm:pt>
    <dgm:pt modelId="{BF20802F-8632-4105-A7D5-88282BFB7962}" type="sibTrans" cxnId="{48B574A9-8EEB-4864-98A4-73D9B41E2A15}">
      <dgm:prSet/>
      <dgm:spPr/>
      <dgm:t>
        <a:bodyPr/>
        <a:lstStyle/>
        <a:p>
          <a:endParaRPr lang="es-MX"/>
        </a:p>
      </dgm:t>
    </dgm:pt>
    <dgm:pt modelId="{88C4E9EB-274E-48FC-ABAF-BBD7E73CA0DF}">
      <dgm:prSet phldrT="[Texto]"/>
      <dgm:spPr>
        <a:solidFill>
          <a:schemeClr val="accent3">
            <a:lumMod val="75000"/>
          </a:schemeClr>
        </a:solidFill>
      </dgm:spPr>
      <dgm:t>
        <a:bodyPr/>
        <a:lstStyle/>
        <a:p>
          <a:r>
            <a:rPr lang="es-MX" dirty="0" smtClean="0"/>
            <a:t>En los reportes es posible identificar globalmente el destino y uso de los recursos por cada etiqueta de gasto de cada Fondo y del Ramo 33 en su conjunto</a:t>
          </a:r>
          <a:endParaRPr lang="es-MX" dirty="0"/>
        </a:p>
      </dgm:t>
    </dgm:pt>
    <dgm:pt modelId="{F85CC9F1-60C3-4868-A92A-3F8AAD9DFDC6}" type="parTrans" cxnId="{0CD73B08-6A1C-4B0D-8251-EAE2EEBA0973}">
      <dgm:prSet/>
      <dgm:spPr/>
      <dgm:t>
        <a:bodyPr/>
        <a:lstStyle/>
        <a:p>
          <a:endParaRPr lang="es-MX"/>
        </a:p>
      </dgm:t>
    </dgm:pt>
    <dgm:pt modelId="{6AA2512D-19FA-4691-87D4-59EF16C171E5}" type="sibTrans" cxnId="{0CD73B08-6A1C-4B0D-8251-EAE2EEBA0973}">
      <dgm:prSet/>
      <dgm:spPr/>
      <dgm:t>
        <a:bodyPr/>
        <a:lstStyle/>
        <a:p>
          <a:endParaRPr lang="es-MX"/>
        </a:p>
      </dgm:t>
    </dgm:pt>
    <dgm:pt modelId="{97D8794E-1934-4AEC-BC13-B5ADBE538870}">
      <dgm:prSet phldrT="[Texto]"/>
      <dgm:spPr>
        <a:solidFill>
          <a:schemeClr val="accent3">
            <a:lumMod val="75000"/>
            <a:alpha val="86000"/>
          </a:schemeClr>
        </a:solidFill>
      </dgm:spPr>
      <dgm:t>
        <a:bodyPr/>
        <a:lstStyle/>
        <a:p>
          <a:r>
            <a:rPr lang="es-MX" dirty="0" smtClean="0"/>
            <a:t>Contar con un instrumento metodológico pertinente para la evaluación de cada Fondo, así como, con una planeación del ejercicio de evaluación </a:t>
          </a:r>
          <a:endParaRPr lang="es-MX" dirty="0"/>
        </a:p>
      </dgm:t>
    </dgm:pt>
    <dgm:pt modelId="{3299C2B5-46E9-483A-8573-B6F263F86000}" type="parTrans" cxnId="{959041C9-1E68-4992-8F06-479BA58E4121}">
      <dgm:prSet/>
      <dgm:spPr/>
      <dgm:t>
        <a:bodyPr/>
        <a:lstStyle/>
        <a:p>
          <a:endParaRPr lang="es-MX"/>
        </a:p>
      </dgm:t>
    </dgm:pt>
    <dgm:pt modelId="{21E7AC06-3163-4278-9CC8-C00D2074A77A}" type="sibTrans" cxnId="{959041C9-1E68-4992-8F06-479BA58E4121}">
      <dgm:prSet/>
      <dgm:spPr/>
      <dgm:t>
        <a:bodyPr/>
        <a:lstStyle/>
        <a:p>
          <a:endParaRPr lang="es-MX"/>
        </a:p>
      </dgm:t>
    </dgm:pt>
    <dgm:pt modelId="{AFDF729F-2F24-42F3-8B07-901104E9023D}" type="pres">
      <dgm:prSet presAssocID="{71799863-2118-4CFC-9884-62F60D32DC8F}" presName="diagram" presStyleCnt="0">
        <dgm:presLayoutVars>
          <dgm:dir/>
          <dgm:resizeHandles val="exact"/>
        </dgm:presLayoutVars>
      </dgm:prSet>
      <dgm:spPr/>
      <dgm:t>
        <a:bodyPr/>
        <a:lstStyle/>
        <a:p>
          <a:endParaRPr lang="es-MX"/>
        </a:p>
      </dgm:t>
    </dgm:pt>
    <dgm:pt modelId="{F6606FA1-4CB4-4C8B-A58D-B1A27290B4BC}" type="pres">
      <dgm:prSet presAssocID="{744822CF-AFA8-4E5A-997B-0C38A6468B34}" presName="node" presStyleLbl="node1" presStyleIdx="0" presStyleCnt="6">
        <dgm:presLayoutVars>
          <dgm:bulletEnabled val="1"/>
        </dgm:presLayoutVars>
      </dgm:prSet>
      <dgm:spPr/>
      <dgm:t>
        <a:bodyPr/>
        <a:lstStyle/>
        <a:p>
          <a:endParaRPr lang="es-MX"/>
        </a:p>
      </dgm:t>
    </dgm:pt>
    <dgm:pt modelId="{5EA1320D-42D1-4A5C-9B98-906978808827}" type="pres">
      <dgm:prSet presAssocID="{78157613-C2C1-48B9-88B6-737A8CCC0065}" presName="sibTrans" presStyleCnt="0"/>
      <dgm:spPr/>
    </dgm:pt>
    <dgm:pt modelId="{ECA6D2DE-118A-4966-A907-5DE8B2DCD9B6}" type="pres">
      <dgm:prSet presAssocID="{65E1363F-53FC-45E7-9DCF-1E5DB991B5A2}" presName="node" presStyleLbl="node1" presStyleIdx="1" presStyleCnt="6">
        <dgm:presLayoutVars>
          <dgm:bulletEnabled val="1"/>
        </dgm:presLayoutVars>
      </dgm:prSet>
      <dgm:spPr/>
      <dgm:t>
        <a:bodyPr/>
        <a:lstStyle/>
        <a:p>
          <a:endParaRPr lang="es-MX"/>
        </a:p>
      </dgm:t>
    </dgm:pt>
    <dgm:pt modelId="{F2496192-E72F-4EE7-A8E8-33C335759E71}" type="pres">
      <dgm:prSet presAssocID="{0195FCDB-780E-447B-8563-0E482A55EBE8}" presName="sibTrans" presStyleCnt="0"/>
      <dgm:spPr/>
    </dgm:pt>
    <dgm:pt modelId="{5F84B501-300C-44C6-828C-7E64E23409D8}" type="pres">
      <dgm:prSet presAssocID="{3C03DD7C-8925-408E-A81D-46B4FC83A00A}" presName="node" presStyleLbl="node1" presStyleIdx="2" presStyleCnt="6">
        <dgm:presLayoutVars>
          <dgm:bulletEnabled val="1"/>
        </dgm:presLayoutVars>
      </dgm:prSet>
      <dgm:spPr/>
      <dgm:t>
        <a:bodyPr/>
        <a:lstStyle/>
        <a:p>
          <a:endParaRPr lang="es-MX"/>
        </a:p>
      </dgm:t>
    </dgm:pt>
    <dgm:pt modelId="{3D68A625-AA6A-425A-A4FE-2F08F0CDBC22}" type="pres">
      <dgm:prSet presAssocID="{036B8F17-8638-4C79-BF3D-4E3240FBF96C}" presName="sibTrans" presStyleCnt="0"/>
      <dgm:spPr/>
    </dgm:pt>
    <dgm:pt modelId="{EA2F2F52-0B0F-47FA-8E68-082A26D65AD4}" type="pres">
      <dgm:prSet presAssocID="{F133FAF4-4ED3-4EE6-82DE-DC06195BCD23}" presName="node" presStyleLbl="node1" presStyleIdx="3" presStyleCnt="6">
        <dgm:presLayoutVars>
          <dgm:bulletEnabled val="1"/>
        </dgm:presLayoutVars>
      </dgm:prSet>
      <dgm:spPr/>
      <dgm:t>
        <a:bodyPr/>
        <a:lstStyle/>
        <a:p>
          <a:endParaRPr lang="es-MX"/>
        </a:p>
      </dgm:t>
    </dgm:pt>
    <dgm:pt modelId="{4D063F1C-2D38-440B-BDF0-03899E223B6B}" type="pres">
      <dgm:prSet presAssocID="{BF20802F-8632-4105-A7D5-88282BFB7962}" presName="sibTrans" presStyleCnt="0"/>
      <dgm:spPr/>
    </dgm:pt>
    <dgm:pt modelId="{4F7A50EB-6D75-42B8-B7A4-FEB72C15D2A6}" type="pres">
      <dgm:prSet presAssocID="{88C4E9EB-274E-48FC-ABAF-BBD7E73CA0DF}" presName="node" presStyleLbl="node1" presStyleIdx="4" presStyleCnt="6">
        <dgm:presLayoutVars>
          <dgm:bulletEnabled val="1"/>
        </dgm:presLayoutVars>
      </dgm:prSet>
      <dgm:spPr/>
      <dgm:t>
        <a:bodyPr/>
        <a:lstStyle/>
        <a:p>
          <a:endParaRPr lang="es-MX"/>
        </a:p>
      </dgm:t>
    </dgm:pt>
    <dgm:pt modelId="{586F1535-53E6-434C-91B1-031BFE9CBAD3}" type="pres">
      <dgm:prSet presAssocID="{6AA2512D-19FA-4691-87D4-59EF16C171E5}" presName="sibTrans" presStyleCnt="0"/>
      <dgm:spPr/>
    </dgm:pt>
    <dgm:pt modelId="{4C439A9E-4F21-4957-AFC8-3822F4789DB6}" type="pres">
      <dgm:prSet presAssocID="{97D8794E-1934-4AEC-BC13-B5ADBE538870}" presName="node" presStyleLbl="node1" presStyleIdx="5" presStyleCnt="6">
        <dgm:presLayoutVars>
          <dgm:bulletEnabled val="1"/>
        </dgm:presLayoutVars>
      </dgm:prSet>
      <dgm:spPr/>
      <dgm:t>
        <a:bodyPr/>
        <a:lstStyle/>
        <a:p>
          <a:endParaRPr lang="es-MX"/>
        </a:p>
      </dgm:t>
    </dgm:pt>
  </dgm:ptLst>
  <dgm:cxnLst>
    <dgm:cxn modelId="{A0FD0A67-6439-4C46-8190-D06FD4A9DFB5}" srcId="{71799863-2118-4CFC-9884-62F60D32DC8F}" destId="{65E1363F-53FC-45E7-9DCF-1E5DB991B5A2}" srcOrd="1" destOrd="0" parTransId="{7CD157C2-5C75-4CE2-8A6E-6F69DE029214}" sibTransId="{0195FCDB-780E-447B-8563-0E482A55EBE8}"/>
    <dgm:cxn modelId="{9BB1072B-5F07-4C57-9A03-78554CEA779A}" srcId="{71799863-2118-4CFC-9884-62F60D32DC8F}" destId="{744822CF-AFA8-4E5A-997B-0C38A6468B34}" srcOrd="0" destOrd="0" parTransId="{F9E29158-B273-43A9-9261-6575E55D7578}" sibTransId="{78157613-C2C1-48B9-88B6-737A8CCC0065}"/>
    <dgm:cxn modelId="{63D89E8C-2573-4D89-82BA-1E087D44F5B6}" type="presOf" srcId="{3C03DD7C-8925-408E-A81D-46B4FC83A00A}" destId="{5F84B501-300C-44C6-828C-7E64E23409D8}" srcOrd="0" destOrd="0" presId="urn:microsoft.com/office/officeart/2005/8/layout/default"/>
    <dgm:cxn modelId="{36A6A902-85C9-48BE-AC99-D561C55DAED7}" type="presOf" srcId="{97D8794E-1934-4AEC-BC13-B5ADBE538870}" destId="{4C439A9E-4F21-4957-AFC8-3822F4789DB6}" srcOrd="0" destOrd="0" presId="urn:microsoft.com/office/officeart/2005/8/layout/default"/>
    <dgm:cxn modelId="{959041C9-1E68-4992-8F06-479BA58E4121}" srcId="{71799863-2118-4CFC-9884-62F60D32DC8F}" destId="{97D8794E-1934-4AEC-BC13-B5ADBE538870}" srcOrd="5" destOrd="0" parTransId="{3299C2B5-46E9-483A-8573-B6F263F86000}" sibTransId="{21E7AC06-3163-4278-9CC8-C00D2074A77A}"/>
    <dgm:cxn modelId="{06674438-B44F-40ED-8845-84E259969DC8}" type="presOf" srcId="{71799863-2118-4CFC-9884-62F60D32DC8F}" destId="{AFDF729F-2F24-42F3-8B07-901104E9023D}" srcOrd="0" destOrd="0" presId="urn:microsoft.com/office/officeart/2005/8/layout/default"/>
    <dgm:cxn modelId="{E41C9C42-D99E-4684-B939-766D9243A787}" type="presOf" srcId="{F133FAF4-4ED3-4EE6-82DE-DC06195BCD23}" destId="{EA2F2F52-0B0F-47FA-8E68-082A26D65AD4}" srcOrd="0" destOrd="0" presId="urn:microsoft.com/office/officeart/2005/8/layout/default"/>
    <dgm:cxn modelId="{60C55E2C-2A77-4B08-A4BE-266EDB48E4DD}" type="presOf" srcId="{88C4E9EB-274E-48FC-ABAF-BBD7E73CA0DF}" destId="{4F7A50EB-6D75-42B8-B7A4-FEB72C15D2A6}" srcOrd="0" destOrd="0" presId="urn:microsoft.com/office/officeart/2005/8/layout/default"/>
    <dgm:cxn modelId="{24C78A33-A5F5-43DE-BCAE-CB5365845BDC}" srcId="{71799863-2118-4CFC-9884-62F60D32DC8F}" destId="{3C03DD7C-8925-408E-A81D-46B4FC83A00A}" srcOrd="2" destOrd="0" parTransId="{E589219E-AAA6-4A20-9241-B5CD792A3DDE}" sibTransId="{036B8F17-8638-4C79-BF3D-4E3240FBF96C}"/>
    <dgm:cxn modelId="{5707153C-4A43-4A0C-9A7F-9EEB64BA818A}" type="presOf" srcId="{744822CF-AFA8-4E5A-997B-0C38A6468B34}" destId="{F6606FA1-4CB4-4C8B-A58D-B1A27290B4BC}" srcOrd="0" destOrd="0" presId="urn:microsoft.com/office/officeart/2005/8/layout/default"/>
    <dgm:cxn modelId="{2A7B205F-B4F6-485F-BAF2-F5677663B369}" type="presOf" srcId="{65E1363F-53FC-45E7-9DCF-1E5DB991B5A2}" destId="{ECA6D2DE-118A-4966-A907-5DE8B2DCD9B6}" srcOrd="0" destOrd="0" presId="urn:microsoft.com/office/officeart/2005/8/layout/default"/>
    <dgm:cxn modelId="{0CD73B08-6A1C-4B0D-8251-EAE2EEBA0973}" srcId="{71799863-2118-4CFC-9884-62F60D32DC8F}" destId="{88C4E9EB-274E-48FC-ABAF-BBD7E73CA0DF}" srcOrd="4" destOrd="0" parTransId="{F85CC9F1-60C3-4868-A92A-3F8AAD9DFDC6}" sibTransId="{6AA2512D-19FA-4691-87D4-59EF16C171E5}"/>
    <dgm:cxn modelId="{48B574A9-8EEB-4864-98A4-73D9B41E2A15}" srcId="{71799863-2118-4CFC-9884-62F60D32DC8F}" destId="{F133FAF4-4ED3-4EE6-82DE-DC06195BCD23}" srcOrd="3" destOrd="0" parTransId="{B038D197-9F7F-46E3-BC90-9A9B1AA2FEE0}" sibTransId="{BF20802F-8632-4105-A7D5-88282BFB7962}"/>
    <dgm:cxn modelId="{04B246A2-CEF7-46CD-92D3-94F95872702F}" type="presParOf" srcId="{AFDF729F-2F24-42F3-8B07-901104E9023D}" destId="{F6606FA1-4CB4-4C8B-A58D-B1A27290B4BC}" srcOrd="0" destOrd="0" presId="urn:microsoft.com/office/officeart/2005/8/layout/default"/>
    <dgm:cxn modelId="{190B2DA3-E921-45DE-B234-C7F9476EE2D1}" type="presParOf" srcId="{AFDF729F-2F24-42F3-8B07-901104E9023D}" destId="{5EA1320D-42D1-4A5C-9B98-906978808827}" srcOrd="1" destOrd="0" presId="urn:microsoft.com/office/officeart/2005/8/layout/default"/>
    <dgm:cxn modelId="{192F7A30-69A9-48E7-8D1C-A3FB60F2BCAB}" type="presParOf" srcId="{AFDF729F-2F24-42F3-8B07-901104E9023D}" destId="{ECA6D2DE-118A-4966-A907-5DE8B2DCD9B6}" srcOrd="2" destOrd="0" presId="urn:microsoft.com/office/officeart/2005/8/layout/default"/>
    <dgm:cxn modelId="{B66F1922-4F46-4D80-95F5-FA230DBD8EE7}" type="presParOf" srcId="{AFDF729F-2F24-42F3-8B07-901104E9023D}" destId="{F2496192-E72F-4EE7-A8E8-33C335759E71}" srcOrd="3" destOrd="0" presId="urn:microsoft.com/office/officeart/2005/8/layout/default"/>
    <dgm:cxn modelId="{2061DCE0-2A3C-433C-8629-4DDC3FC29AD6}" type="presParOf" srcId="{AFDF729F-2F24-42F3-8B07-901104E9023D}" destId="{5F84B501-300C-44C6-828C-7E64E23409D8}" srcOrd="4" destOrd="0" presId="urn:microsoft.com/office/officeart/2005/8/layout/default"/>
    <dgm:cxn modelId="{45D5A5F2-A82A-47E6-B2C8-B95051691459}" type="presParOf" srcId="{AFDF729F-2F24-42F3-8B07-901104E9023D}" destId="{3D68A625-AA6A-425A-A4FE-2F08F0CDBC22}" srcOrd="5" destOrd="0" presId="urn:microsoft.com/office/officeart/2005/8/layout/default"/>
    <dgm:cxn modelId="{B6E3402B-BBD1-4548-AFAF-3DA4058BD735}" type="presParOf" srcId="{AFDF729F-2F24-42F3-8B07-901104E9023D}" destId="{EA2F2F52-0B0F-47FA-8E68-082A26D65AD4}" srcOrd="6" destOrd="0" presId="urn:microsoft.com/office/officeart/2005/8/layout/default"/>
    <dgm:cxn modelId="{99B37808-5D85-49D7-A8BB-A27DA20ACAFF}" type="presParOf" srcId="{AFDF729F-2F24-42F3-8B07-901104E9023D}" destId="{4D063F1C-2D38-440B-BDF0-03899E223B6B}" srcOrd="7" destOrd="0" presId="urn:microsoft.com/office/officeart/2005/8/layout/default"/>
    <dgm:cxn modelId="{30C1F3BA-2EA6-4F77-A8D8-65733FA6C599}" type="presParOf" srcId="{AFDF729F-2F24-42F3-8B07-901104E9023D}" destId="{4F7A50EB-6D75-42B8-B7A4-FEB72C15D2A6}" srcOrd="8" destOrd="0" presId="urn:microsoft.com/office/officeart/2005/8/layout/default"/>
    <dgm:cxn modelId="{29754EAD-26F7-413F-AB7D-05049750B094}" type="presParOf" srcId="{AFDF729F-2F24-42F3-8B07-901104E9023D}" destId="{586F1535-53E6-434C-91B1-031BFE9CBAD3}" srcOrd="9" destOrd="0" presId="urn:microsoft.com/office/officeart/2005/8/layout/default"/>
    <dgm:cxn modelId="{E8BAB72E-D2E8-4A0D-AB39-AA2278F88111}" type="presParOf" srcId="{AFDF729F-2F24-42F3-8B07-901104E9023D}" destId="{4C439A9E-4F21-4957-AFC8-3822F4789DB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4C8EDC-45ED-40A2-A7F4-BB2C932D31C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MX"/>
        </a:p>
      </dgm:t>
    </dgm:pt>
    <dgm:pt modelId="{A58D8D04-DF48-4C5B-912A-16B5338F86F1}">
      <dgm:prSet phldrT="[Texto]" custT="1"/>
      <dgm:spPr>
        <a:solidFill>
          <a:schemeClr val="bg1">
            <a:lumMod val="50000"/>
          </a:schemeClr>
        </a:solidFill>
      </dgm:spPr>
      <dgm:t>
        <a:bodyPr/>
        <a:lstStyle/>
        <a:p>
          <a:r>
            <a:rPr lang="es-MX" sz="2000" dirty="0" smtClean="0"/>
            <a:t>Fortalezas y Oportunidades</a:t>
          </a:r>
          <a:endParaRPr lang="es-MX" sz="2000" dirty="0"/>
        </a:p>
      </dgm:t>
    </dgm:pt>
    <dgm:pt modelId="{D8103C07-56E6-456A-BFF7-9441D04C7C9E}" type="parTrans" cxnId="{FCA06266-C6FB-45E2-A335-9DD73FA982B9}">
      <dgm:prSet/>
      <dgm:spPr/>
      <dgm:t>
        <a:bodyPr/>
        <a:lstStyle/>
        <a:p>
          <a:endParaRPr lang="es-MX"/>
        </a:p>
      </dgm:t>
    </dgm:pt>
    <dgm:pt modelId="{ED9FF5CC-CA75-4D4B-B242-1034C89C57FB}" type="sibTrans" cxnId="{FCA06266-C6FB-45E2-A335-9DD73FA982B9}">
      <dgm:prSet/>
      <dgm:spPr/>
      <dgm:t>
        <a:bodyPr/>
        <a:lstStyle/>
        <a:p>
          <a:endParaRPr lang="es-MX"/>
        </a:p>
      </dgm:t>
    </dgm:pt>
    <dgm:pt modelId="{A9C6DFE8-749E-44F1-B8F1-A3C1FC249959}">
      <dgm:prSet phldrT="[Texto]" custT="1"/>
      <dgm:spPr/>
      <dgm:t>
        <a:bodyPr/>
        <a:lstStyle/>
        <a:p>
          <a:pPr algn="l"/>
          <a:r>
            <a:rPr lang="es-MX" sz="1100" b="1" i="1" dirty="0" smtClean="0"/>
            <a:t>Diseño</a:t>
          </a:r>
          <a:r>
            <a:rPr lang="es-MX" sz="1100" dirty="0" smtClean="0"/>
            <a:t>. </a:t>
          </a:r>
          <a:r>
            <a:rPr lang="es-ES_tradnl" sz="1100" dirty="0" smtClean="0"/>
            <a:t>La problemática principal que se pretende atender con el FAFEF es el saneamiento de las finanzas estatales, que se considera un problema de gran importancia.</a:t>
          </a:r>
        </a:p>
        <a:p>
          <a:pPr algn="l"/>
          <a:r>
            <a:rPr lang="es-MX" sz="1100" b="1" i="1" dirty="0" smtClean="0"/>
            <a:t>Planeación Estratégica</a:t>
          </a:r>
          <a:r>
            <a:rPr lang="es-MX" sz="1100" dirty="0" smtClean="0"/>
            <a:t>. </a:t>
          </a:r>
          <a:r>
            <a:rPr lang="es-ES_tradnl" sz="1100" dirty="0" smtClean="0"/>
            <a:t>Existe una relación entre los conceptos o etiquetas de gasto que comprende el FAFEF y el Plan Estatal de Desarrollo y los Programas Sectoriales.</a:t>
          </a:r>
          <a:endParaRPr lang="es-MX" sz="1100" dirty="0"/>
        </a:p>
      </dgm:t>
    </dgm:pt>
    <dgm:pt modelId="{CE47A392-ED22-4DA9-9B94-B668A39C2E7F}" type="parTrans" cxnId="{F0463494-2745-409B-8372-85415EC87EC2}">
      <dgm:prSet/>
      <dgm:spPr/>
      <dgm:t>
        <a:bodyPr/>
        <a:lstStyle/>
        <a:p>
          <a:endParaRPr lang="es-MX"/>
        </a:p>
      </dgm:t>
    </dgm:pt>
    <dgm:pt modelId="{46AE38EC-A279-44C1-8D60-F289787ED5D0}" type="sibTrans" cxnId="{F0463494-2745-409B-8372-85415EC87EC2}">
      <dgm:prSet/>
      <dgm:spPr/>
      <dgm:t>
        <a:bodyPr/>
        <a:lstStyle/>
        <a:p>
          <a:endParaRPr lang="es-MX"/>
        </a:p>
      </dgm:t>
    </dgm:pt>
    <dgm:pt modelId="{64121F26-F5E1-4876-B3E2-F6A76304E131}">
      <dgm:prSet phldrT="[Texto]" custT="1"/>
      <dgm:spPr/>
      <dgm:t>
        <a:bodyPr/>
        <a:lstStyle/>
        <a:p>
          <a:pPr algn="l"/>
          <a:r>
            <a:rPr lang="es-MX" sz="1100" b="1" i="1" dirty="0" smtClean="0"/>
            <a:t>Cobertura</a:t>
          </a:r>
          <a:r>
            <a:rPr lang="es-MX" sz="1100" dirty="0" smtClean="0"/>
            <a:t>. </a:t>
          </a:r>
          <a:r>
            <a:rPr lang="es-ES_tradnl" sz="1100" dirty="0" smtClean="0"/>
            <a:t>La cobertura del </a:t>
          </a:r>
          <a:r>
            <a:rPr lang="es-MX" sz="1100" dirty="0" smtClean="0">
              <a:solidFill>
                <a:schemeClr val="tx1"/>
              </a:solidFill>
            </a:rPr>
            <a:t>FAFEF</a:t>
          </a:r>
          <a:r>
            <a:rPr lang="es-ES_tradnl" sz="1100" dirty="0" smtClean="0"/>
            <a:t> es toda la población del estado, lo que es consistente con la principal problemática a resolver.</a:t>
          </a:r>
          <a:endParaRPr lang="es-MX" sz="1100" dirty="0" smtClean="0"/>
        </a:p>
        <a:p>
          <a:pPr algn="l"/>
          <a:r>
            <a:rPr lang="es-MX" sz="1100" b="1" i="1" dirty="0" smtClean="0"/>
            <a:t>Operación</a:t>
          </a:r>
          <a:r>
            <a:rPr lang="es-MX" sz="1100" dirty="0" smtClean="0"/>
            <a:t>. La operación de los recursos del FAFEF está completamente integrada a la operación estatal. Por lo que la mayoría de los mecanismos de ejercicio, verificación y control son los que utiliza el Gobierno del Estado.</a:t>
          </a:r>
        </a:p>
        <a:p>
          <a:pPr algn="l"/>
          <a:r>
            <a:rPr lang="es-MX" sz="1100" b="1" i="1" dirty="0" smtClean="0"/>
            <a:t>Resultados</a:t>
          </a:r>
          <a:r>
            <a:rPr lang="es-MX" sz="1100" dirty="0" smtClean="0"/>
            <a:t>. </a:t>
          </a:r>
          <a:r>
            <a:rPr lang="es-ES_tradnl" sz="1100" dirty="0" smtClean="0"/>
            <a:t>Existen indicadores en la MIR para medir el avance en el saneamiento de las finanzas públicas.</a:t>
          </a:r>
          <a:endParaRPr lang="es-MX" sz="1100" dirty="0"/>
        </a:p>
      </dgm:t>
    </dgm:pt>
    <dgm:pt modelId="{5E1E5804-B658-40F3-B0B6-A71B9FE89948}" type="parTrans" cxnId="{54299F17-44C2-41BC-80D6-B1ACA61ED0EA}">
      <dgm:prSet/>
      <dgm:spPr/>
      <dgm:t>
        <a:bodyPr/>
        <a:lstStyle/>
        <a:p>
          <a:endParaRPr lang="es-MX"/>
        </a:p>
      </dgm:t>
    </dgm:pt>
    <dgm:pt modelId="{BADB0B0A-A77C-4BC0-B083-E110535462AA}" type="sibTrans" cxnId="{54299F17-44C2-41BC-80D6-B1ACA61ED0EA}">
      <dgm:prSet/>
      <dgm:spPr/>
      <dgm:t>
        <a:bodyPr/>
        <a:lstStyle/>
        <a:p>
          <a:endParaRPr lang="es-MX"/>
        </a:p>
      </dgm:t>
    </dgm:pt>
    <dgm:pt modelId="{2CE87F44-4541-4464-80E5-3FA056F80D81}">
      <dgm:prSet phldrT="[Texto]" custT="1"/>
      <dgm:spPr>
        <a:solidFill>
          <a:schemeClr val="bg1">
            <a:lumMod val="50000"/>
          </a:schemeClr>
        </a:solidFill>
      </dgm:spPr>
      <dgm:t>
        <a:bodyPr/>
        <a:lstStyle/>
        <a:p>
          <a:r>
            <a:rPr lang="es-MX" sz="1800" dirty="0" smtClean="0"/>
            <a:t>Debilidades y Amenazas</a:t>
          </a:r>
          <a:endParaRPr lang="es-MX" sz="1800" dirty="0"/>
        </a:p>
      </dgm:t>
    </dgm:pt>
    <dgm:pt modelId="{38883131-33BF-4BE9-BA67-21578D2CBB69}" type="parTrans" cxnId="{F3ED42BA-4975-40FE-85C5-268142D18AA9}">
      <dgm:prSet/>
      <dgm:spPr/>
      <dgm:t>
        <a:bodyPr/>
        <a:lstStyle/>
        <a:p>
          <a:endParaRPr lang="es-MX"/>
        </a:p>
      </dgm:t>
    </dgm:pt>
    <dgm:pt modelId="{30840014-DA17-4AFD-8945-57D4B1671E5F}" type="sibTrans" cxnId="{F3ED42BA-4975-40FE-85C5-268142D18AA9}">
      <dgm:prSet/>
      <dgm:spPr/>
      <dgm:t>
        <a:bodyPr/>
        <a:lstStyle/>
        <a:p>
          <a:endParaRPr lang="es-MX"/>
        </a:p>
      </dgm:t>
    </dgm:pt>
    <dgm:pt modelId="{32936C83-9120-4369-92FA-188BF65C04E0}">
      <dgm:prSet phldrT="[Texto]" custT="1"/>
      <dgm:spPr/>
      <dgm:t>
        <a:bodyPr/>
        <a:lstStyle/>
        <a:p>
          <a:pPr algn="l" defTabSz="488950">
            <a:lnSpc>
              <a:spcPct val="90000"/>
            </a:lnSpc>
            <a:spcBef>
              <a:spcPct val="0"/>
            </a:spcBef>
            <a:spcAft>
              <a:spcPct val="35000"/>
            </a:spcAft>
          </a:pPr>
          <a:r>
            <a:rPr lang="es-MX" sz="1100" b="1" i="1" dirty="0" smtClean="0"/>
            <a:t>Diseño. </a:t>
          </a:r>
          <a:r>
            <a:rPr lang="es-ES_tradnl" sz="1100" dirty="0" smtClean="0"/>
            <a:t>El </a:t>
          </a:r>
          <a:r>
            <a:rPr lang="es-MX" sz="1100" dirty="0" smtClean="0">
              <a:solidFill>
                <a:schemeClr val="tx1"/>
              </a:solidFill>
            </a:rPr>
            <a:t>FAFEF</a:t>
          </a:r>
          <a:r>
            <a:rPr lang="es-ES_tradnl" sz="1100" dirty="0" smtClean="0"/>
            <a:t> pretende atender más de una problemática por lo que no es claro ni lógico su diseño.</a:t>
          </a:r>
        </a:p>
        <a:p>
          <a:pPr algn="l" defTabSz="488950">
            <a:lnSpc>
              <a:spcPct val="90000"/>
            </a:lnSpc>
            <a:spcBef>
              <a:spcPct val="0"/>
            </a:spcBef>
            <a:spcAft>
              <a:spcPct val="35000"/>
            </a:spcAft>
          </a:pPr>
          <a:r>
            <a:rPr lang="es-MX" sz="1100" b="1" i="1" dirty="0" smtClean="0"/>
            <a:t>Planeación Estratégica. </a:t>
          </a:r>
          <a:r>
            <a:rPr lang="es-ES_tradnl" sz="1100" dirty="0" smtClean="0"/>
            <a:t>No existe una vinculación explícita, documentada, entre la planeación estratégica y  las etiquetas de gasto  del FAFEF</a:t>
          </a:r>
          <a:r>
            <a:rPr lang="es-MX" sz="1100" dirty="0" smtClean="0"/>
            <a:t>. </a:t>
          </a:r>
        </a:p>
      </dgm:t>
    </dgm:pt>
    <dgm:pt modelId="{493D9DD0-CB8C-45A9-9EA2-7E77786C35B6}" type="parTrans" cxnId="{A933E9F3-D335-497F-8485-22F14894F093}">
      <dgm:prSet/>
      <dgm:spPr/>
      <dgm:t>
        <a:bodyPr/>
        <a:lstStyle/>
        <a:p>
          <a:endParaRPr lang="es-MX"/>
        </a:p>
      </dgm:t>
    </dgm:pt>
    <dgm:pt modelId="{FB4827CD-E907-44A1-B2A4-CC54D281C0BB}" type="sibTrans" cxnId="{A933E9F3-D335-497F-8485-22F14894F093}">
      <dgm:prSet/>
      <dgm:spPr/>
      <dgm:t>
        <a:bodyPr/>
        <a:lstStyle/>
        <a:p>
          <a:endParaRPr lang="es-MX"/>
        </a:p>
      </dgm:t>
    </dgm:pt>
    <dgm:pt modelId="{3717BE29-C97D-4164-B0CC-64919F477916}">
      <dgm:prSet phldrT="[Texto]" custT="1"/>
      <dgm:spPr/>
      <dgm:t>
        <a:bodyPr/>
        <a:lstStyle/>
        <a:p>
          <a:pPr algn="l">
            <a:spcAft>
              <a:spcPts val="0"/>
            </a:spcAft>
          </a:pPr>
          <a:r>
            <a:rPr lang="es-MX" sz="1100" b="1" i="1" dirty="0" smtClean="0"/>
            <a:t>Cobertura</a:t>
          </a:r>
          <a:r>
            <a:rPr lang="es-MX" sz="1100" dirty="0" smtClean="0"/>
            <a:t>. No existe información sobre la población potencial y objetivo de cada concepto o etiqueta del FAFEF.</a:t>
          </a:r>
        </a:p>
        <a:p>
          <a:pPr algn="l">
            <a:spcAft>
              <a:spcPts val="0"/>
            </a:spcAft>
          </a:pPr>
          <a:r>
            <a:rPr lang="es-MX" sz="1100" b="1" i="1" dirty="0" smtClean="0"/>
            <a:t>Operación. </a:t>
          </a:r>
          <a:r>
            <a:rPr lang="es-ES_tradnl" sz="1100" dirty="0" smtClean="0"/>
            <a:t>No se cuenta con información integrada de los conceptos del </a:t>
          </a:r>
          <a:r>
            <a:rPr lang="es-MX" sz="1100" dirty="0" smtClean="0">
              <a:solidFill>
                <a:schemeClr val="tx1"/>
              </a:solidFill>
            </a:rPr>
            <a:t>FAFEF</a:t>
          </a:r>
          <a:r>
            <a:rPr lang="es-ES_tradnl" sz="1100" dirty="0" smtClean="0"/>
            <a:t>.</a:t>
          </a:r>
          <a:endParaRPr lang="es-MX" sz="1100" dirty="0" smtClean="0"/>
        </a:p>
        <a:p>
          <a:pPr algn="l">
            <a:spcAft>
              <a:spcPts val="0"/>
            </a:spcAft>
          </a:pPr>
          <a:r>
            <a:rPr lang="es-ES_tradnl" sz="1100" dirty="0" smtClean="0"/>
            <a:t>No se contó con información de saneamiento y deuda pública para 2013</a:t>
          </a:r>
          <a:endParaRPr lang="es-MX" sz="1100" dirty="0" smtClean="0"/>
        </a:p>
        <a:p>
          <a:pPr algn="l">
            <a:spcAft>
              <a:spcPct val="35000"/>
            </a:spcAft>
          </a:pPr>
          <a:r>
            <a:rPr lang="es-MX" sz="1100" b="1" i="1" dirty="0" smtClean="0"/>
            <a:t>Resultados. </a:t>
          </a:r>
          <a:r>
            <a:rPr lang="es-ES_tradnl" sz="1100" dirty="0" smtClean="0"/>
            <a:t>No se identifican indicadores para todos los conceptos de gasto que incluye el </a:t>
          </a:r>
          <a:r>
            <a:rPr lang="es-MX" sz="1100" dirty="0" smtClean="0">
              <a:solidFill>
                <a:schemeClr val="tx1"/>
              </a:solidFill>
            </a:rPr>
            <a:t>FAFEF</a:t>
          </a:r>
          <a:r>
            <a:rPr lang="es-ES_tradnl" sz="1100" dirty="0" smtClean="0"/>
            <a:t>. No se contó con información sobre el avance de los indicadores.</a:t>
          </a:r>
          <a:endParaRPr lang="es-MX" sz="1100" dirty="0"/>
        </a:p>
      </dgm:t>
    </dgm:pt>
    <dgm:pt modelId="{7C0A0CFD-3813-4B4C-8415-78121BEC81B7}" type="parTrans" cxnId="{95AEFC2E-89AD-4A5F-B002-2A09D45E0F78}">
      <dgm:prSet/>
      <dgm:spPr/>
      <dgm:t>
        <a:bodyPr/>
        <a:lstStyle/>
        <a:p>
          <a:endParaRPr lang="es-MX"/>
        </a:p>
      </dgm:t>
    </dgm:pt>
    <dgm:pt modelId="{8172C970-3358-4874-AB5E-51E335A35542}" type="sibTrans" cxnId="{95AEFC2E-89AD-4A5F-B002-2A09D45E0F78}">
      <dgm:prSet/>
      <dgm:spPr/>
      <dgm:t>
        <a:bodyPr/>
        <a:lstStyle/>
        <a:p>
          <a:endParaRPr lang="es-MX"/>
        </a:p>
      </dgm:t>
    </dgm:pt>
    <dgm:pt modelId="{E4751DF0-7894-4FC6-8A94-311DFD35A83B}" type="pres">
      <dgm:prSet presAssocID="{F64C8EDC-45ED-40A2-A7F4-BB2C932D31C8}" presName="diagram" presStyleCnt="0">
        <dgm:presLayoutVars>
          <dgm:chPref val="1"/>
          <dgm:dir/>
          <dgm:animOne val="branch"/>
          <dgm:animLvl val="lvl"/>
          <dgm:resizeHandles/>
        </dgm:presLayoutVars>
      </dgm:prSet>
      <dgm:spPr/>
      <dgm:t>
        <a:bodyPr/>
        <a:lstStyle/>
        <a:p>
          <a:endParaRPr lang="es-MX"/>
        </a:p>
      </dgm:t>
    </dgm:pt>
    <dgm:pt modelId="{867306CF-E299-4D30-ABB4-C1B4D6696FE4}" type="pres">
      <dgm:prSet presAssocID="{A58D8D04-DF48-4C5B-912A-16B5338F86F1}" presName="root" presStyleCnt="0"/>
      <dgm:spPr/>
    </dgm:pt>
    <dgm:pt modelId="{64F5D87B-5AA4-46B2-A06B-8433748EFBF8}" type="pres">
      <dgm:prSet presAssocID="{A58D8D04-DF48-4C5B-912A-16B5338F86F1}" presName="rootComposite" presStyleCnt="0"/>
      <dgm:spPr/>
    </dgm:pt>
    <dgm:pt modelId="{6E3CE88A-251E-48BF-B2EC-AE03FC93C5B7}" type="pres">
      <dgm:prSet presAssocID="{A58D8D04-DF48-4C5B-912A-16B5338F86F1}" presName="rootText" presStyleLbl="node1" presStyleIdx="0" presStyleCnt="2" custScaleY="55416"/>
      <dgm:spPr/>
      <dgm:t>
        <a:bodyPr/>
        <a:lstStyle/>
        <a:p>
          <a:endParaRPr lang="es-MX"/>
        </a:p>
      </dgm:t>
    </dgm:pt>
    <dgm:pt modelId="{3FA40EF1-C61E-4798-9BB1-77B42AA146A0}" type="pres">
      <dgm:prSet presAssocID="{A58D8D04-DF48-4C5B-912A-16B5338F86F1}" presName="rootConnector" presStyleLbl="node1" presStyleIdx="0" presStyleCnt="2"/>
      <dgm:spPr/>
      <dgm:t>
        <a:bodyPr/>
        <a:lstStyle/>
        <a:p>
          <a:endParaRPr lang="es-MX"/>
        </a:p>
      </dgm:t>
    </dgm:pt>
    <dgm:pt modelId="{351003EA-0AD4-4736-A86B-18971BFA8272}" type="pres">
      <dgm:prSet presAssocID="{A58D8D04-DF48-4C5B-912A-16B5338F86F1}" presName="childShape" presStyleCnt="0"/>
      <dgm:spPr/>
    </dgm:pt>
    <dgm:pt modelId="{C6D8F36A-00BE-4E93-97AB-131BCC2F95AF}" type="pres">
      <dgm:prSet presAssocID="{CE47A392-ED22-4DA9-9B94-B668A39C2E7F}" presName="Name13" presStyleLbl="parChTrans1D2" presStyleIdx="0" presStyleCnt="4"/>
      <dgm:spPr/>
      <dgm:t>
        <a:bodyPr/>
        <a:lstStyle/>
        <a:p>
          <a:endParaRPr lang="es-MX"/>
        </a:p>
      </dgm:t>
    </dgm:pt>
    <dgm:pt modelId="{AA60CDBD-AE70-434E-A062-9963CD7CEE1F}" type="pres">
      <dgm:prSet presAssocID="{A9C6DFE8-749E-44F1-B8F1-A3C1FC249959}" presName="childText" presStyleLbl="bgAcc1" presStyleIdx="0" presStyleCnt="4" custScaleX="117829" custScaleY="120378">
        <dgm:presLayoutVars>
          <dgm:bulletEnabled val="1"/>
        </dgm:presLayoutVars>
      </dgm:prSet>
      <dgm:spPr/>
      <dgm:t>
        <a:bodyPr/>
        <a:lstStyle/>
        <a:p>
          <a:endParaRPr lang="es-MX"/>
        </a:p>
      </dgm:t>
    </dgm:pt>
    <dgm:pt modelId="{AE608B81-4957-44A4-BCDF-546222B6FC51}" type="pres">
      <dgm:prSet presAssocID="{5E1E5804-B658-40F3-B0B6-A71B9FE89948}" presName="Name13" presStyleLbl="parChTrans1D2" presStyleIdx="1" presStyleCnt="4"/>
      <dgm:spPr/>
      <dgm:t>
        <a:bodyPr/>
        <a:lstStyle/>
        <a:p>
          <a:endParaRPr lang="es-MX"/>
        </a:p>
      </dgm:t>
    </dgm:pt>
    <dgm:pt modelId="{490AEA99-7087-4874-BF95-A99D73D91CCB}" type="pres">
      <dgm:prSet presAssocID="{64121F26-F5E1-4876-B3E2-F6A76304E131}" presName="childText" presStyleLbl="bgAcc1" presStyleIdx="1" presStyleCnt="4" custScaleX="117829" custScaleY="120378" custLinFactNeighborX="-709" custLinFactNeighborY="-14203">
        <dgm:presLayoutVars>
          <dgm:bulletEnabled val="1"/>
        </dgm:presLayoutVars>
      </dgm:prSet>
      <dgm:spPr/>
      <dgm:t>
        <a:bodyPr/>
        <a:lstStyle/>
        <a:p>
          <a:endParaRPr lang="es-MX"/>
        </a:p>
      </dgm:t>
    </dgm:pt>
    <dgm:pt modelId="{7C2A34E5-2A50-44AB-A49B-678B73FAAA08}" type="pres">
      <dgm:prSet presAssocID="{2CE87F44-4541-4464-80E5-3FA056F80D81}" presName="root" presStyleCnt="0"/>
      <dgm:spPr/>
    </dgm:pt>
    <dgm:pt modelId="{DBD8CE02-A399-4941-838A-6342AD7ED696}" type="pres">
      <dgm:prSet presAssocID="{2CE87F44-4541-4464-80E5-3FA056F80D81}" presName="rootComposite" presStyleCnt="0"/>
      <dgm:spPr/>
    </dgm:pt>
    <dgm:pt modelId="{EDAC6D2F-7613-4C3F-8EEC-82DC2663AFA1}" type="pres">
      <dgm:prSet presAssocID="{2CE87F44-4541-4464-80E5-3FA056F80D81}" presName="rootText" presStyleLbl="node1" presStyleIdx="1" presStyleCnt="2" custScaleY="55416"/>
      <dgm:spPr/>
      <dgm:t>
        <a:bodyPr/>
        <a:lstStyle/>
        <a:p>
          <a:endParaRPr lang="es-MX"/>
        </a:p>
      </dgm:t>
    </dgm:pt>
    <dgm:pt modelId="{4D7B5C2F-FF1A-45EB-A97D-FA156A1C58C6}" type="pres">
      <dgm:prSet presAssocID="{2CE87F44-4541-4464-80E5-3FA056F80D81}" presName="rootConnector" presStyleLbl="node1" presStyleIdx="1" presStyleCnt="2"/>
      <dgm:spPr/>
      <dgm:t>
        <a:bodyPr/>
        <a:lstStyle/>
        <a:p>
          <a:endParaRPr lang="es-MX"/>
        </a:p>
      </dgm:t>
    </dgm:pt>
    <dgm:pt modelId="{93299BF5-8435-4E52-B640-C603F0F4F84C}" type="pres">
      <dgm:prSet presAssocID="{2CE87F44-4541-4464-80E5-3FA056F80D81}" presName="childShape" presStyleCnt="0"/>
      <dgm:spPr/>
    </dgm:pt>
    <dgm:pt modelId="{3A05A1B4-2031-4DBD-8C56-B8B045780818}" type="pres">
      <dgm:prSet presAssocID="{493D9DD0-CB8C-45A9-9EA2-7E77786C35B6}" presName="Name13" presStyleLbl="parChTrans1D2" presStyleIdx="2" presStyleCnt="4"/>
      <dgm:spPr/>
      <dgm:t>
        <a:bodyPr/>
        <a:lstStyle/>
        <a:p>
          <a:endParaRPr lang="es-MX"/>
        </a:p>
      </dgm:t>
    </dgm:pt>
    <dgm:pt modelId="{2D8905D9-E5F6-4243-925E-2ED25377AAC4}" type="pres">
      <dgm:prSet presAssocID="{32936C83-9120-4369-92FA-188BF65C04E0}" presName="childText" presStyleLbl="bgAcc1" presStyleIdx="2" presStyleCnt="4" custScaleX="114006" custScaleY="120378">
        <dgm:presLayoutVars>
          <dgm:bulletEnabled val="1"/>
        </dgm:presLayoutVars>
      </dgm:prSet>
      <dgm:spPr/>
      <dgm:t>
        <a:bodyPr/>
        <a:lstStyle/>
        <a:p>
          <a:endParaRPr lang="es-MX"/>
        </a:p>
      </dgm:t>
    </dgm:pt>
    <dgm:pt modelId="{4B1FBD59-F981-489C-AA85-9F3B8427B902}" type="pres">
      <dgm:prSet presAssocID="{7C0A0CFD-3813-4B4C-8415-78121BEC81B7}" presName="Name13" presStyleLbl="parChTrans1D2" presStyleIdx="3" presStyleCnt="4"/>
      <dgm:spPr/>
      <dgm:t>
        <a:bodyPr/>
        <a:lstStyle/>
        <a:p>
          <a:endParaRPr lang="es-MX"/>
        </a:p>
      </dgm:t>
    </dgm:pt>
    <dgm:pt modelId="{522C5137-C6BC-4E5C-B861-FEB291ECFD79}" type="pres">
      <dgm:prSet presAssocID="{3717BE29-C97D-4164-B0CC-64919F477916}" presName="childText" presStyleLbl="bgAcc1" presStyleIdx="3" presStyleCnt="4" custScaleX="114006" custScaleY="120378" custLinFactNeighborX="-531" custLinFactNeighborY="-14203">
        <dgm:presLayoutVars>
          <dgm:bulletEnabled val="1"/>
        </dgm:presLayoutVars>
      </dgm:prSet>
      <dgm:spPr/>
      <dgm:t>
        <a:bodyPr/>
        <a:lstStyle/>
        <a:p>
          <a:endParaRPr lang="es-MX"/>
        </a:p>
      </dgm:t>
    </dgm:pt>
  </dgm:ptLst>
  <dgm:cxnLst>
    <dgm:cxn modelId="{F3ED42BA-4975-40FE-85C5-268142D18AA9}" srcId="{F64C8EDC-45ED-40A2-A7F4-BB2C932D31C8}" destId="{2CE87F44-4541-4464-80E5-3FA056F80D81}" srcOrd="1" destOrd="0" parTransId="{38883131-33BF-4BE9-BA67-21578D2CBB69}" sibTransId="{30840014-DA17-4AFD-8945-57D4B1671E5F}"/>
    <dgm:cxn modelId="{A5A134DC-A293-4C9E-B133-90D57CB2F648}" type="presOf" srcId="{CE47A392-ED22-4DA9-9B94-B668A39C2E7F}" destId="{C6D8F36A-00BE-4E93-97AB-131BCC2F95AF}" srcOrd="0" destOrd="0" presId="urn:microsoft.com/office/officeart/2005/8/layout/hierarchy3"/>
    <dgm:cxn modelId="{807453B6-C28A-45FE-8E96-5385E5F688F5}" type="presOf" srcId="{A58D8D04-DF48-4C5B-912A-16B5338F86F1}" destId="{6E3CE88A-251E-48BF-B2EC-AE03FC93C5B7}" srcOrd="0" destOrd="0" presId="urn:microsoft.com/office/officeart/2005/8/layout/hierarchy3"/>
    <dgm:cxn modelId="{37EECB63-180B-4CA9-AD0D-A9DF814AB1A4}" type="presOf" srcId="{2CE87F44-4541-4464-80E5-3FA056F80D81}" destId="{4D7B5C2F-FF1A-45EB-A97D-FA156A1C58C6}" srcOrd="1" destOrd="0" presId="urn:microsoft.com/office/officeart/2005/8/layout/hierarchy3"/>
    <dgm:cxn modelId="{D5A54C18-0C7C-4F4E-9994-562E6F7C33B9}" type="presOf" srcId="{493D9DD0-CB8C-45A9-9EA2-7E77786C35B6}" destId="{3A05A1B4-2031-4DBD-8C56-B8B045780818}" srcOrd="0" destOrd="0" presId="urn:microsoft.com/office/officeart/2005/8/layout/hierarchy3"/>
    <dgm:cxn modelId="{95AEFC2E-89AD-4A5F-B002-2A09D45E0F78}" srcId="{2CE87F44-4541-4464-80E5-3FA056F80D81}" destId="{3717BE29-C97D-4164-B0CC-64919F477916}" srcOrd="1" destOrd="0" parTransId="{7C0A0CFD-3813-4B4C-8415-78121BEC81B7}" sibTransId="{8172C970-3358-4874-AB5E-51E335A35542}"/>
    <dgm:cxn modelId="{FCA06266-C6FB-45E2-A335-9DD73FA982B9}" srcId="{F64C8EDC-45ED-40A2-A7F4-BB2C932D31C8}" destId="{A58D8D04-DF48-4C5B-912A-16B5338F86F1}" srcOrd="0" destOrd="0" parTransId="{D8103C07-56E6-456A-BFF7-9441D04C7C9E}" sibTransId="{ED9FF5CC-CA75-4D4B-B242-1034C89C57FB}"/>
    <dgm:cxn modelId="{035B4F5E-CC6C-4A46-B07F-79291D27333F}" type="presOf" srcId="{32936C83-9120-4369-92FA-188BF65C04E0}" destId="{2D8905D9-E5F6-4243-925E-2ED25377AAC4}" srcOrd="0" destOrd="0" presId="urn:microsoft.com/office/officeart/2005/8/layout/hierarchy3"/>
    <dgm:cxn modelId="{BEE59AA5-8597-4107-B480-F4232DB1856C}" type="presOf" srcId="{5E1E5804-B658-40F3-B0B6-A71B9FE89948}" destId="{AE608B81-4957-44A4-BCDF-546222B6FC51}" srcOrd="0" destOrd="0" presId="urn:microsoft.com/office/officeart/2005/8/layout/hierarchy3"/>
    <dgm:cxn modelId="{5BD1CA49-C436-49F6-9452-A28A85A789B1}" type="presOf" srcId="{F64C8EDC-45ED-40A2-A7F4-BB2C932D31C8}" destId="{E4751DF0-7894-4FC6-8A94-311DFD35A83B}" srcOrd="0" destOrd="0" presId="urn:microsoft.com/office/officeart/2005/8/layout/hierarchy3"/>
    <dgm:cxn modelId="{A684F280-8AF0-4CD7-81F0-9F6AB8A9748E}" type="presOf" srcId="{A58D8D04-DF48-4C5B-912A-16B5338F86F1}" destId="{3FA40EF1-C61E-4798-9BB1-77B42AA146A0}" srcOrd="1" destOrd="0" presId="urn:microsoft.com/office/officeart/2005/8/layout/hierarchy3"/>
    <dgm:cxn modelId="{3449863C-A307-45D4-832E-0AEDE6FB877B}" type="presOf" srcId="{2CE87F44-4541-4464-80E5-3FA056F80D81}" destId="{EDAC6D2F-7613-4C3F-8EEC-82DC2663AFA1}" srcOrd="0" destOrd="0" presId="urn:microsoft.com/office/officeart/2005/8/layout/hierarchy3"/>
    <dgm:cxn modelId="{E8BBE94A-0A9E-44E5-91C2-3135BDA350EB}" type="presOf" srcId="{7C0A0CFD-3813-4B4C-8415-78121BEC81B7}" destId="{4B1FBD59-F981-489C-AA85-9F3B8427B902}" srcOrd="0" destOrd="0" presId="urn:microsoft.com/office/officeart/2005/8/layout/hierarchy3"/>
    <dgm:cxn modelId="{F0463494-2745-409B-8372-85415EC87EC2}" srcId="{A58D8D04-DF48-4C5B-912A-16B5338F86F1}" destId="{A9C6DFE8-749E-44F1-B8F1-A3C1FC249959}" srcOrd="0" destOrd="0" parTransId="{CE47A392-ED22-4DA9-9B94-B668A39C2E7F}" sibTransId="{46AE38EC-A279-44C1-8D60-F289787ED5D0}"/>
    <dgm:cxn modelId="{E03802E0-A7E2-4783-BA8C-E39D9B1A891E}" type="presOf" srcId="{64121F26-F5E1-4876-B3E2-F6A76304E131}" destId="{490AEA99-7087-4874-BF95-A99D73D91CCB}" srcOrd="0" destOrd="0" presId="urn:microsoft.com/office/officeart/2005/8/layout/hierarchy3"/>
    <dgm:cxn modelId="{A933E9F3-D335-497F-8485-22F14894F093}" srcId="{2CE87F44-4541-4464-80E5-3FA056F80D81}" destId="{32936C83-9120-4369-92FA-188BF65C04E0}" srcOrd="0" destOrd="0" parTransId="{493D9DD0-CB8C-45A9-9EA2-7E77786C35B6}" sibTransId="{FB4827CD-E907-44A1-B2A4-CC54D281C0BB}"/>
    <dgm:cxn modelId="{A0EA4065-C7E6-4946-B794-E57D1B4F1214}" type="presOf" srcId="{A9C6DFE8-749E-44F1-B8F1-A3C1FC249959}" destId="{AA60CDBD-AE70-434E-A062-9963CD7CEE1F}" srcOrd="0" destOrd="0" presId="urn:microsoft.com/office/officeart/2005/8/layout/hierarchy3"/>
    <dgm:cxn modelId="{1B04D49F-A2D5-4414-B953-E59100E26413}" type="presOf" srcId="{3717BE29-C97D-4164-B0CC-64919F477916}" destId="{522C5137-C6BC-4E5C-B861-FEB291ECFD79}" srcOrd="0" destOrd="0" presId="urn:microsoft.com/office/officeart/2005/8/layout/hierarchy3"/>
    <dgm:cxn modelId="{54299F17-44C2-41BC-80D6-B1ACA61ED0EA}" srcId="{A58D8D04-DF48-4C5B-912A-16B5338F86F1}" destId="{64121F26-F5E1-4876-B3E2-F6A76304E131}" srcOrd="1" destOrd="0" parTransId="{5E1E5804-B658-40F3-B0B6-A71B9FE89948}" sibTransId="{BADB0B0A-A77C-4BC0-B083-E110535462AA}"/>
    <dgm:cxn modelId="{73E93720-93E3-48BC-A5B0-DF3371D400AA}" type="presParOf" srcId="{E4751DF0-7894-4FC6-8A94-311DFD35A83B}" destId="{867306CF-E299-4D30-ABB4-C1B4D6696FE4}" srcOrd="0" destOrd="0" presId="urn:microsoft.com/office/officeart/2005/8/layout/hierarchy3"/>
    <dgm:cxn modelId="{56EAE829-202A-4A7E-BCC2-7DB731145FBA}" type="presParOf" srcId="{867306CF-E299-4D30-ABB4-C1B4D6696FE4}" destId="{64F5D87B-5AA4-46B2-A06B-8433748EFBF8}" srcOrd="0" destOrd="0" presId="urn:microsoft.com/office/officeart/2005/8/layout/hierarchy3"/>
    <dgm:cxn modelId="{BDD505ED-4FD8-4B1D-87B9-0B9D53D6633C}" type="presParOf" srcId="{64F5D87B-5AA4-46B2-A06B-8433748EFBF8}" destId="{6E3CE88A-251E-48BF-B2EC-AE03FC93C5B7}" srcOrd="0" destOrd="0" presId="urn:microsoft.com/office/officeart/2005/8/layout/hierarchy3"/>
    <dgm:cxn modelId="{1F46F628-FB7A-4B8A-A3EA-A0E6ABACF102}" type="presParOf" srcId="{64F5D87B-5AA4-46B2-A06B-8433748EFBF8}" destId="{3FA40EF1-C61E-4798-9BB1-77B42AA146A0}" srcOrd="1" destOrd="0" presId="urn:microsoft.com/office/officeart/2005/8/layout/hierarchy3"/>
    <dgm:cxn modelId="{28D792E9-934B-43C9-ACE4-689B72142F83}" type="presParOf" srcId="{867306CF-E299-4D30-ABB4-C1B4D6696FE4}" destId="{351003EA-0AD4-4736-A86B-18971BFA8272}" srcOrd="1" destOrd="0" presId="urn:microsoft.com/office/officeart/2005/8/layout/hierarchy3"/>
    <dgm:cxn modelId="{7DDEE3E9-FF14-403F-813A-368EADD44646}" type="presParOf" srcId="{351003EA-0AD4-4736-A86B-18971BFA8272}" destId="{C6D8F36A-00BE-4E93-97AB-131BCC2F95AF}" srcOrd="0" destOrd="0" presId="urn:microsoft.com/office/officeart/2005/8/layout/hierarchy3"/>
    <dgm:cxn modelId="{3701C3B0-03EC-450C-9CD0-024C05029E05}" type="presParOf" srcId="{351003EA-0AD4-4736-A86B-18971BFA8272}" destId="{AA60CDBD-AE70-434E-A062-9963CD7CEE1F}" srcOrd="1" destOrd="0" presId="urn:microsoft.com/office/officeart/2005/8/layout/hierarchy3"/>
    <dgm:cxn modelId="{EE62DD08-6B56-4025-A365-58143B232A53}" type="presParOf" srcId="{351003EA-0AD4-4736-A86B-18971BFA8272}" destId="{AE608B81-4957-44A4-BCDF-546222B6FC51}" srcOrd="2" destOrd="0" presId="urn:microsoft.com/office/officeart/2005/8/layout/hierarchy3"/>
    <dgm:cxn modelId="{ED14E85B-DDFB-4120-B39E-E0C085BC2DA0}" type="presParOf" srcId="{351003EA-0AD4-4736-A86B-18971BFA8272}" destId="{490AEA99-7087-4874-BF95-A99D73D91CCB}" srcOrd="3" destOrd="0" presId="urn:microsoft.com/office/officeart/2005/8/layout/hierarchy3"/>
    <dgm:cxn modelId="{850CC453-B284-4309-80D0-DD736EBC1117}" type="presParOf" srcId="{E4751DF0-7894-4FC6-8A94-311DFD35A83B}" destId="{7C2A34E5-2A50-44AB-A49B-678B73FAAA08}" srcOrd="1" destOrd="0" presId="urn:microsoft.com/office/officeart/2005/8/layout/hierarchy3"/>
    <dgm:cxn modelId="{3E5F29E9-DF34-43FF-8161-55EA7E4792DA}" type="presParOf" srcId="{7C2A34E5-2A50-44AB-A49B-678B73FAAA08}" destId="{DBD8CE02-A399-4941-838A-6342AD7ED696}" srcOrd="0" destOrd="0" presId="urn:microsoft.com/office/officeart/2005/8/layout/hierarchy3"/>
    <dgm:cxn modelId="{9B4C9102-27CA-43A5-865A-CD070E132C0A}" type="presParOf" srcId="{DBD8CE02-A399-4941-838A-6342AD7ED696}" destId="{EDAC6D2F-7613-4C3F-8EEC-82DC2663AFA1}" srcOrd="0" destOrd="0" presId="urn:microsoft.com/office/officeart/2005/8/layout/hierarchy3"/>
    <dgm:cxn modelId="{82B68601-E99A-46F8-AC35-9B3A59C2AB00}" type="presParOf" srcId="{DBD8CE02-A399-4941-838A-6342AD7ED696}" destId="{4D7B5C2F-FF1A-45EB-A97D-FA156A1C58C6}" srcOrd="1" destOrd="0" presId="urn:microsoft.com/office/officeart/2005/8/layout/hierarchy3"/>
    <dgm:cxn modelId="{ECA30041-27E0-4B0D-ABA4-AEB59AD2290B}" type="presParOf" srcId="{7C2A34E5-2A50-44AB-A49B-678B73FAAA08}" destId="{93299BF5-8435-4E52-B640-C603F0F4F84C}" srcOrd="1" destOrd="0" presId="urn:microsoft.com/office/officeart/2005/8/layout/hierarchy3"/>
    <dgm:cxn modelId="{B8FD0507-1BC3-4CE4-9EEB-282930285670}" type="presParOf" srcId="{93299BF5-8435-4E52-B640-C603F0F4F84C}" destId="{3A05A1B4-2031-4DBD-8C56-B8B045780818}" srcOrd="0" destOrd="0" presId="urn:microsoft.com/office/officeart/2005/8/layout/hierarchy3"/>
    <dgm:cxn modelId="{53576824-0770-4C76-8F5E-0197F44B36DF}" type="presParOf" srcId="{93299BF5-8435-4E52-B640-C603F0F4F84C}" destId="{2D8905D9-E5F6-4243-925E-2ED25377AAC4}" srcOrd="1" destOrd="0" presId="urn:microsoft.com/office/officeart/2005/8/layout/hierarchy3"/>
    <dgm:cxn modelId="{4179EFF7-8AA9-49E1-AF4D-93F28B8C685C}" type="presParOf" srcId="{93299BF5-8435-4E52-B640-C603F0F4F84C}" destId="{4B1FBD59-F981-489C-AA85-9F3B8427B902}" srcOrd="2" destOrd="0" presId="urn:microsoft.com/office/officeart/2005/8/layout/hierarchy3"/>
    <dgm:cxn modelId="{7B54BDBA-36DE-4C65-B3A6-799E995D6570}" type="presParOf" srcId="{93299BF5-8435-4E52-B640-C603F0F4F84C}" destId="{522C5137-C6BC-4E5C-B861-FEB291ECFD7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35A352-B1B4-466E-A49B-F3C583DB9A0A}">
      <dsp:nvSpPr>
        <dsp:cNvPr id="0" name=""/>
        <dsp:cNvSpPr/>
      </dsp:nvSpPr>
      <dsp:spPr>
        <a:xfrm rot="5400000">
          <a:off x="4352692" y="-1265795"/>
          <a:ext cx="2948389" cy="5484129"/>
        </a:xfrm>
        <a:prstGeom prst="roundRect">
          <a:avLst/>
        </a:prstGeom>
        <a:solidFill>
          <a:schemeClr val="accent6">
            <a:lumMod val="40000"/>
            <a:lumOff val="60000"/>
            <a:alpha val="9000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Char char="••"/>
            <a:tabLst/>
            <a:defRPr/>
          </a:pPr>
          <a:r>
            <a:rPr lang="es-ES" sz="1800" kern="1200" baseline="0" dirty="0" smtClean="0">
              <a:solidFill>
                <a:schemeClr val="tx2"/>
              </a:solidFill>
              <a:latin typeface="+mn-lt"/>
              <a:ea typeface="+mn-ea"/>
              <a:cs typeface="+mn-cs"/>
            </a:rPr>
            <a:t>Es un ramo administrativo que </a:t>
          </a:r>
          <a:r>
            <a:rPr lang="es-ES" sz="1800" b="1" kern="1200" baseline="0" dirty="0" smtClean="0">
              <a:solidFill>
                <a:schemeClr val="tx2"/>
              </a:solidFill>
              <a:latin typeface="+mn-lt"/>
              <a:ea typeface="+mn-ea"/>
              <a:cs typeface="+mn-cs"/>
            </a:rPr>
            <a:t>transfiere recursos </a:t>
          </a:r>
          <a:r>
            <a:rPr lang="es-ES" sz="1800" kern="1200" baseline="0" dirty="0" smtClean="0">
              <a:solidFill>
                <a:schemeClr val="tx2"/>
              </a:solidFill>
              <a:latin typeface="+mn-lt"/>
              <a:ea typeface="+mn-ea"/>
              <a:cs typeface="+mn-cs"/>
            </a:rPr>
            <a:t>del Presupuesto Federal a las </a:t>
          </a:r>
          <a:r>
            <a:rPr lang="es-ES" sz="1800" b="1" kern="1200" baseline="0" dirty="0" smtClean="0">
              <a:solidFill>
                <a:schemeClr val="tx2"/>
              </a:solidFill>
              <a:latin typeface="+mn-lt"/>
              <a:ea typeface="+mn-ea"/>
              <a:cs typeface="+mn-cs"/>
            </a:rPr>
            <a:t>entidades federativas </a:t>
          </a:r>
          <a:r>
            <a:rPr lang="es-ES" sz="1800" b="0" kern="1200" baseline="0" dirty="0" smtClean="0">
              <a:solidFill>
                <a:schemeClr val="tx2"/>
              </a:solidFill>
              <a:latin typeface="+mn-lt"/>
              <a:ea typeface="+mn-ea"/>
              <a:cs typeface="+mn-cs"/>
            </a:rPr>
            <a:t>y </a:t>
          </a:r>
          <a:r>
            <a:rPr lang="es-ES" sz="1800" kern="1200" baseline="0" dirty="0" smtClean="0">
              <a:solidFill>
                <a:schemeClr val="tx2"/>
              </a:solidFill>
              <a:latin typeface="+mn-lt"/>
              <a:ea typeface="+mn-ea"/>
              <a:cs typeface="+mn-cs"/>
            </a:rPr>
            <a:t>se destinan a </a:t>
          </a:r>
          <a:r>
            <a:rPr lang="es-ES" sz="1800" b="1" kern="1200" baseline="0" dirty="0" smtClean="0">
              <a:solidFill>
                <a:schemeClr val="tx2"/>
              </a:solidFill>
              <a:latin typeface="+mn-lt"/>
              <a:ea typeface="+mn-ea"/>
              <a:cs typeface="+mn-cs"/>
            </a:rPr>
            <a:t>responsabilidades claramente definidas relativas</a:t>
          </a:r>
          <a:r>
            <a:rPr lang="es-ES" sz="1800" kern="1200" baseline="0" dirty="0" smtClean="0">
              <a:solidFill>
                <a:schemeClr val="tx2"/>
              </a:solidFill>
              <a:latin typeface="+mn-lt"/>
              <a:ea typeface="+mn-ea"/>
              <a:cs typeface="+mn-cs"/>
            </a:rPr>
            <a:t> </a:t>
          </a:r>
          <a:r>
            <a:rPr lang="es-ES" sz="1800" i="0" kern="1200" baseline="0" dirty="0" smtClean="0">
              <a:solidFill>
                <a:schemeClr val="tx2"/>
              </a:solidFill>
              <a:latin typeface="+mn-lt"/>
              <a:ea typeface="+mn-ea"/>
              <a:cs typeface="+mn-cs"/>
            </a:rPr>
            <a:t>a </a:t>
          </a:r>
          <a:r>
            <a:rPr lang="es-ES" sz="1800" b="1" i="0" kern="1200" baseline="0" dirty="0" smtClean="0">
              <a:solidFill>
                <a:schemeClr val="tx2"/>
              </a:solidFill>
              <a:latin typeface="+mn-lt"/>
              <a:ea typeface="+mn-ea"/>
              <a:cs typeface="+mn-cs"/>
            </a:rPr>
            <a:t>educación</a:t>
          </a:r>
          <a:r>
            <a:rPr lang="es-ES" sz="1800" b="0" i="0" kern="1200" baseline="0" dirty="0" smtClean="0">
              <a:solidFill>
                <a:schemeClr val="tx2"/>
              </a:solidFill>
              <a:latin typeface="+mn-lt"/>
              <a:ea typeface="+mn-ea"/>
              <a:cs typeface="+mn-cs"/>
            </a:rPr>
            <a:t> básica, tecnológica y para adultos, </a:t>
          </a:r>
          <a:r>
            <a:rPr lang="es-ES" sz="1800" b="1" i="0" kern="1200" baseline="0" dirty="0" smtClean="0">
              <a:solidFill>
                <a:schemeClr val="tx2"/>
              </a:solidFill>
              <a:latin typeface="+mn-lt"/>
              <a:ea typeface="+mn-ea"/>
              <a:cs typeface="+mn-cs"/>
            </a:rPr>
            <a:t>salud</a:t>
          </a:r>
          <a:r>
            <a:rPr lang="es-ES" sz="1800" b="0" i="0" kern="1200" baseline="0" dirty="0" smtClean="0">
              <a:solidFill>
                <a:schemeClr val="tx2"/>
              </a:solidFill>
              <a:latin typeface="+mn-lt"/>
              <a:ea typeface="+mn-ea"/>
              <a:cs typeface="+mn-cs"/>
            </a:rPr>
            <a:t>, </a:t>
          </a:r>
          <a:r>
            <a:rPr lang="es-ES" sz="1800" b="1" i="0" kern="1200" baseline="0" dirty="0" smtClean="0">
              <a:solidFill>
                <a:schemeClr val="tx2"/>
              </a:solidFill>
              <a:latin typeface="+mn-lt"/>
              <a:ea typeface="+mn-ea"/>
              <a:cs typeface="+mn-cs"/>
            </a:rPr>
            <a:t>infraestructura</a:t>
          </a:r>
          <a:r>
            <a:rPr lang="es-ES" sz="1800" b="0" i="0" kern="1200" baseline="0" dirty="0" smtClean="0">
              <a:solidFill>
                <a:schemeClr val="tx2"/>
              </a:solidFill>
              <a:latin typeface="+mn-lt"/>
              <a:ea typeface="+mn-ea"/>
              <a:cs typeface="+mn-cs"/>
            </a:rPr>
            <a:t> básica, </a:t>
          </a:r>
          <a:r>
            <a:rPr lang="es-ES" sz="1800" b="1" i="0" kern="1200" baseline="0" dirty="0" smtClean="0">
              <a:solidFill>
                <a:schemeClr val="tx2"/>
              </a:solidFill>
              <a:latin typeface="+mn-lt"/>
              <a:ea typeface="+mn-ea"/>
              <a:cs typeface="+mn-cs"/>
            </a:rPr>
            <a:t>seguridad</a:t>
          </a:r>
          <a:r>
            <a:rPr lang="es-ES" sz="1800" b="0" i="0" kern="1200" baseline="0" dirty="0" smtClean="0">
              <a:solidFill>
                <a:schemeClr val="tx2"/>
              </a:solidFill>
              <a:latin typeface="+mn-lt"/>
              <a:ea typeface="+mn-ea"/>
              <a:cs typeface="+mn-cs"/>
            </a:rPr>
            <a:t> pública y fortalecimiento de los gobiernos estatales y de los </a:t>
          </a:r>
          <a:r>
            <a:rPr lang="es-ES" sz="1800" b="1" i="0" kern="1200" baseline="0" dirty="0" smtClean="0">
              <a:solidFill>
                <a:schemeClr val="tx2"/>
              </a:solidFill>
              <a:latin typeface="+mn-lt"/>
              <a:ea typeface="+mn-ea"/>
              <a:cs typeface="+mn-cs"/>
            </a:rPr>
            <a:t>municipios</a:t>
          </a:r>
          <a:r>
            <a:rPr lang="es-ES" sz="1800" b="0" i="0" kern="1200" baseline="0" dirty="0" smtClean="0">
              <a:solidFill>
                <a:schemeClr val="tx2"/>
              </a:solidFill>
              <a:latin typeface="+mn-lt"/>
              <a:ea typeface="+mn-ea"/>
              <a:cs typeface="+mn-cs"/>
            </a:rPr>
            <a:t>.</a:t>
          </a:r>
          <a:endParaRPr lang="es-MX" sz="1800" b="0" i="0" kern="1200" baseline="0" dirty="0" smtClean="0">
            <a:solidFill>
              <a:schemeClr val="tx2"/>
            </a:solidFill>
            <a:latin typeface="+mn-lt"/>
            <a:ea typeface="+mn-ea"/>
            <a:cs typeface="+mn-cs"/>
          </a:endParaRPr>
        </a:p>
      </dsp:txBody>
      <dsp:txXfrm rot="-5400000">
        <a:off x="3228750" y="146003"/>
        <a:ext cx="5196273" cy="2660533"/>
      </dsp:txXfrm>
    </dsp:sp>
    <dsp:sp modelId="{0704DF6F-81BE-4504-85CB-B1EE48670CF3}">
      <dsp:nvSpPr>
        <dsp:cNvPr id="0" name=""/>
        <dsp:cNvSpPr/>
      </dsp:nvSpPr>
      <dsp:spPr>
        <a:xfrm>
          <a:off x="0" y="626944"/>
          <a:ext cx="3084822" cy="1698649"/>
        </a:xfrm>
        <a:prstGeom prst="round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b="1" kern="1200" dirty="0" smtClean="0"/>
            <a:t>¿Qué es el Ramo General 33?</a:t>
          </a:r>
          <a:endParaRPr lang="es-MX" sz="2800" b="1" kern="1200" dirty="0"/>
        </a:p>
      </dsp:txBody>
      <dsp:txXfrm>
        <a:off x="82921" y="709865"/>
        <a:ext cx="2918980" cy="1532807"/>
      </dsp:txXfrm>
    </dsp:sp>
    <dsp:sp modelId="{1B0AF0E0-7CCF-42DC-A32E-920BC6132700}">
      <dsp:nvSpPr>
        <dsp:cNvPr id="0" name=""/>
        <dsp:cNvSpPr/>
      </dsp:nvSpPr>
      <dsp:spPr>
        <a:xfrm rot="5400000">
          <a:off x="4836869" y="1296962"/>
          <a:ext cx="1859048" cy="5484129"/>
        </a:xfrm>
        <a:prstGeom prst="roundRect">
          <a:avLst/>
        </a:prstGeom>
        <a:solidFill>
          <a:schemeClr val="accent2">
            <a:lumMod val="40000"/>
            <a:lumOff val="60000"/>
            <a:alpha val="9000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b="1" kern="1200" dirty="0" smtClean="0">
              <a:solidFill>
                <a:schemeClr val="tx2"/>
              </a:solidFill>
            </a:rPr>
            <a:t>Aportaciones federales </a:t>
          </a:r>
          <a:r>
            <a:rPr lang="es-MX" sz="1800" kern="1200" dirty="0" smtClean="0">
              <a:solidFill>
                <a:schemeClr val="tx2"/>
              </a:solidFill>
            </a:rPr>
            <a:t>que </a:t>
          </a:r>
          <a:r>
            <a:rPr lang="es-MX" sz="1800" b="1" kern="1200" dirty="0" smtClean="0">
              <a:solidFill>
                <a:schemeClr val="tx2"/>
              </a:solidFill>
            </a:rPr>
            <a:t>condicionan su gasto</a:t>
          </a:r>
          <a:r>
            <a:rPr lang="es-MX" sz="1800" kern="1200" dirty="0" smtClean="0">
              <a:solidFill>
                <a:schemeClr val="tx2"/>
              </a:solidFill>
            </a:rPr>
            <a:t> a </a:t>
          </a:r>
          <a:r>
            <a:rPr lang="es-MX" sz="1800" b="1" kern="1200" dirty="0" smtClean="0">
              <a:solidFill>
                <a:schemeClr val="tx2"/>
              </a:solidFill>
            </a:rPr>
            <a:t>etiquetas definid</a:t>
          </a:r>
          <a:r>
            <a:rPr lang="es-MX" sz="1800" kern="1200" dirty="0" smtClean="0">
              <a:solidFill>
                <a:schemeClr val="tx2"/>
              </a:solidFill>
            </a:rPr>
            <a:t>as para la consecución y </a:t>
          </a:r>
          <a:r>
            <a:rPr lang="es-MX" sz="1800" b="1" kern="1200" dirty="0" smtClean="0">
              <a:solidFill>
                <a:schemeClr val="tx2"/>
              </a:solidFill>
            </a:rPr>
            <a:t>cumplimiento de los objetivos </a:t>
          </a:r>
          <a:r>
            <a:rPr lang="es-MX" sz="1800" kern="1200" dirty="0" smtClean="0">
              <a:solidFill>
                <a:schemeClr val="tx2"/>
              </a:solidFill>
            </a:rPr>
            <a:t>de cada uno de los fondos que lo integran.</a:t>
          </a:r>
          <a:endParaRPr lang="es-MX" sz="1800" kern="1200" dirty="0">
            <a:solidFill>
              <a:schemeClr val="tx2"/>
            </a:solidFill>
          </a:endParaRPr>
        </a:p>
        <a:p>
          <a:pPr marL="228600" lvl="1" indent="-228600" algn="l" defTabSz="977900">
            <a:lnSpc>
              <a:spcPct val="90000"/>
            </a:lnSpc>
            <a:spcBef>
              <a:spcPct val="0"/>
            </a:spcBef>
            <a:spcAft>
              <a:spcPct val="15000"/>
            </a:spcAft>
            <a:buChar char="••"/>
          </a:pPr>
          <a:endParaRPr lang="es-MX" sz="2200" kern="1200" dirty="0"/>
        </a:p>
      </dsp:txBody>
      <dsp:txXfrm rot="-5400000">
        <a:off x="3115080" y="3200253"/>
        <a:ext cx="5302627" cy="1677546"/>
      </dsp:txXfrm>
    </dsp:sp>
    <dsp:sp modelId="{629D2063-0DAC-4820-BA9A-CA06DF44BEB3}">
      <dsp:nvSpPr>
        <dsp:cNvPr id="0" name=""/>
        <dsp:cNvSpPr/>
      </dsp:nvSpPr>
      <dsp:spPr>
        <a:xfrm>
          <a:off x="0" y="3180408"/>
          <a:ext cx="3084822" cy="1713089"/>
        </a:xfrm>
        <a:prstGeom prst="round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b="1" kern="1200" dirty="0" smtClean="0"/>
            <a:t>¿Cuál es la naturaleza del recurso?</a:t>
          </a:r>
          <a:endParaRPr lang="es-MX" sz="2800" b="1" kern="1200" dirty="0"/>
        </a:p>
      </dsp:txBody>
      <dsp:txXfrm>
        <a:off x="83626" y="3264034"/>
        <a:ext cx="2917570" cy="1545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06FA1-4CB4-4C8B-A58D-B1A27290B4BC}">
      <dsp:nvSpPr>
        <dsp:cNvPr id="0" name=""/>
        <dsp:cNvSpPr/>
      </dsp:nvSpPr>
      <dsp:spPr>
        <a:xfrm>
          <a:off x="0" y="658210"/>
          <a:ext cx="2655295" cy="1593177"/>
        </a:xfrm>
        <a:prstGeom prst="rect">
          <a:avLst/>
        </a:prstGeom>
        <a:solidFill>
          <a:schemeClr val="accent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Matriz de indicadores construida con los actores involucrados y utilizada para monitoreo y evaluación</a:t>
          </a:r>
          <a:endParaRPr lang="es-MX" sz="1700" kern="1200" dirty="0"/>
        </a:p>
      </dsp:txBody>
      <dsp:txXfrm>
        <a:off x="0" y="658210"/>
        <a:ext cx="2655295" cy="1593177"/>
      </dsp:txXfrm>
    </dsp:sp>
    <dsp:sp modelId="{ECA6D2DE-118A-4966-A907-5DE8B2DCD9B6}">
      <dsp:nvSpPr>
        <dsp:cNvPr id="0" name=""/>
        <dsp:cNvSpPr/>
      </dsp:nvSpPr>
      <dsp:spPr>
        <a:xfrm>
          <a:off x="2920824" y="658210"/>
          <a:ext cx="2655295" cy="1593177"/>
        </a:xfrm>
        <a:prstGeom prst="rect">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Procesos de ejecución de cada uno de los fondos documentados,  claros y conocidos (tanto de la asignación como del ejercicio) </a:t>
          </a:r>
          <a:endParaRPr lang="es-MX" sz="1700" kern="1200" dirty="0"/>
        </a:p>
      </dsp:txBody>
      <dsp:txXfrm>
        <a:off x="2920824" y="658210"/>
        <a:ext cx="2655295" cy="1593177"/>
      </dsp:txXfrm>
    </dsp:sp>
    <dsp:sp modelId="{5F84B501-300C-44C6-828C-7E64E23409D8}">
      <dsp:nvSpPr>
        <dsp:cNvPr id="0" name=""/>
        <dsp:cNvSpPr/>
      </dsp:nvSpPr>
      <dsp:spPr>
        <a:xfrm>
          <a:off x="5841649" y="658210"/>
          <a:ext cx="2655295" cy="1593177"/>
        </a:xfrm>
        <a:prstGeom prst="rect">
          <a:avLst/>
        </a:prstGeom>
        <a:solidFill>
          <a:schemeClr val="accent2">
            <a:lumMod val="75000"/>
            <a:alpha val="79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Las etiquetas de gasto de los fondos se articulan, explícitamente, con las prioridades definidas en el Plan Estatal y programas sectoriales</a:t>
          </a:r>
          <a:endParaRPr lang="es-MX" sz="1700" kern="1200" dirty="0"/>
        </a:p>
      </dsp:txBody>
      <dsp:txXfrm>
        <a:off x="5841649" y="658210"/>
        <a:ext cx="2655295" cy="1593177"/>
      </dsp:txXfrm>
    </dsp:sp>
    <dsp:sp modelId="{EA2F2F52-0B0F-47FA-8E68-082A26D65AD4}">
      <dsp:nvSpPr>
        <dsp:cNvPr id="0" name=""/>
        <dsp:cNvSpPr/>
      </dsp:nvSpPr>
      <dsp:spPr>
        <a:xfrm>
          <a:off x="0" y="2516916"/>
          <a:ext cx="2655295" cy="1593177"/>
        </a:xfrm>
        <a:prstGeom prst="rect">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Se cuenta con información sistematizada y desagregada (acción, institución, municipio)  sobre el uso y destino de las etiquetas de cada Fondo</a:t>
          </a:r>
          <a:endParaRPr lang="es-MX" sz="1700" kern="1200" dirty="0"/>
        </a:p>
      </dsp:txBody>
      <dsp:txXfrm>
        <a:off x="0" y="2516916"/>
        <a:ext cx="2655295" cy="1593177"/>
      </dsp:txXfrm>
    </dsp:sp>
    <dsp:sp modelId="{4F7A50EB-6D75-42B8-B7A4-FEB72C15D2A6}">
      <dsp:nvSpPr>
        <dsp:cNvPr id="0" name=""/>
        <dsp:cNvSpPr/>
      </dsp:nvSpPr>
      <dsp:spPr>
        <a:xfrm>
          <a:off x="2920824" y="2516916"/>
          <a:ext cx="2655295" cy="1593177"/>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En los reportes es posible identificar globalmente el destino y uso de los recursos por cada etiqueta de gasto de cada Fondo y del Ramo 33 en su conjunto</a:t>
          </a:r>
          <a:endParaRPr lang="es-MX" sz="1700" kern="1200" dirty="0"/>
        </a:p>
      </dsp:txBody>
      <dsp:txXfrm>
        <a:off x="2920824" y="2516916"/>
        <a:ext cx="2655295" cy="1593177"/>
      </dsp:txXfrm>
    </dsp:sp>
    <dsp:sp modelId="{4C439A9E-4F21-4957-AFC8-3822F4789DB6}">
      <dsp:nvSpPr>
        <dsp:cNvPr id="0" name=""/>
        <dsp:cNvSpPr/>
      </dsp:nvSpPr>
      <dsp:spPr>
        <a:xfrm>
          <a:off x="5841649" y="2516916"/>
          <a:ext cx="2655295" cy="1593177"/>
        </a:xfrm>
        <a:prstGeom prst="rect">
          <a:avLst/>
        </a:prstGeom>
        <a:solidFill>
          <a:schemeClr val="accent3">
            <a:lumMod val="75000"/>
            <a:alpha val="86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s-MX" sz="1700" kern="1200" dirty="0" smtClean="0"/>
            <a:t>Contar con un instrumento metodológico pertinente para la evaluación de cada Fondo, así como, con una planeación del ejercicio de evaluación </a:t>
          </a:r>
          <a:endParaRPr lang="es-MX" sz="1700" kern="1200" dirty="0"/>
        </a:p>
      </dsp:txBody>
      <dsp:txXfrm>
        <a:off x="5841649" y="2516916"/>
        <a:ext cx="2655295" cy="15931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0.0128</cdr:x>
      <cdr:y>0.90909</cdr:y>
    </cdr:from>
    <cdr:to>
      <cdr:x>0.44008</cdr:x>
      <cdr:y>1</cdr:y>
    </cdr:to>
    <cdr:sp macro="" textlink="">
      <cdr:nvSpPr>
        <cdr:cNvPr id="2" name="1 CuadroTexto"/>
        <cdr:cNvSpPr txBox="1"/>
      </cdr:nvSpPr>
      <cdr:spPr>
        <a:xfrm xmlns:a="http://schemas.openxmlformats.org/drawingml/2006/main">
          <a:off x="71208" y="2880321"/>
          <a:ext cx="2377063" cy="2880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s-MX" sz="900" dirty="0"/>
            <a:t>*El Fondo fue creado a partir del 2007</a:t>
          </a:r>
          <a:r>
            <a:rPr lang="es-MX" sz="900" dirty="0" smtClean="0"/>
            <a:t>.</a:t>
          </a:r>
        </a:p>
        <a:p xmlns:a="http://schemas.openxmlformats.org/drawingml/2006/main">
          <a:r>
            <a:rPr lang="es-MX" sz="900" dirty="0" smtClean="0"/>
            <a:t>Los valores son constantes están deflactados a precios 2010</a:t>
          </a:r>
          <a:endParaRPr lang="es-MX" sz="9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C76497-8273-411C-8862-78F1E3C42539}" type="datetimeFigureOut">
              <a:rPr lang="es-MX" smtClean="0"/>
              <a:t>29/09/2014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0BAB4-0233-4A8E-8B00-CA99D702193E}" type="slidenum">
              <a:rPr lang="es-MX" smtClean="0"/>
              <a:t>‹Nº›</a:t>
            </a:fld>
            <a:endParaRPr lang="es-MX"/>
          </a:p>
        </p:txBody>
      </p:sp>
    </p:spTree>
    <p:extLst>
      <p:ext uri="{BB962C8B-B14F-4D97-AF65-F5344CB8AC3E}">
        <p14:creationId xmlns:p14="http://schemas.microsoft.com/office/powerpoint/2010/main" val="72840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53873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78227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2871273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2868798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4056670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31870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0745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210606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399541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173847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21069E3-9A3B-4A91-8DBD-EBBBB11F5AA1}" type="datetimeFigureOut">
              <a:rPr lang="es-MX" smtClean="0"/>
              <a:t>29/09/2014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D903450-CE3E-4939-9D03-98B85710C848}" type="slidenum">
              <a:rPr lang="es-MX" smtClean="0"/>
              <a:t>‹Nº›</a:t>
            </a:fld>
            <a:endParaRPr lang="es-MX"/>
          </a:p>
        </p:txBody>
      </p:sp>
    </p:spTree>
    <p:extLst>
      <p:ext uri="{BB962C8B-B14F-4D97-AF65-F5344CB8AC3E}">
        <p14:creationId xmlns:p14="http://schemas.microsoft.com/office/powerpoint/2010/main" val="808381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069E3-9A3B-4A91-8DBD-EBBBB11F5AA1}" type="datetimeFigureOut">
              <a:rPr lang="es-MX" smtClean="0"/>
              <a:t>29/09/2014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03450-CE3E-4939-9D03-98B85710C848}" type="slidenum">
              <a:rPr lang="es-MX" smtClean="0"/>
              <a:t>‹Nº›</a:t>
            </a:fld>
            <a:endParaRPr lang="es-MX"/>
          </a:p>
        </p:txBody>
      </p:sp>
    </p:spTree>
    <p:extLst>
      <p:ext uri="{BB962C8B-B14F-4D97-AF65-F5344CB8AC3E}">
        <p14:creationId xmlns:p14="http://schemas.microsoft.com/office/powerpoint/2010/main" val="336778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2378695"/>
          </a:xfrm>
        </p:spPr>
        <p:txBody>
          <a:bodyPr>
            <a:normAutofit/>
          </a:bodyPr>
          <a:lstStyle/>
          <a:p>
            <a:r>
              <a:rPr lang="es-MX" sz="3600" dirty="0" smtClean="0"/>
              <a:t>Reflexiones finales de la evaluación del Fondo VIII. Aportaciones para el Fortalecimiento de las Entidades Federativas (FAFEF)</a:t>
            </a:r>
            <a:endParaRPr lang="es-MX" sz="3600" dirty="0"/>
          </a:p>
        </p:txBody>
      </p:sp>
      <p:sp>
        <p:nvSpPr>
          <p:cNvPr id="3" name="2 Subtítulo"/>
          <p:cNvSpPr>
            <a:spLocks noGrp="1"/>
          </p:cNvSpPr>
          <p:nvPr>
            <p:ph type="subTitle" idx="1"/>
          </p:nvPr>
        </p:nvSpPr>
        <p:spPr>
          <a:xfrm>
            <a:off x="1371600" y="4725144"/>
            <a:ext cx="6400800" cy="913656"/>
          </a:xfrm>
        </p:spPr>
        <p:txBody>
          <a:bodyPr>
            <a:normAutofit fontScale="77500" lnSpcReduction="20000"/>
          </a:bodyPr>
          <a:lstStyle/>
          <a:p>
            <a:endParaRPr lang="es-MX" sz="2400" dirty="0" smtClean="0"/>
          </a:p>
          <a:p>
            <a:endParaRPr lang="es-MX" sz="2400" dirty="0"/>
          </a:p>
          <a:p>
            <a:r>
              <a:rPr lang="es-MX" sz="2400" dirty="0" smtClean="0"/>
              <a:t>Agosto 2014</a:t>
            </a:r>
            <a:endParaRPr lang="es-MX" sz="2400" dirty="0"/>
          </a:p>
        </p:txBody>
      </p:sp>
      <p:sp>
        <p:nvSpPr>
          <p:cNvPr id="4" name="CuadroTexto 3"/>
          <p:cNvSpPr txBox="1"/>
          <p:nvPr/>
        </p:nvSpPr>
        <p:spPr>
          <a:xfrm>
            <a:off x="4445000" y="1625600"/>
            <a:ext cx="184666" cy="369332"/>
          </a:xfrm>
          <a:prstGeom prst="rect">
            <a:avLst/>
          </a:prstGeom>
          <a:noFill/>
        </p:spPr>
        <p:txBody>
          <a:bodyPr wrap="none" rtlCol="0">
            <a:spAutoFit/>
          </a:bodyPr>
          <a:lstStyle/>
          <a:p>
            <a:endParaRPr lang="es-ES" dirty="0"/>
          </a:p>
        </p:txBody>
      </p:sp>
      <p:pic>
        <p:nvPicPr>
          <p:cNvPr id="5" name="Imagen 4"/>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76672"/>
            <a:ext cx="3296285" cy="1657985"/>
          </a:xfrm>
          <a:prstGeom prst="rect">
            <a:avLst/>
          </a:prstGeom>
          <a:noFill/>
          <a:ln>
            <a:noFill/>
          </a:ln>
        </p:spPr>
      </p:pic>
    </p:spTree>
    <p:extLst>
      <p:ext uri="{BB962C8B-B14F-4D97-AF65-F5344CB8AC3E}">
        <p14:creationId xmlns:p14="http://schemas.microsoft.com/office/powerpoint/2010/main" val="3111799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32656"/>
            <a:ext cx="8229600" cy="4752527"/>
          </a:xfrm>
          <a:solidFill>
            <a:srgbClr val="D9D9D9"/>
          </a:solidFill>
        </p:spPr>
        <p:txBody>
          <a:bodyPr>
            <a:normAutofit/>
          </a:bodyPr>
          <a:lstStyle/>
          <a:p>
            <a:pPr marL="0" indent="0">
              <a:buNone/>
            </a:pPr>
            <a:r>
              <a:rPr lang="es-ES_tradnl" sz="1200" dirty="0"/>
              <a:t> </a:t>
            </a:r>
            <a:endParaRPr lang="es-MX" sz="1200" dirty="0"/>
          </a:p>
          <a:p>
            <a:pPr marL="0" indent="0">
              <a:buNone/>
            </a:pPr>
            <a:r>
              <a:rPr lang="es-ES_tradnl" sz="1200" dirty="0"/>
              <a:t> </a:t>
            </a:r>
            <a:endParaRPr lang="es-MX" sz="1200" dirty="0"/>
          </a:p>
          <a:p>
            <a:pPr marL="342900" lvl="1" indent="-342900">
              <a:buFont typeface="Arial" pitchFamily="34" charset="0"/>
              <a:buChar char="•"/>
            </a:pPr>
            <a:r>
              <a:rPr lang="es-ES_tradnl" sz="1400" dirty="0" smtClean="0"/>
              <a:t>3. Apoyar </a:t>
            </a:r>
            <a:r>
              <a:rPr lang="es-ES_tradnl" sz="1400" dirty="0"/>
              <a:t>el saneamiento de pensiones y, en su caso, reformas a los sistemas de pensiones de los estados y del Distrito Federal, prioritariamente a las reservas actuariales</a:t>
            </a:r>
            <a:r>
              <a:rPr lang="es-ES_tradnl" sz="1400" dirty="0" smtClean="0"/>
              <a:t>.</a:t>
            </a:r>
          </a:p>
          <a:p>
            <a:pPr marL="0" lvl="1" indent="0">
              <a:buNone/>
            </a:pPr>
            <a:endParaRPr lang="es-ES_tradnl" sz="1400" dirty="0" smtClean="0"/>
          </a:p>
          <a:p>
            <a:r>
              <a:rPr lang="es-ES_tradnl" sz="1400" dirty="0" smtClean="0"/>
              <a:t>4. La </a:t>
            </a:r>
            <a:r>
              <a:rPr lang="es-ES_tradnl" sz="1400" dirty="0"/>
              <a:t>modernización de los registros públicos de la propiedad y del comercio locales, en el marco de la coordinación para homologar los registros públicos; así como para modernización de los catastros, con el objeto de actualizar los valores de los bienes y hacer más eficiente la recaudación de contribuciones.</a:t>
            </a:r>
            <a:endParaRPr lang="es-MX" sz="1400" dirty="0"/>
          </a:p>
          <a:p>
            <a:pPr marL="0" indent="0">
              <a:buNone/>
            </a:pPr>
            <a:r>
              <a:rPr lang="es-ES_tradnl" sz="1400" dirty="0"/>
              <a:t> </a:t>
            </a:r>
            <a:endParaRPr lang="es-MX" sz="1400" dirty="0"/>
          </a:p>
          <a:p>
            <a:r>
              <a:rPr lang="es-ES_tradnl" sz="1400" dirty="0"/>
              <a:t>5</a:t>
            </a:r>
            <a:r>
              <a:rPr lang="es-ES_tradnl" sz="1400" dirty="0" smtClean="0"/>
              <a:t>. Modernizar </a:t>
            </a:r>
            <a:r>
              <a:rPr lang="es-ES_tradnl" sz="1400" dirty="0"/>
              <a:t>los sistemas de recaudación local y para desarrollar mecanismos impositivos que permitan ampliar la base gravable de las contribuciones locales, lo cual genere un incremento neto en la recaudación.</a:t>
            </a:r>
            <a:endParaRPr lang="es-MX" sz="1400" dirty="0"/>
          </a:p>
          <a:p>
            <a:pPr marL="0" indent="0">
              <a:buNone/>
            </a:pPr>
            <a:endParaRPr lang="es-MX" sz="1400" dirty="0"/>
          </a:p>
          <a:p>
            <a:r>
              <a:rPr lang="es-ES_tradnl" sz="1400" dirty="0"/>
              <a:t>6</a:t>
            </a:r>
            <a:r>
              <a:rPr lang="es-ES_tradnl" sz="1400" dirty="0" smtClean="0"/>
              <a:t>. El </a:t>
            </a:r>
            <a:r>
              <a:rPr lang="es-ES_tradnl" sz="1400" dirty="0"/>
              <a:t>fortalecimiento de los proyectos de investigación científica y desarrollo tecnológico, siempre y cuando las aportaciones federales destinadas a este rubro sean adicionales a los recursos de naturaleza local aprobados por las legislaturas locales en dicha materia.</a:t>
            </a:r>
            <a:endParaRPr lang="es-MX" sz="1400" dirty="0"/>
          </a:p>
          <a:p>
            <a:pPr marL="0" indent="0">
              <a:buNone/>
            </a:pPr>
            <a:r>
              <a:rPr lang="es-ES_tradnl" sz="1400" dirty="0"/>
              <a:t> </a:t>
            </a:r>
            <a:endParaRPr lang="es-MX" sz="1400" dirty="0"/>
          </a:p>
          <a:p>
            <a:r>
              <a:rPr lang="es-ES_tradnl" sz="1400" dirty="0"/>
              <a:t>7</a:t>
            </a:r>
            <a:r>
              <a:rPr lang="es-ES_tradnl" sz="1400" dirty="0" smtClean="0"/>
              <a:t>. Los </a:t>
            </a:r>
            <a:r>
              <a:rPr lang="es-ES_tradnl" sz="1400" dirty="0"/>
              <a:t>sistemas de protección civil en los Estados y el Distrito Federal, siempre y cuando las aportaciones federales destinadas a este rubro sean adicionales a los recursos de naturaleza local aprobados por las legislaturas locales en dicha materia. </a:t>
            </a:r>
            <a:endParaRPr lang="es-MX" sz="1400" dirty="0"/>
          </a:p>
          <a:p>
            <a:pPr marL="0" indent="0">
              <a:buNone/>
            </a:pPr>
            <a:endParaRPr lang="es-MX" sz="1200" dirty="0"/>
          </a:p>
        </p:txBody>
      </p:sp>
    </p:spTree>
    <p:extLst>
      <p:ext uri="{BB962C8B-B14F-4D97-AF65-F5344CB8AC3E}">
        <p14:creationId xmlns:p14="http://schemas.microsoft.com/office/powerpoint/2010/main" val="1373830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solidFill>
            <a:srgbClr val="D9D9D9"/>
          </a:solidFill>
        </p:spPr>
        <p:txBody>
          <a:bodyPr/>
          <a:lstStyle/>
          <a:p>
            <a:r>
              <a:rPr lang="es-ES_tradnl" sz="1600" dirty="0"/>
              <a:t>8. Apoyar la educación pública, siempre y cuando las aportaciones federales destinadas a este rubro sean adicionales a los recursos de naturaleza local aprobados por las legislaturas locales para dicha materia y que el monto de los recursos locales se incremente en términos reales respecto al presupuestado en el año inmediato anterior.</a:t>
            </a:r>
            <a:endParaRPr lang="es-MX" sz="1600" dirty="0"/>
          </a:p>
          <a:p>
            <a:pPr marL="0" indent="0">
              <a:buNone/>
            </a:pPr>
            <a:r>
              <a:rPr lang="es-ES_tradnl" sz="1600" dirty="0"/>
              <a:t> </a:t>
            </a:r>
            <a:endParaRPr lang="es-MX" sz="1600" dirty="0"/>
          </a:p>
          <a:p>
            <a:r>
              <a:rPr lang="es-ES_tradnl" sz="1600" dirty="0"/>
              <a:t>9. Para destinarlas a fondos constituidos por los Estados y el Distrito Federal para apoyar proyectos de infraestructura concesionada o aquéllos donde se combinen recursos públicos y privados; al pago de obras públicas de infraestructura que sean susceptibles de complementarse con inversión privada, en forma inmediata o futura, así como a estudios, proyectos, supervisión, liberación del derecho de vía, y otros bienes y servicios relacionados con las mismas.</a:t>
            </a:r>
            <a:endParaRPr lang="es-MX" sz="1600" dirty="0"/>
          </a:p>
          <a:p>
            <a:pPr marL="0" indent="0">
              <a:buNone/>
            </a:pPr>
            <a:r>
              <a:rPr lang="es-ES_tradnl" sz="1600" dirty="0" smtClean="0"/>
              <a:t>Alineación:</a:t>
            </a:r>
          </a:p>
          <a:p>
            <a:pPr marL="285750" indent="-285750">
              <a:buFont typeface="Wingdings" pitchFamily="2" charset="2"/>
              <a:buChar char="q"/>
            </a:pPr>
            <a:r>
              <a:rPr lang="es-ES_tradnl" sz="1600" dirty="0" smtClean="0"/>
              <a:t>El </a:t>
            </a:r>
            <a:r>
              <a:rPr lang="es-ES_tradnl" sz="1600" dirty="0"/>
              <a:t>Plan Estatal de Desarrollo retoma algunas de las etiquetas de gasto del </a:t>
            </a:r>
            <a:r>
              <a:rPr lang="es-MX" sz="1600" dirty="0"/>
              <a:t>FAFEF</a:t>
            </a:r>
            <a:r>
              <a:rPr lang="es-ES_tradnl" sz="1600" dirty="0"/>
              <a:t> en sus objetivos. Sin embargo no existe un diagnóstico específico sobre todos los conceptos o etiquetas de gasto del FAFEF. </a:t>
            </a:r>
            <a:endParaRPr lang="es-ES_tradnl" sz="1600" dirty="0" smtClean="0"/>
          </a:p>
          <a:p>
            <a:pPr marL="0" indent="0">
              <a:buNone/>
            </a:pPr>
            <a:endParaRPr lang="es-ES_tradnl" sz="1600" dirty="0" smtClean="0"/>
          </a:p>
          <a:p>
            <a:pPr marL="285750" indent="-285750">
              <a:buFont typeface="Wingdings" pitchFamily="2" charset="2"/>
              <a:buChar char="q"/>
            </a:pPr>
            <a:endParaRPr lang="es-MX" sz="1600" dirty="0" smtClean="0"/>
          </a:p>
          <a:p>
            <a:pPr marL="285750" indent="-285750">
              <a:buFont typeface="Wingdings" pitchFamily="2" charset="2"/>
              <a:buChar char="q"/>
            </a:pPr>
            <a:endParaRPr lang="es-MX" sz="1600" dirty="0"/>
          </a:p>
          <a:p>
            <a:endParaRPr lang="es-ES" dirty="0"/>
          </a:p>
        </p:txBody>
      </p:sp>
    </p:spTree>
    <p:extLst>
      <p:ext uri="{BB962C8B-B14F-4D97-AF65-F5344CB8AC3E}">
        <p14:creationId xmlns:p14="http://schemas.microsoft.com/office/powerpoint/2010/main" val="391219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Marcador de contenido 9"/>
          <p:cNvGraphicFramePr>
            <a:graphicFrameLocks noGrp="1"/>
          </p:cNvGraphicFramePr>
          <p:nvPr>
            <p:ph idx="1"/>
            <p:extLst>
              <p:ext uri="{D42A27DB-BD31-4B8C-83A1-F6EECF244321}">
                <p14:modId xmlns:p14="http://schemas.microsoft.com/office/powerpoint/2010/main" val="2920313830"/>
              </p:ext>
            </p:extLst>
          </p:nvPr>
        </p:nvGraphicFramePr>
        <p:xfrm>
          <a:off x="971600" y="980728"/>
          <a:ext cx="7272808" cy="5054600"/>
        </p:xfrm>
        <a:graphic>
          <a:graphicData uri="http://schemas.openxmlformats.org/drawingml/2006/table">
            <a:tbl>
              <a:tblPr firstRow="1" bandRow="1">
                <a:tableStyleId>{08FB837D-C827-4EFA-A057-4D05807E0F7C}</a:tableStyleId>
              </a:tblPr>
              <a:tblGrid>
                <a:gridCol w="2736304"/>
                <a:gridCol w="1440160"/>
                <a:gridCol w="1296144"/>
                <a:gridCol w="1800200"/>
              </a:tblGrid>
              <a:tr h="37084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z="1800" b="1" kern="1200" dirty="0" smtClean="0">
                          <a:solidFill>
                            <a:schemeClr val="lt1"/>
                          </a:solidFill>
                          <a:effectLst/>
                          <a:latin typeface="+mn-lt"/>
                          <a:ea typeface="+mn-ea"/>
                          <a:cs typeface="+mn-cs"/>
                        </a:rPr>
                        <a:t>Matriz de Indicadores de Resultados FAFEF</a:t>
                      </a:r>
                      <a:endParaRPr lang="es-MX" sz="1800" b="1" kern="1200" dirty="0" smtClean="0">
                        <a:solidFill>
                          <a:schemeClr val="lt1"/>
                        </a:solidFill>
                        <a:effectLst/>
                        <a:latin typeface="+mn-lt"/>
                        <a:ea typeface="+mn-ea"/>
                        <a:cs typeface="+mn-cs"/>
                      </a:endParaRPr>
                    </a:p>
                  </a:txBody>
                  <a:tcPr anchor="ctr"/>
                </a:tc>
                <a:tc hMerge="1">
                  <a:txBody>
                    <a:bodyPr/>
                    <a:lstStyle/>
                    <a:p>
                      <a:endParaRPr lang="es-ES" dirty="0"/>
                    </a:p>
                  </a:txBody>
                  <a:tcPr/>
                </a:tc>
                <a:tc hMerge="1">
                  <a:txBody>
                    <a:bodyPr/>
                    <a:lstStyle/>
                    <a:p>
                      <a:endParaRPr lang="es-ES" dirty="0"/>
                    </a:p>
                  </a:txBody>
                  <a:tcPr/>
                </a:tc>
                <a:tc hMerge="1">
                  <a:txBody>
                    <a:bodyPr/>
                    <a:lstStyle/>
                    <a:p>
                      <a:endParaRPr lang="es-ES" dirty="0"/>
                    </a:p>
                  </a:txBody>
                  <a:tcPr/>
                </a:tc>
              </a:tr>
              <a:tr h="370840">
                <a:tc>
                  <a:txBody>
                    <a:bodyPr/>
                    <a:lstStyle/>
                    <a:p>
                      <a:pPr algn="just">
                        <a:spcAft>
                          <a:spcPts val="0"/>
                        </a:spcAft>
                      </a:pPr>
                      <a:r>
                        <a:rPr lang="es-ES_tradnl" sz="1000" b="1" dirty="0">
                          <a:effectLst/>
                          <a:latin typeface="Arial"/>
                          <a:ea typeface="Times New Roman"/>
                          <a:cs typeface="Arial"/>
                        </a:rPr>
                        <a:t>Fin:</a:t>
                      </a:r>
                      <a:endParaRPr lang="es-MX" sz="1000" dirty="0">
                        <a:effectLst/>
                        <a:latin typeface="Arial"/>
                        <a:ea typeface="Times New Roman"/>
                        <a:cs typeface="Arial"/>
                      </a:endParaRPr>
                    </a:p>
                  </a:txBody>
                  <a:tcPr marL="68580" marR="68580" marT="0" marB="0" anchor="ctr"/>
                </a:tc>
                <a:tc>
                  <a:txBody>
                    <a:bodyPr/>
                    <a:lstStyle/>
                    <a:p>
                      <a:pPr algn="ctr">
                        <a:spcAft>
                          <a:spcPts val="0"/>
                        </a:spcAft>
                      </a:pPr>
                      <a:r>
                        <a:rPr lang="es-ES_tradnl" sz="1000" b="1" dirty="0">
                          <a:effectLst/>
                          <a:latin typeface="Arial"/>
                          <a:ea typeface="Times New Roman"/>
                          <a:cs typeface="Arial"/>
                        </a:rPr>
                        <a:t>Indicador</a:t>
                      </a:r>
                      <a:endParaRPr lang="es-MX" sz="1000">
                        <a:effectLst/>
                        <a:latin typeface="Arial"/>
                        <a:ea typeface="Times New Roman"/>
                        <a:cs typeface="Arial"/>
                      </a:endParaRPr>
                    </a:p>
                  </a:txBody>
                  <a:tcPr marL="68580" marR="68580" marT="0" marB="0" anchor="ctr"/>
                </a:tc>
                <a:tc>
                  <a:txBody>
                    <a:bodyPr/>
                    <a:lstStyle/>
                    <a:p>
                      <a:pPr algn="ctr">
                        <a:spcAft>
                          <a:spcPts val="0"/>
                        </a:spcAft>
                      </a:pPr>
                      <a:r>
                        <a:rPr lang="es-ES_tradnl" sz="1000" b="1" dirty="0">
                          <a:effectLst/>
                          <a:latin typeface="Arial"/>
                          <a:ea typeface="Times New Roman"/>
                          <a:cs typeface="Arial"/>
                        </a:rPr>
                        <a:t>Avance al último trimestre 2012</a:t>
                      </a:r>
                      <a:endParaRPr lang="es-MX" sz="1000">
                        <a:effectLst/>
                        <a:latin typeface="Arial"/>
                        <a:ea typeface="Times New Roman"/>
                        <a:cs typeface="Arial"/>
                      </a:endParaRPr>
                    </a:p>
                  </a:txBody>
                  <a:tcPr marL="68580" marR="68580" marT="0" marB="0" anchor="ctr"/>
                </a:tc>
                <a:tc>
                  <a:txBody>
                    <a:bodyPr/>
                    <a:lstStyle/>
                    <a:p>
                      <a:pPr algn="ctr">
                        <a:spcAft>
                          <a:spcPts val="0"/>
                        </a:spcAft>
                      </a:pPr>
                      <a:r>
                        <a:rPr lang="es-ES_tradnl" sz="1000" b="1" dirty="0">
                          <a:effectLst/>
                          <a:latin typeface="Arial"/>
                          <a:ea typeface="Times New Roman"/>
                          <a:cs typeface="Arial"/>
                        </a:rPr>
                        <a:t>Avance al último trimestre 2013</a:t>
                      </a:r>
                      <a:endParaRPr lang="es-MX" sz="1000" dirty="0">
                        <a:effectLst/>
                        <a:latin typeface="Arial"/>
                        <a:ea typeface="Times New Roman"/>
                        <a:cs typeface="Arial"/>
                      </a:endParaRPr>
                    </a:p>
                  </a:txBody>
                  <a:tcPr marL="68580" marR="68580" marT="0" marB="0" anchor="ctr"/>
                </a:tc>
              </a:tr>
              <a:tr h="370840">
                <a:tc>
                  <a:txBody>
                    <a:bodyPr/>
                    <a:lstStyle/>
                    <a:p>
                      <a:pPr algn="just">
                        <a:spcAft>
                          <a:spcPts val="0"/>
                        </a:spcAft>
                      </a:pPr>
                      <a:r>
                        <a:rPr lang="es-ES_tradnl" sz="1000" dirty="0">
                          <a:solidFill>
                            <a:srgbClr val="000000"/>
                          </a:solidFill>
                          <a:effectLst/>
                          <a:latin typeface="Arial"/>
                          <a:ea typeface="Times New Roman"/>
                          <a:cs typeface="Arial"/>
                        </a:rPr>
                        <a:t>Contribuir al fortalecimiento de las finanzas públicas estatales, mediante la optimización en la aplicación de los recursos públicos federales transferidos a las entidades federativas.</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Índice de Impacto de Deuda Pública</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39.43</a:t>
                      </a:r>
                      <a:r>
                        <a:rPr lang="es-ES_tradnl" sz="1000" dirty="0">
                          <a:effectLst/>
                          <a:latin typeface="Arial"/>
                          <a:ea typeface="Times New Roman"/>
                          <a:cs typeface="Arial"/>
                        </a:rPr>
                        <a:t> (igual a la programada de 40)*</a:t>
                      </a:r>
                      <a:endParaRPr lang="es-MX" sz="1000">
                        <a:effectLst/>
                        <a:latin typeface="Arial"/>
                        <a:ea typeface="Times New Roman"/>
                        <a:cs typeface="Arial"/>
                      </a:endParaRPr>
                    </a:p>
                  </a:txBody>
                  <a:tcPr marL="68580" marR="68580" marT="0" marB="0" anchor="ctr"/>
                </a:tc>
                <a:tc>
                  <a:txBody>
                    <a:bodyPr/>
                    <a:lstStyle/>
                    <a:p>
                      <a:pPr algn="just">
                        <a:spcAft>
                          <a:spcPts val="0"/>
                        </a:spcAft>
                      </a:pPr>
                      <a:r>
                        <a:rPr lang="es-ES_tradnl" sz="1000" dirty="0">
                          <a:effectLst/>
                          <a:latin typeface="Arial"/>
                          <a:ea typeface="Times New Roman"/>
                          <a:cs typeface="Arial"/>
                        </a:rPr>
                        <a:t>153.13% (superior a la programada en 39.43</a:t>
                      </a:r>
                      <a:endParaRPr lang="es-MX" sz="1000" dirty="0">
                        <a:effectLst/>
                        <a:latin typeface="Arial"/>
                        <a:ea typeface="Times New Roman"/>
                        <a:cs typeface="Arial"/>
                      </a:endParaRPr>
                    </a:p>
                  </a:txBody>
                  <a:tcPr marL="68580" marR="68580" marT="0" marB="0" anchor="ctr"/>
                </a:tc>
              </a:tr>
              <a:tr h="370840">
                <a:tc>
                  <a:txBody>
                    <a:bodyPr/>
                    <a:lstStyle/>
                    <a:p>
                      <a:r>
                        <a:rPr lang="es-ES_tradnl" sz="1000" b="1" kern="1200" dirty="0" smtClean="0">
                          <a:solidFill>
                            <a:schemeClr val="dk1"/>
                          </a:solidFill>
                          <a:effectLst/>
                          <a:latin typeface="Arial"/>
                          <a:ea typeface="+mn-ea"/>
                          <a:cs typeface="Arial"/>
                        </a:rPr>
                        <a:t>Propósito: </a:t>
                      </a:r>
                      <a:endParaRPr lang="es-ES" sz="1000" dirty="0">
                        <a:latin typeface="Arial"/>
                        <a:cs typeface="Arial"/>
                      </a:endParaRPr>
                    </a:p>
                  </a:txBody>
                  <a:tcPr/>
                </a:tc>
                <a:tc>
                  <a:txBody>
                    <a:bodyPr/>
                    <a:lstStyle/>
                    <a:p>
                      <a:endParaRPr lang="es-ES" sz="1000" dirty="0">
                        <a:latin typeface="Arial"/>
                        <a:cs typeface="Arial"/>
                      </a:endParaRPr>
                    </a:p>
                  </a:txBody>
                  <a:tcPr/>
                </a:tc>
                <a:tc>
                  <a:txBody>
                    <a:bodyPr/>
                    <a:lstStyle/>
                    <a:p>
                      <a:endParaRPr lang="es-ES" sz="1000" dirty="0">
                        <a:latin typeface="Arial"/>
                        <a:cs typeface="Arial"/>
                      </a:endParaRPr>
                    </a:p>
                  </a:txBody>
                  <a:tcPr/>
                </a:tc>
                <a:tc>
                  <a:txBody>
                    <a:bodyPr/>
                    <a:lstStyle/>
                    <a:p>
                      <a:endParaRPr lang="es-ES" sz="1000" dirty="0">
                        <a:latin typeface="Arial"/>
                        <a:cs typeface="Arial"/>
                      </a:endParaRPr>
                    </a:p>
                  </a:txBody>
                  <a:tcPr/>
                </a:tc>
              </a:tr>
              <a:tr h="370840">
                <a:tc>
                  <a:txBody>
                    <a:bodyPr/>
                    <a:lstStyle/>
                    <a:p>
                      <a:pPr algn="just">
                        <a:spcAft>
                          <a:spcPts val="0"/>
                        </a:spcAft>
                      </a:pPr>
                      <a:r>
                        <a:rPr lang="es-ES_tradnl" sz="1000" dirty="0">
                          <a:solidFill>
                            <a:srgbClr val="000000"/>
                          </a:solidFill>
                          <a:effectLst/>
                          <a:latin typeface="Arial"/>
                          <a:ea typeface="Times New Roman"/>
                          <a:cs typeface="Arial"/>
                        </a:rPr>
                        <a:t>2012: Ampliar los recursos federales transferidos en los destinos de gasto establecidos en la Ley de Coordinación Fiscal.</a:t>
                      </a:r>
                      <a:endParaRPr lang="es-MX" sz="1000" dirty="0">
                        <a:effectLst/>
                        <a:latin typeface="Arial"/>
                        <a:ea typeface="Times New Roman"/>
                        <a:cs typeface="Arial"/>
                      </a:endParaRPr>
                    </a:p>
                    <a:p>
                      <a:pPr algn="just">
                        <a:spcAft>
                          <a:spcPts val="0"/>
                        </a:spcAft>
                      </a:pPr>
                      <a:r>
                        <a:rPr lang="es-ES_tradnl" sz="1000" dirty="0">
                          <a:effectLst/>
                          <a:latin typeface="Arial"/>
                          <a:ea typeface="Times New Roman"/>
                          <a:cs typeface="Arial"/>
                        </a:rPr>
                        <a:t>2013: </a:t>
                      </a:r>
                      <a:r>
                        <a:rPr lang="es-ES_tradnl" sz="1000" dirty="0">
                          <a:solidFill>
                            <a:srgbClr val="000000"/>
                          </a:solidFill>
                          <a:effectLst/>
                          <a:latin typeface="Arial"/>
                          <a:ea typeface="Times New Roman"/>
                          <a:cs typeface="Arial"/>
                        </a:rPr>
                        <a:t>Contar con recursos federales transferidos para el fortalecimiento de las finanzas públicas estatales.</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Índice de Impulso al Gasto de Inversión</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8.07 (100% superior a la planeada).</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effectLst/>
                          <a:latin typeface="Arial"/>
                          <a:ea typeface="Times New Roman"/>
                          <a:cs typeface="Arial"/>
                        </a:rPr>
                        <a:t>77.2 (inferior a los programado en 6.71, se alcanzó el 5.18).</a:t>
                      </a:r>
                      <a:endParaRPr lang="es-MX" sz="1000" dirty="0">
                        <a:effectLst/>
                        <a:latin typeface="Arial"/>
                        <a:ea typeface="Times New Roman"/>
                        <a:cs typeface="Arial"/>
                      </a:endParaRPr>
                    </a:p>
                  </a:txBody>
                  <a:tcPr marL="68580" marR="68580" marT="0" marB="0" anchor="ctr"/>
                </a:tc>
              </a:tr>
              <a:tr h="370840">
                <a:tc>
                  <a:txBody>
                    <a:bodyPr/>
                    <a:lstStyle/>
                    <a:p>
                      <a:endParaRPr lang="es-ES" sz="1000" dirty="0">
                        <a:latin typeface="Arial"/>
                        <a:cs typeface="Arial"/>
                      </a:endParaRPr>
                    </a:p>
                  </a:txBody>
                  <a:tcPr/>
                </a:tc>
                <a:tc>
                  <a:txBody>
                    <a:bodyPr/>
                    <a:lstStyle/>
                    <a:p>
                      <a:pPr algn="l">
                        <a:spcAft>
                          <a:spcPts val="0"/>
                        </a:spcAft>
                      </a:pPr>
                      <a:r>
                        <a:rPr lang="es-ES_tradnl" sz="1000" dirty="0">
                          <a:solidFill>
                            <a:srgbClr val="000000"/>
                          </a:solidFill>
                          <a:effectLst/>
                          <a:latin typeface="Arial"/>
                          <a:ea typeface="Times New Roman"/>
                          <a:cs typeface="Arial"/>
                        </a:rPr>
                        <a:t>Índice de Fortalecimiento </a:t>
                      </a:r>
                      <a:r>
                        <a:rPr lang="es-ES_tradnl" sz="1000" kern="1200" dirty="0">
                          <a:solidFill>
                            <a:srgbClr val="000000"/>
                          </a:solidFill>
                          <a:effectLst/>
                          <a:latin typeface="Arial"/>
                          <a:ea typeface="Times New Roman"/>
                          <a:cs typeface="Arial"/>
                        </a:rPr>
                        <a:t>Financiero</a:t>
                      </a:r>
                      <a:endParaRPr lang="es-MX" sz="1000" kern="1200" dirty="0">
                        <a:solidFill>
                          <a:srgbClr val="000000"/>
                        </a:solidFill>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ND</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effectLst/>
                          <a:latin typeface="Arial"/>
                          <a:ea typeface="Times New Roman"/>
                          <a:cs typeface="Arial"/>
                        </a:rPr>
                        <a:t>89.36 (inferior a lo programado en 4.04, se alcanzó el 3.61.</a:t>
                      </a:r>
                      <a:endParaRPr lang="es-MX" sz="1000" dirty="0">
                        <a:effectLst/>
                        <a:latin typeface="Arial"/>
                        <a:ea typeface="Times New Roman"/>
                        <a:cs typeface="Arial"/>
                      </a:endParaRPr>
                    </a:p>
                  </a:txBody>
                  <a:tcPr marL="68580" marR="68580" marT="0" marB="0" anchor="ctr"/>
                </a:tc>
              </a:tr>
              <a:tr h="370840">
                <a:tc>
                  <a:txBody>
                    <a:bodyPr/>
                    <a:lstStyle/>
                    <a:p>
                      <a:endParaRPr lang="es-ES" sz="1000" dirty="0">
                        <a:latin typeface="Arial"/>
                        <a:cs typeface="Arial"/>
                      </a:endParaRPr>
                    </a:p>
                  </a:txBody>
                  <a:tcPr/>
                </a:tc>
                <a:tc>
                  <a:txBody>
                    <a:bodyPr/>
                    <a:lstStyle/>
                    <a:p>
                      <a:pPr algn="l">
                        <a:spcAft>
                          <a:spcPts val="0"/>
                        </a:spcAft>
                      </a:pPr>
                      <a:r>
                        <a:rPr lang="es-ES_tradnl" sz="1000" dirty="0">
                          <a:solidFill>
                            <a:srgbClr val="000000"/>
                          </a:solidFill>
                          <a:effectLst/>
                          <a:latin typeface="Arial"/>
                          <a:ea typeface="Times New Roman"/>
                          <a:cs typeface="Arial"/>
                        </a:rPr>
                        <a:t>Contribución al Fortalecimiento Financiero</a:t>
                      </a:r>
                      <a:endParaRPr lang="es-MX" sz="1000" dirty="0">
                        <a:effectLst/>
                        <a:latin typeface="Arial"/>
                        <a:ea typeface="Times New Roman"/>
                        <a:cs typeface="Arial"/>
                      </a:endParaRPr>
                    </a:p>
                  </a:txBody>
                  <a:tcPr marL="68580" marR="68580" marT="0" marB="0" anchor="ctr"/>
                </a:tc>
                <a:tc>
                  <a:txBody>
                    <a:bodyPr/>
                    <a:lstStyle/>
                    <a:p>
                      <a:pPr algn="l">
                        <a:spcAft>
                          <a:spcPts val="0"/>
                        </a:spcAft>
                      </a:pPr>
                      <a:r>
                        <a:rPr lang="es-ES_tradnl" sz="1000" dirty="0">
                          <a:solidFill>
                            <a:srgbClr val="000000"/>
                          </a:solidFill>
                          <a:effectLst/>
                          <a:latin typeface="Arial"/>
                          <a:ea typeface="Times New Roman"/>
                          <a:cs typeface="Arial"/>
                        </a:rPr>
                        <a:t>30.00 (300% superior a lo planeado).</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effectLst/>
                          <a:latin typeface="Arial"/>
                          <a:ea typeface="Times New Roman"/>
                          <a:cs typeface="Arial"/>
                        </a:rPr>
                        <a:t> </a:t>
                      </a:r>
                      <a:endParaRPr lang="es-MX" sz="1000" dirty="0">
                        <a:effectLst/>
                        <a:latin typeface="Arial"/>
                        <a:ea typeface="Times New Roman"/>
                        <a:cs typeface="Arial"/>
                      </a:endParaRPr>
                    </a:p>
                  </a:txBody>
                  <a:tcPr marL="68580" marR="68580" marT="0" marB="0" anchor="ctr"/>
                </a:tc>
              </a:tr>
              <a:tr h="370840">
                <a:tc>
                  <a:txBody>
                    <a:bodyPr/>
                    <a:lstStyle/>
                    <a:p>
                      <a:endParaRPr lang="es-ES" sz="1000" dirty="0">
                        <a:latin typeface="Arial"/>
                        <a:cs typeface="Arial"/>
                      </a:endParaRPr>
                    </a:p>
                  </a:txBody>
                  <a:tcPr/>
                </a:tc>
                <a:tc>
                  <a:txBody>
                    <a:bodyPr/>
                    <a:lstStyle/>
                    <a:p>
                      <a:pPr algn="l">
                        <a:spcAft>
                          <a:spcPts val="0"/>
                        </a:spcAft>
                      </a:pPr>
                      <a:r>
                        <a:rPr lang="es-ES_tradnl" sz="1000" dirty="0">
                          <a:solidFill>
                            <a:srgbClr val="000000"/>
                          </a:solidFill>
                          <a:effectLst/>
                          <a:latin typeface="Arial"/>
                          <a:ea typeface="Times New Roman"/>
                          <a:cs typeface="Arial"/>
                        </a:rPr>
                        <a:t>Índice de Logro Operativo</a:t>
                      </a:r>
                      <a:endParaRPr lang="es-MX" sz="1000" dirty="0">
                        <a:effectLst/>
                        <a:latin typeface="Arial"/>
                        <a:ea typeface="Times New Roman"/>
                        <a:cs typeface="Arial"/>
                      </a:endParaRPr>
                    </a:p>
                  </a:txBody>
                  <a:tcPr marL="68580" marR="68580" marT="0" marB="0" anchor="ctr"/>
                </a:tc>
                <a:tc>
                  <a:txBody>
                    <a:bodyPr/>
                    <a:lstStyle/>
                    <a:p>
                      <a:pPr algn="l">
                        <a:spcAft>
                          <a:spcPts val="0"/>
                        </a:spcAft>
                      </a:pPr>
                      <a:r>
                        <a:rPr lang="es-ES_tradnl" sz="1000" dirty="0">
                          <a:effectLst/>
                          <a:latin typeface="Arial"/>
                          <a:ea typeface="Times New Roman"/>
                          <a:cs typeface="Arial"/>
                        </a:rPr>
                        <a:t>100.00 (igual a lo programado).</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effectLst/>
                          <a:latin typeface="Arial"/>
                          <a:ea typeface="Times New Roman"/>
                          <a:cs typeface="Arial"/>
                        </a:rPr>
                        <a:t>90 (inferior a lo programado (100).</a:t>
                      </a:r>
                      <a:endParaRPr lang="es-MX" sz="1000" dirty="0">
                        <a:effectLst/>
                        <a:latin typeface="Arial"/>
                        <a:ea typeface="Times New Roman"/>
                        <a:cs typeface="Arial"/>
                      </a:endParaRPr>
                    </a:p>
                  </a:txBody>
                  <a:tcPr marL="68580" marR="68580" marT="0" marB="0" anchor="ctr"/>
                </a:tc>
              </a:tr>
              <a:tr h="370840">
                <a:tc>
                  <a:txBody>
                    <a:bodyPr/>
                    <a:lstStyle/>
                    <a:p>
                      <a:endParaRPr lang="es-ES" sz="1000" dirty="0">
                        <a:latin typeface="Arial"/>
                        <a:cs typeface="Arial"/>
                      </a:endParaRPr>
                    </a:p>
                  </a:txBody>
                  <a:tcPr/>
                </a:tc>
                <a:tc>
                  <a:txBody>
                    <a:bodyPr/>
                    <a:lstStyle/>
                    <a:p>
                      <a:pPr algn="l">
                        <a:spcAft>
                          <a:spcPts val="0"/>
                        </a:spcAft>
                      </a:pPr>
                      <a:r>
                        <a:rPr lang="es-ES_tradnl" sz="1000" dirty="0">
                          <a:solidFill>
                            <a:srgbClr val="000000"/>
                          </a:solidFill>
                          <a:effectLst/>
                          <a:latin typeface="Arial"/>
                          <a:ea typeface="Times New Roman"/>
                          <a:cs typeface="Arial"/>
                        </a:rPr>
                        <a:t>Índice en el ejercicio de los recursos**</a:t>
                      </a:r>
                      <a:endParaRPr lang="es-MX" sz="1000" dirty="0">
                        <a:effectLst/>
                        <a:latin typeface="Arial"/>
                        <a:ea typeface="Times New Roman"/>
                        <a:cs typeface="Arial"/>
                      </a:endParaRPr>
                    </a:p>
                  </a:txBody>
                  <a:tcPr marL="68580" marR="68580" marT="0" marB="0" anchor="ctr"/>
                </a:tc>
                <a:tc>
                  <a:txBody>
                    <a:bodyPr/>
                    <a:lstStyle/>
                    <a:p>
                      <a:pPr algn="l">
                        <a:spcAft>
                          <a:spcPts val="0"/>
                        </a:spcAft>
                      </a:pPr>
                      <a:r>
                        <a:rPr lang="es-ES_tradnl" sz="1000" dirty="0">
                          <a:effectLst/>
                          <a:latin typeface="Arial"/>
                          <a:ea typeface="Times New Roman"/>
                          <a:cs typeface="Arial"/>
                        </a:rPr>
                        <a:t> </a:t>
                      </a:r>
                      <a:endParaRPr lang="es-MX" sz="1000" dirty="0">
                        <a:effectLst/>
                        <a:latin typeface="Arial"/>
                        <a:ea typeface="Times New Roman"/>
                        <a:cs typeface="Arial"/>
                      </a:endParaRPr>
                    </a:p>
                  </a:txBody>
                  <a:tcPr marL="68580" marR="68580" marT="0" marB="0" anchor="ctr"/>
                </a:tc>
                <a:tc>
                  <a:txBody>
                    <a:bodyPr/>
                    <a:lstStyle/>
                    <a:p>
                      <a:pPr algn="just">
                        <a:spcAft>
                          <a:spcPts val="0"/>
                        </a:spcAft>
                      </a:pPr>
                      <a:r>
                        <a:rPr lang="es-ES_tradnl" sz="1000" dirty="0">
                          <a:solidFill>
                            <a:srgbClr val="000000"/>
                          </a:solidFill>
                          <a:effectLst/>
                          <a:latin typeface="Arial"/>
                          <a:ea typeface="Times New Roman"/>
                          <a:cs typeface="Arial"/>
                        </a:rPr>
                        <a:t>74.54 (inferior a lo programado).</a:t>
                      </a:r>
                      <a:endParaRPr lang="es-MX" sz="1000" dirty="0">
                        <a:effectLst/>
                        <a:latin typeface="Arial"/>
                        <a:ea typeface="Times New Roman"/>
                        <a:cs typeface="Arial"/>
                      </a:endParaRPr>
                    </a:p>
                  </a:txBody>
                  <a:tcPr marL="68580" marR="68580" marT="0" marB="0" anchor="ctr"/>
                </a:tc>
              </a:tr>
              <a:tr h="370840">
                <a:tc gridSpan="4">
                  <a:txBody>
                    <a:bodyPr/>
                    <a:lstStyle/>
                    <a:p>
                      <a:r>
                        <a:rPr lang="es-ES_tradnl" sz="800" kern="1200" dirty="0" smtClean="0">
                          <a:solidFill>
                            <a:schemeClr val="dk1"/>
                          </a:solidFill>
                          <a:effectLst/>
                          <a:latin typeface="+mn-lt"/>
                          <a:ea typeface="+mn-ea"/>
                          <a:cs typeface="+mn-cs"/>
                        </a:rPr>
                        <a:t>*En la MIR de 2012, este indicador se reporta en el nivel de Propósito.</a:t>
                      </a:r>
                      <a:endParaRPr lang="es-MX" sz="800" kern="1200" dirty="0" smtClean="0">
                        <a:solidFill>
                          <a:schemeClr val="dk1"/>
                        </a:solidFill>
                        <a:effectLst/>
                        <a:latin typeface="+mn-lt"/>
                        <a:ea typeface="+mn-ea"/>
                        <a:cs typeface="+mn-cs"/>
                      </a:endParaRPr>
                    </a:p>
                    <a:p>
                      <a:r>
                        <a:rPr lang="es-ES_tradnl" sz="800" kern="1200" dirty="0" smtClean="0">
                          <a:solidFill>
                            <a:schemeClr val="dk1"/>
                          </a:solidFill>
                          <a:effectLst/>
                          <a:latin typeface="+mn-lt"/>
                          <a:ea typeface="+mn-ea"/>
                          <a:cs typeface="+mn-cs"/>
                        </a:rPr>
                        <a:t>** En la MIR 2013 este indicador se reporta en el nivel de actividades.</a:t>
                      </a:r>
                      <a:endParaRPr lang="es-MX" sz="800" kern="1200" dirty="0" smtClean="0">
                        <a:solidFill>
                          <a:schemeClr val="dk1"/>
                        </a:solidFill>
                        <a:effectLst/>
                        <a:latin typeface="+mn-lt"/>
                        <a:ea typeface="+mn-ea"/>
                        <a:cs typeface="+mn-cs"/>
                      </a:endParaRPr>
                    </a:p>
                    <a:p>
                      <a:endParaRPr lang="es-ES" sz="800" dirty="0"/>
                    </a:p>
                  </a:txBody>
                  <a:tcPr/>
                </a:tc>
                <a:tc hMerge="1">
                  <a:txBody>
                    <a:bodyPr/>
                    <a:lstStyle/>
                    <a:p>
                      <a:endParaRPr lang="es-ES" sz="800" dirty="0"/>
                    </a:p>
                  </a:txBody>
                  <a:tcPr/>
                </a:tc>
                <a:tc hMerge="1">
                  <a:txBody>
                    <a:bodyPr/>
                    <a:lstStyle/>
                    <a:p>
                      <a:endParaRPr lang="es-ES" sz="800" dirty="0"/>
                    </a:p>
                  </a:txBody>
                  <a:tcPr/>
                </a:tc>
                <a:tc hMerge="1">
                  <a:txBody>
                    <a:bodyPr/>
                    <a:lstStyle/>
                    <a:p>
                      <a:endParaRPr lang="es-ES" sz="800" dirty="0"/>
                    </a:p>
                  </a:txBody>
                  <a:tcPr/>
                </a:tc>
              </a:tr>
            </a:tbl>
          </a:graphicData>
        </a:graphic>
      </p:graphicFrame>
    </p:spTree>
    <p:extLst>
      <p:ext uri="{BB962C8B-B14F-4D97-AF65-F5344CB8AC3E}">
        <p14:creationId xmlns:p14="http://schemas.microsoft.com/office/powerpoint/2010/main" val="3225505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solidFill>
            <a:schemeClr val="bg1">
              <a:lumMod val="85000"/>
            </a:schemeClr>
          </a:solidFill>
        </p:spPr>
        <p:txBody>
          <a:bodyPr>
            <a:normAutofit/>
          </a:bodyPr>
          <a:lstStyle/>
          <a:p>
            <a:pPr indent="-285750"/>
            <a:r>
              <a:rPr lang="es-MX" sz="2000" dirty="0"/>
              <a:t>La MIR retoma el propósito de la LCF :“contar con recursos federales transferidos para el fortalecimiento de las finanzas públicas</a:t>
            </a:r>
            <a:r>
              <a:rPr lang="es-MX" sz="2000" dirty="0" smtClean="0"/>
              <a:t>”</a:t>
            </a:r>
            <a:endParaRPr lang="es-MX" sz="2000" dirty="0"/>
          </a:p>
          <a:p>
            <a:r>
              <a:rPr lang="es-MX" sz="2000" dirty="0"/>
              <a:t>Se considera que no es válida la lógica vertical y horizontal por varias razones:</a:t>
            </a:r>
          </a:p>
          <a:p>
            <a:pPr lvl="1">
              <a:buFont typeface="Wingdings" pitchFamily="2" charset="2"/>
              <a:buChar char="§"/>
            </a:pPr>
            <a:r>
              <a:rPr lang="es-MX" sz="2000" dirty="0"/>
              <a:t>El Fin y el propósito son </a:t>
            </a:r>
            <a:r>
              <a:rPr lang="es-MX" sz="2000" dirty="0" smtClean="0"/>
              <a:t>similares.</a:t>
            </a:r>
          </a:p>
          <a:p>
            <a:pPr lvl="1">
              <a:buFont typeface="Wingdings" pitchFamily="2" charset="2"/>
              <a:buChar char="§"/>
            </a:pPr>
            <a:r>
              <a:rPr lang="es-MX" sz="2000" dirty="0"/>
              <a:t>No están incluidos todos los conceptos o etiquetas de gasto que prevé la LCF como componentes</a:t>
            </a:r>
            <a:r>
              <a:rPr lang="es-MX" sz="2000" dirty="0" smtClean="0"/>
              <a:t>.</a:t>
            </a:r>
          </a:p>
          <a:p>
            <a:pPr lvl="1">
              <a:buFont typeface="Wingdings" pitchFamily="2" charset="2"/>
              <a:buChar char="§"/>
            </a:pPr>
            <a:r>
              <a:rPr lang="es-MX" sz="2000" dirty="0" smtClean="0"/>
              <a:t>Los </a:t>
            </a:r>
            <a:r>
              <a:rPr lang="es-MX" sz="2000" dirty="0"/>
              <a:t>indicadores no son suficientes para medir los diferentes niveles de objetivos</a:t>
            </a:r>
            <a:r>
              <a:rPr lang="es-MX" sz="2000" dirty="0" smtClean="0"/>
              <a:t>.</a:t>
            </a:r>
          </a:p>
          <a:p>
            <a:pPr lvl="1">
              <a:buFont typeface="Wingdings" pitchFamily="2" charset="2"/>
              <a:buChar char="§"/>
            </a:pPr>
            <a:r>
              <a:rPr lang="es-MX" sz="2000" dirty="0" smtClean="0"/>
              <a:t>Se requieren fichas técnicas de los indicadores, para Morelos, de manera que se puedan interpretar y valorar los resultados. (fórmula de cálculo, fuentes de información, medios de verificación, año base, frecuencia de medición)</a:t>
            </a:r>
            <a:endParaRPr lang="es-MX" sz="2000" dirty="0"/>
          </a:p>
          <a:p>
            <a:endParaRPr lang="es-MX" dirty="0"/>
          </a:p>
          <a:p>
            <a:endParaRPr lang="es-ES" dirty="0"/>
          </a:p>
        </p:txBody>
      </p:sp>
    </p:spTree>
    <p:extLst>
      <p:ext uri="{BB962C8B-B14F-4D97-AF65-F5344CB8AC3E}">
        <p14:creationId xmlns:p14="http://schemas.microsoft.com/office/powerpoint/2010/main" val="3558064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92888"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600" b="1" dirty="0" smtClean="0">
                <a:latin typeface="Arial Unicode MS" pitchFamily="34" charset="-128"/>
                <a:ea typeface="Arial Unicode MS" pitchFamily="34" charset="-128"/>
                <a:cs typeface="Arial Unicode MS" pitchFamily="34" charset="-128"/>
              </a:rPr>
              <a:t>¿Existe planeación para la atención de la problemática?</a:t>
            </a:r>
            <a:endParaRPr lang="es-MX" sz="2600" b="1" dirty="0">
              <a:latin typeface="Arial Unicode MS" pitchFamily="34" charset="-128"/>
              <a:ea typeface="Arial Unicode MS" pitchFamily="34" charset="-128"/>
              <a:cs typeface="Arial Unicode MS" pitchFamily="34" charset="-128"/>
            </a:endParaRPr>
          </a:p>
        </p:txBody>
      </p:sp>
      <p:sp>
        <p:nvSpPr>
          <p:cNvPr id="5" name="4 Rectángulo"/>
          <p:cNvSpPr/>
          <p:nvPr/>
        </p:nvSpPr>
        <p:spPr>
          <a:xfrm>
            <a:off x="395536" y="1412776"/>
            <a:ext cx="7992888" cy="4608512"/>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s-MX" sz="2000" dirty="0" smtClean="0">
                <a:solidFill>
                  <a:schemeClr val="tx1"/>
                </a:solidFill>
              </a:rPr>
              <a:t>Como </a:t>
            </a:r>
            <a:r>
              <a:rPr lang="es-MX" sz="2000" dirty="0">
                <a:solidFill>
                  <a:schemeClr val="tx1"/>
                </a:solidFill>
              </a:rPr>
              <a:t>se ha </a:t>
            </a:r>
            <a:r>
              <a:rPr lang="es-MX" sz="2000" dirty="0" smtClean="0">
                <a:solidFill>
                  <a:schemeClr val="tx1"/>
                </a:solidFill>
              </a:rPr>
              <a:t>mencionado, </a:t>
            </a:r>
            <a:r>
              <a:rPr lang="es-MX" sz="2000" dirty="0">
                <a:solidFill>
                  <a:schemeClr val="tx1"/>
                </a:solidFill>
              </a:rPr>
              <a:t>el FAFEF está dirigido a varios conceptos o etiquetas de gasto. Se identificó que todas las etiquetas están consideradas en el Plan Estatal de Desarrollo 2013-2018. </a:t>
            </a:r>
            <a:endParaRPr lang="es-MX" sz="2000" dirty="0" smtClean="0">
              <a:solidFill>
                <a:schemeClr val="tx1"/>
              </a:solidFill>
            </a:endParaRPr>
          </a:p>
          <a:p>
            <a:endParaRPr lang="es-MX" sz="2000" dirty="0" smtClean="0">
              <a:solidFill>
                <a:schemeClr val="tx1"/>
              </a:solidFill>
            </a:endParaRPr>
          </a:p>
          <a:p>
            <a:pPr marL="285750" indent="-285750">
              <a:buFont typeface="Wingdings" pitchFamily="2" charset="2"/>
              <a:buChar char="q"/>
            </a:pPr>
            <a:r>
              <a:rPr lang="es-MX" sz="2000" dirty="0" smtClean="0">
                <a:solidFill>
                  <a:schemeClr val="tx1"/>
                </a:solidFill>
              </a:rPr>
              <a:t>La </a:t>
            </a:r>
            <a:r>
              <a:rPr lang="es-MX" sz="2000" dirty="0">
                <a:solidFill>
                  <a:schemeClr val="tx1"/>
                </a:solidFill>
              </a:rPr>
              <a:t>implementación de las estrategias alineadas a los conceptos de gasto está en los Programas Sectoriales en los que se detallan indicadores y metas. </a:t>
            </a:r>
            <a:endParaRPr lang="es-MX" sz="2000" dirty="0" smtClean="0">
              <a:solidFill>
                <a:schemeClr val="tx1"/>
              </a:solidFill>
            </a:endParaRPr>
          </a:p>
          <a:p>
            <a:endParaRPr lang="es-MX" sz="2000" dirty="0" smtClean="0">
              <a:solidFill>
                <a:schemeClr val="tx1"/>
              </a:solidFill>
            </a:endParaRPr>
          </a:p>
          <a:p>
            <a:pPr marL="285750" indent="-285750" algn="just">
              <a:buFont typeface="Wingdings" pitchFamily="2" charset="2"/>
              <a:buChar char="q"/>
            </a:pPr>
            <a:r>
              <a:rPr lang="es-MX" sz="2000" dirty="0" smtClean="0">
                <a:solidFill>
                  <a:schemeClr val="tx1"/>
                </a:solidFill>
              </a:rPr>
              <a:t>Las estrategias definidas en el PED y en los Programas </a:t>
            </a:r>
            <a:r>
              <a:rPr lang="es-MX" sz="2000" dirty="0">
                <a:solidFill>
                  <a:schemeClr val="tx1"/>
                </a:solidFill>
              </a:rPr>
              <a:t>S</a:t>
            </a:r>
            <a:r>
              <a:rPr lang="es-MX" sz="2000" dirty="0" smtClean="0">
                <a:solidFill>
                  <a:schemeClr val="tx1"/>
                </a:solidFill>
              </a:rPr>
              <a:t>ectoriales no </a:t>
            </a:r>
            <a:r>
              <a:rPr lang="es-MX" sz="2000" dirty="0">
                <a:solidFill>
                  <a:schemeClr val="tx1"/>
                </a:solidFill>
              </a:rPr>
              <a:t>están explícitamente ligados con el FAFEF</a:t>
            </a:r>
            <a:r>
              <a:rPr lang="es-MX" sz="2000" dirty="0" smtClean="0">
                <a:solidFill>
                  <a:schemeClr val="tx1"/>
                </a:solidFill>
              </a:rPr>
              <a:t>.</a:t>
            </a:r>
          </a:p>
          <a:p>
            <a:pPr algn="just"/>
            <a:endParaRPr lang="es-MX" sz="2000" dirty="0" smtClean="0">
              <a:solidFill>
                <a:schemeClr val="tx1"/>
              </a:solidFill>
            </a:endParaRPr>
          </a:p>
          <a:p>
            <a:pPr marL="285750" indent="-285750" algn="just">
              <a:buFont typeface="Wingdings" pitchFamily="2" charset="2"/>
              <a:buChar char="q"/>
            </a:pPr>
            <a:r>
              <a:rPr lang="es-MX" sz="2000" dirty="0" smtClean="0">
                <a:solidFill>
                  <a:schemeClr val="tx1"/>
                </a:solidFill>
              </a:rPr>
              <a:t>Sin embargo se requiere documentar los criterios con los que se decide la distrubución de los recursos del FAFEF-Morelos entre las etiquetas del gasto y las instacias que lo ejercen:</a:t>
            </a:r>
            <a:endParaRPr lang="es-MX" sz="2000" dirty="0">
              <a:solidFill>
                <a:schemeClr val="tx1"/>
              </a:solidFill>
            </a:endParaRPr>
          </a:p>
          <a:p>
            <a:endParaRPr lang="es-MX" sz="2000" dirty="0">
              <a:solidFill>
                <a:schemeClr val="tx1"/>
              </a:solidFill>
            </a:endParaRPr>
          </a:p>
        </p:txBody>
      </p:sp>
    </p:spTree>
    <p:extLst>
      <p:ext uri="{BB962C8B-B14F-4D97-AF65-F5344CB8AC3E}">
        <p14:creationId xmlns:p14="http://schemas.microsoft.com/office/powerpoint/2010/main" val="32392753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rmAutofit/>
          </a:bodyPr>
          <a:lstStyle/>
          <a:p>
            <a:r>
              <a:rPr lang="es-ES" sz="1600" b="1" dirty="0" smtClean="0"/>
              <a:t>DISTRIBUCIÓN DE LOS RECURSOS DEL FAFEF </a:t>
            </a:r>
            <a:endParaRPr lang="es-ES" sz="16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4009441258"/>
              </p:ext>
            </p:extLst>
          </p:nvPr>
        </p:nvGraphicFramePr>
        <p:xfrm>
          <a:off x="1619672" y="908720"/>
          <a:ext cx="6059016" cy="4378768"/>
        </p:xfrm>
        <a:graphic>
          <a:graphicData uri="http://schemas.openxmlformats.org/drawingml/2006/table">
            <a:tbl>
              <a:tblPr firstRow="1" bandRow="1">
                <a:tableStyleId>{08FB837D-C827-4EFA-A057-4D05807E0F7C}</a:tableStyleId>
              </a:tblPr>
              <a:tblGrid>
                <a:gridCol w="3826768"/>
                <a:gridCol w="2232248"/>
              </a:tblGrid>
              <a:tr h="370840">
                <a:tc gridSpan="2">
                  <a:txBody>
                    <a:bodyPr/>
                    <a:lstStyle/>
                    <a:p>
                      <a:pPr algn="l"/>
                      <a:r>
                        <a:rPr lang="es-ES_tradnl" sz="1600" b="1" kern="1200" dirty="0" smtClean="0">
                          <a:solidFill>
                            <a:srgbClr val="000000"/>
                          </a:solidFill>
                          <a:effectLst/>
                          <a:latin typeface="+mn-lt"/>
                          <a:ea typeface="+mn-ea"/>
                          <a:cs typeface="+mn-cs"/>
                        </a:rPr>
                        <a:t>Ramo 33 Fondo VIII de Aportaciones para el Fortalecimiento de las Entidades Federativas (FAFEF 2013)</a:t>
                      </a:r>
                      <a:r>
                        <a:rPr lang="es-MX" sz="1600" dirty="0" smtClean="0">
                          <a:solidFill>
                            <a:srgbClr val="000000"/>
                          </a:solidFill>
                          <a:effectLst/>
                        </a:rPr>
                        <a:t> </a:t>
                      </a:r>
                      <a:endParaRPr lang="es-ES" sz="1600" dirty="0">
                        <a:solidFill>
                          <a:srgbClr val="000000"/>
                        </a:solidFill>
                      </a:endParaRPr>
                    </a:p>
                  </a:txBody>
                  <a:tcPr/>
                </a:tc>
                <a:tc hMerge="1">
                  <a:txBody>
                    <a:bodyPr/>
                    <a:lstStyle/>
                    <a:p>
                      <a:endParaRPr lang="es-ES" dirty="0"/>
                    </a:p>
                  </a:txBody>
                  <a:tcPr/>
                </a:tc>
              </a:tr>
              <a:tr h="284976">
                <a:tc>
                  <a:txBody>
                    <a:bodyPr/>
                    <a:lstStyle/>
                    <a:p>
                      <a:pPr algn="l">
                        <a:spcAft>
                          <a:spcPts val="0"/>
                        </a:spcAft>
                      </a:pPr>
                      <a:r>
                        <a:rPr lang="es-ES_tradnl" sz="1100" b="1" dirty="0">
                          <a:solidFill>
                            <a:srgbClr val="000000"/>
                          </a:solidFill>
                          <a:effectLst/>
                          <a:latin typeface="Arial"/>
                          <a:ea typeface="Times New Roman"/>
                        </a:rPr>
                        <a:t>Obras autorizadas</a:t>
                      </a:r>
                      <a:endParaRPr lang="es-MX" sz="1000" dirty="0">
                        <a:effectLst/>
                        <a:latin typeface="Times New Roman"/>
                        <a:ea typeface="Times New Roman"/>
                      </a:endParaRPr>
                    </a:p>
                  </a:txBody>
                  <a:tcPr marL="44450" marR="44450" marT="0" marB="0" anchor="b"/>
                </a:tc>
                <a:tc>
                  <a:txBody>
                    <a:bodyPr/>
                    <a:lstStyle/>
                    <a:p>
                      <a:pPr algn="ctr">
                        <a:spcAft>
                          <a:spcPts val="0"/>
                        </a:spcAft>
                      </a:pPr>
                      <a:r>
                        <a:rPr lang="es-ES_tradnl" sz="1100" b="1" dirty="0">
                          <a:solidFill>
                            <a:srgbClr val="000000"/>
                          </a:solidFill>
                          <a:effectLst/>
                          <a:latin typeface="Arial"/>
                          <a:ea typeface="Times New Roman"/>
                        </a:rPr>
                        <a:t>Presupuesto Total autorizado</a:t>
                      </a:r>
                      <a:endParaRPr lang="es-MX" sz="1000" dirty="0">
                        <a:effectLst/>
                        <a:latin typeface="Times New Roman"/>
                        <a:ea typeface="Times New Roman"/>
                      </a:endParaRPr>
                    </a:p>
                  </a:txBody>
                  <a:tcPr marL="44450" marR="44450" marT="0" marB="0" anchor="b"/>
                </a:tc>
              </a:tr>
              <a:tr h="365760">
                <a:tc>
                  <a:txBody>
                    <a:bodyPr/>
                    <a:lstStyle/>
                    <a:p>
                      <a:pPr algn="l">
                        <a:spcAft>
                          <a:spcPts val="0"/>
                        </a:spcAft>
                      </a:pPr>
                      <a:r>
                        <a:rPr lang="es-ES_tradnl" sz="1100" dirty="0">
                          <a:solidFill>
                            <a:srgbClr val="000000"/>
                          </a:solidFill>
                          <a:effectLst/>
                          <a:latin typeface="Arial"/>
                          <a:ea typeface="Times New Roman"/>
                        </a:rPr>
                        <a:t>Instituto Estatal de Infraestructura Educativa</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500,000.00</a:t>
                      </a:r>
                      <a:endParaRPr lang="es-MX" sz="1000" dirty="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Secretaría de Obras Públicas</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177,976,543.37</a:t>
                      </a:r>
                      <a:endParaRPr lang="es-MX" sz="1000" dirty="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Secretaría de Desarrollo Social</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6,077,064.31</a:t>
                      </a:r>
                      <a:endParaRPr lang="es-MX" sz="1000" dirty="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Secretaría de Hacienda</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4,688,000.00</a:t>
                      </a:r>
                      <a:endParaRPr lang="es-MX" sz="100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Comisión Estatal del Agua</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71,276,796.60</a:t>
                      </a:r>
                      <a:endParaRPr lang="es-MX" sz="100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Secretaría de Innovación, Ciencia y Tecnología</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47,399,106.54</a:t>
                      </a:r>
                      <a:endParaRPr lang="es-MX" sz="1000" dirty="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Comisión de Desarrollo e Infraestructura del Estado</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6,612,156.36</a:t>
                      </a:r>
                      <a:endParaRPr lang="es-MX" sz="1000">
                        <a:effectLst/>
                        <a:latin typeface="Times New Roman"/>
                        <a:ea typeface="Times New Roman"/>
                      </a:endParaRPr>
                    </a:p>
                  </a:txBody>
                  <a:tcPr marL="45720" marR="45720" marT="36000" marB="36000" anchor="b"/>
                </a:tc>
              </a:tr>
              <a:tr h="365760">
                <a:tc>
                  <a:txBody>
                    <a:bodyPr/>
                    <a:lstStyle/>
                    <a:p>
                      <a:pPr algn="l">
                        <a:spcAft>
                          <a:spcPts val="0"/>
                        </a:spcAft>
                      </a:pPr>
                      <a:r>
                        <a:rPr lang="es-ES_tradnl" sz="1100" dirty="0">
                          <a:solidFill>
                            <a:srgbClr val="000000"/>
                          </a:solidFill>
                          <a:effectLst/>
                          <a:latin typeface="Arial"/>
                          <a:ea typeface="Times New Roman"/>
                        </a:rPr>
                        <a:t>Instituto Morelense de Radio y Televisión</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dirty="0">
                          <a:solidFill>
                            <a:srgbClr val="000000"/>
                          </a:solidFill>
                          <a:effectLst/>
                          <a:latin typeface="Arial"/>
                          <a:ea typeface="Times New Roman"/>
                        </a:rPr>
                        <a:t>50,000,000.00</a:t>
                      </a:r>
                      <a:endParaRPr lang="es-MX" sz="1000" dirty="0">
                        <a:effectLst/>
                        <a:latin typeface="Times New Roman"/>
                        <a:ea typeface="Times New Roman"/>
                      </a:endParaRPr>
                    </a:p>
                  </a:txBody>
                  <a:tcPr marL="45720" marR="45720" marT="36000" marB="36000" anchor="b"/>
                </a:tc>
              </a:tr>
              <a:tr h="242272">
                <a:tc>
                  <a:txBody>
                    <a:bodyPr/>
                    <a:lstStyle/>
                    <a:p>
                      <a:pPr algn="l">
                        <a:spcAft>
                          <a:spcPts val="0"/>
                        </a:spcAft>
                      </a:pPr>
                      <a:r>
                        <a:rPr lang="es-ES_tradnl" sz="1100" b="1" dirty="0">
                          <a:solidFill>
                            <a:srgbClr val="000000"/>
                          </a:solidFill>
                          <a:effectLst/>
                          <a:latin typeface="Arial"/>
                          <a:ea typeface="Times New Roman"/>
                        </a:rPr>
                        <a:t>Total FAFEF* </a:t>
                      </a:r>
                      <a:endParaRPr lang="es-MX" sz="1000" dirty="0">
                        <a:effectLst/>
                        <a:latin typeface="Times New Roman"/>
                        <a:ea typeface="Times New Roman"/>
                      </a:endParaRPr>
                    </a:p>
                  </a:txBody>
                  <a:tcPr marL="45720" marR="45720" marT="36000" marB="36000" anchor="b"/>
                </a:tc>
                <a:tc>
                  <a:txBody>
                    <a:bodyPr/>
                    <a:lstStyle/>
                    <a:p>
                      <a:pPr algn="r">
                        <a:spcAft>
                          <a:spcPts val="0"/>
                        </a:spcAft>
                      </a:pPr>
                      <a:r>
                        <a:rPr lang="es-ES_tradnl" sz="1100" b="1" dirty="0">
                          <a:effectLst/>
                          <a:latin typeface="Arial"/>
                          <a:ea typeface="Times New Roman"/>
                        </a:rPr>
                        <a:t>360,917,121.54</a:t>
                      </a:r>
                      <a:endParaRPr lang="es-MX" sz="1000" dirty="0">
                        <a:effectLst/>
                        <a:latin typeface="Times New Roman"/>
                        <a:ea typeface="Times New Roman"/>
                      </a:endParaRPr>
                    </a:p>
                  </a:txBody>
                  <a:tcPr marL="45720" marR="45720" marT="36000" marB="36000" anchor="b"/>
                </a:tc>
              </a:tr>
              <a:tr h="21602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900" b="1" kern="1200" dirty="0" smtClean="0">
                          <a:solidFill>
                            <a:srgbClr val="000000"/>
                          </a:solidFill>
                          <a:effectLst/>
                          <a:latin typeface="+mn-lt"/>
                          <a:ea typeface="+mn-ea"/>
                          <a:cs typeface="+mn-cs"/>
                        </a:rPr>
                        <a:t>SUBSECRETARÍA DE PRESUPUESTO,</a:t>
                      </a:r>
                      <a:r>
                        <a:rPr lang="es-MX" sz="900" dirty="0" smtClean="0">
                          <a:solidFill>
                            <a:srgbClr val="000000"/>
                          </a:solidFill>
                          <a:effectLst/>
                        </a:rPr>
                        <a:t> </a:t>
                      </a:r>
                      <a:r>
                        <a:rPr lang="es-ES_tradnl" sz="900" b="1" kern="1200" dirty="0" smtClean="0">
                          <a:solidFill>
                            <a:srgbClr val="000000"/>
                          </a:solidFill>
                          <a:effectLst/>
                          <a:latin typeface="+mn-lt"/>
                          <a:ea typeface="+mn-ea"/>
                          <a:cs typeface="+mn-cs"/>
                        </a:rPr>
                        <a:t>DIRECCIÓN GENERAL DE PRESUPUESTO Y GASTO PÚBLICO</a:t>
                      </a:r>
                      <a:r>
                        <a:rPr lang="es-MX" sz="900" dirty="0" smtClean="0">
                          <a:solidFill>
                            <a:srgbClr val="000000"/>
                          </a:solidFill>
                          <a:effectLst/>
                        </a:rPr>
                        <a:t> </a:t>
                      </a:r>
                      <a:endParaRPr lang="es-ES" sz="900" dirty="0" smtClean="0">
                        <a:solidFill>
                          <a:srgbClr val="000000"/>
                        </a:solidFill>
                      </a:endParaRPr>
                    </a:p>
                    <a:p>
                      <a:pPr algn="l"/>
                      <a:endParaRPr lang="es-ES" sz="900" dirty="0"/>
                    </a:p>
                  </a:txBody>
                  <a:tcPr marL="45720" marR="45720" marT="36000" marB="36000"/>
                </a:tc>
                <a:tc hMerge="1">
                  <a:txBody>
                    <a:bodyPr/>
                    <a:lstStyle/>
                    <a:p>
                      <a:pPr algn="l"/>
                      <a:endParaRPr lang="es-ES" dirty="0"/>
                    </a:p>
                  </a:txBody>
                  <a:tcPr/>
                </a:tc>
              </a:tr>
            </a:tbl>
          </a:graphicData>
        </a:graphic>
      </p:graphicFrame>
    </p:spTree>
    <p:extLst>
      <p:ext uri="{BB962C8B-B14F-4D97-AF65-F5344CB8AC3E}">
        <p14:creationId xmlns:p14="http://schemas.microsoft.com/office/powerpoint/2010/main" val="787493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2088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¿A quienes están dirigidos las acciones del FAFEF?</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61822" y="1412776"/>
            <a:ext cx="7992888" cy="5040561"/>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dirty="0" smtClean="0">
                <a:solidFill>
                  <a:schemeClr val="tx1"/>
                </a:solidFill>
              </a:rPr>
              <a:t>De acuerdo con las definiciones del CONEVAL:</a:t>
            </a:r>
          </a:p>
          <a:p>
            <a:pPr marL="742950" lvl="1" indent="-285750">
              <a:buFont typeface="Wingdings" pitchFamily="2" charset="2"/>
              <a:buChar char="§"/>
            </a:pPr>
            <a:r>
              <a:rPr lang="es-MX" sz="1600" i="1" dirty="0" smtClean="0">
                <a:solidFill>
                  <a:schemeClr val="tx1"/>
                </a:solidFill>
              </a:rPr>
              <a:t>Población potencial</a:t>
            </a:r>
            <a:r>
              <a:rPr lang="es-MX" sz="1600" dirty="0" smtClean="0">
                <a:solidFill>
                  <a:schemeClr val="tx1"/>
                </a:solidFill>
              </a:rPr>
              <a:t>: Corresponde a la población total que representa la necesidad y/o problema que justifica el programa y por ende pudiera ser elegible para su atención.</a:t>
            </a:r>
          </a:p>
          <a:p>
            <a:pPr marL="742950" lvl="1" indent="-285750">
              <a:buFont typeface="Wingdings" pitchFamily="2" charset="2"/>
              <a:buChar char="§"/>
            </a:pPr>
            <a:r>
              <a:rPr lang="es-MX" sz="1600" i="1" dirty="0" smtClean="0">
                <a:solidFill>
                  <a:schemeClr val="tx1"/>
                </a:solidFill>
              </a:rPr>
              <a:t>Población objetivo</a:t>
            </a:r>
            <a:r>
              <a:rPr lang="es-MX" sz="1600" dirty="0" smtClean="0">
                <a:solidFill>
                  <a:schemeClr val="tx1"/>
                </a:solidFill>
              </a:rPr>
              <a:t>: Aquellos grupos o personas que el programa tiene planeado o programado atender en un periodo, pudiendo corresponder a la totalidad de la población potencial o una parte de ella. </a:t>
            </a:r>
          </a:p>
          <a:p>
            <a:endParaRPr lang="es-MX" sz="1600" dirty="0" smtClean="0">
              <a:solidFill>
                <a:schemeClr val="tx1"/>
              </a:solidFill>
            </a:endParaRPr>
          </a:p>
          <a:p>
            <a:pPr marL="285750" indent="-285750">
              <a:buFont typeface="Wingdings" pitchFamily="2" charset="2"/>
              <a:buChar char="q"/>
            </a:pPr>
            <a:r>
              <a:rPr lang="es-MX" sz="1600" dirty="0" smtClean="0">
                <a:solidFill>
                  <a:schemeClr val="tx1"/>
                </a:solidFill>
              </a:rPr>
              <a:t>Considerando </a:t>
            </a:r>
            <a:r>
              <a:rPr lang="es-MX" sz="1600" dirty="0">
                <a:solidFill>
                  <a:schemeClr val="tx1"/>
                </a:solidFill>
              </a:rPr>
              <a:t>que la infraestructura básica gubernamental es un bien público, el cual por definición se encuentra </a:t>
            </a:r>
            <a:r>
              <a:rPr lang="es-MX" sz="1600" dirty="0" smtClean="0">
                <a:solidFill>
                  <a:schemeClr val="tx1"/>
                </a:solidFill>
              </a:rPr>
              <a:t>disponible para </a:t>
            </a:r>
            <a:r>
              <a:rPr lang="es-MX" sz="1600" dirty="0">
                <a:solidFill>
                  <a:schemeClr val="tx1"/>
                </a:solidFill>
              </a:rPr>
              <a:t>todo la </a:t>
            </a:r>
            <a:r>
              <a:rPr lang="es-MX" sz="1600" dirty="0" smtClean="0">
                <a:solidFill>
                  <a:schemeClr val="tx1"/>
                </a:solidFill>
              </a:rPr>
              <a:t>población, la </a:t>
            </a:r>
            <a:r>
              <a:rPr lang="es-MX" sz="1600" dirty="0">
                <a:solidFill>
                  <a:schemeClr val="tx1"/>
                </a:solidFill>
              </a:rPr>
              <a:t>población potencial son todos los habitantes del </a:t>
            </a:r>
            <a:r>
              <a:rPr lang="es-MX" sz="1600" dirty="0" smtClean="0">
                <a:solidFill>
                  <a:schemeClr val="tx1"/>
                </a:solidFill>
              </a:rPr>
              <a:t>Estado, </a:t>
            </a:r>
            <a:r>
              <a:rPr lang="es-MX" sz="1600" dirty="0">
                <a:solidFill>
                  <a:schemeClr val="tx1"/>
                </a:solidFill>
              </a:rPr>
              <a:t>sin embargo es indudable que cada </a:t>
            </a:r>
            <a:r>
              <a:rPr lang="es-MX" sz="1600" dirty="0" smtClean="0">
                <a:solidFill>
                  <a:schemeClr val="tx1"/>
                </a:solidFill>
              </a:rPr>
              <a:t>proyecto de inversión </a:t>
            </a:r>
            <a:r>
              <a:rPr lang="es-MX" sz="1600" dirty="0">
                <a:solidFill>
                  <a:schemeClr val="tx1"/>
                </a:solidFill>
              </a:rPr>
              <a:t>realizado </a:t>
            </a:r>
            <a:r>
              <a:rPr lang="es-MX" sz="1600" dirty="0" smtClean="0">
                <a:solidFill>
                  <a:schemeClr val="tx1"/>
                </a:solidFill>
              </a:rPr>
              <a:t>con recursos </a:t>
            </a:r>
            <a:r>
              <a:rPr lang="es-MX" sz="1600" dirty="0">
                <a:solidFill>
                  <a:schemeClr val="tx1"/>
                </a:solidFill>
              </a:rPr>
              <a:t>del FAFEF deberá considerar a los beneficiados directos e indirectos</a:t>
            </a:r>
            <a:r>
              <a:rPr lang="es-MX" sz="1600" dirty="0" smtClean="0">
                <a:solidFill>
                  <a:schemeClr val="tx1"/>
                </a:solidFill>
              </a:rPr>
              <a:t>.</a:t>
            </a:r>
          </a:p>
          <a:p>
            <a:endParaRPr lang="es-MX" sz="1600" dirty="0" smtClean="0">
              <a:solidFill>
                <a:schemeClr val="tx1"/>
              </a:solidFill>
            </a:endParaRPr>
          </a:p>
          <a:p>
            <a:pPr marL="285750" indent="-285750">
              <a:buFont typeface="Wingdings" pitchFamily="2" charset="2"/>
              <a:buChar char="q"/>
            </a:pPr>
            <a:r>
              <a:rPr lang="es-MX" sz="1600" dirty="0" smtClean="0">
                <a:solidFill>
                  <a:schemeClr val="tx1"/>
                </a:solidFill>
              </a:rPr>
              <a:t>Dado </a:t>
            </a:r>
            <a:r>
              <a:rPr lang="es-MX" sz="1600" dirty="0">
                <a:solidFill>
                  <a:schemeClr val="tx1"/>
                </a:solidFill>
              </a:rPr>
              <a:t>que los recursos del FAFEF se pueden destinar a actividades tan diversas, y que pretenden beneficiar tanto a la población de las entidades federativas como a sus administraciones, no es posible cuantificar de manera sistemática y generalizada a las poblaciones potencial y objetivo que </a:t>
            </a:r>
            <a:r>
              <a:rPr lang="es-MX" sz="1600" dirty="0" smtClean="0">
                <a:solidFill>
                  <a:schemeClr val="tx1"/>
                </a:solidFill>
              </a:rPr>
              <a:t>atiende.</a:t>
            </a:r>
            <a:endParaRPr lang="es-MX" sz="1600" dirty="0">
              <a:solidFill>
                <a:schemeClr val="tx1"/>
              </a:solidFill>
            </a:endParaRPr>
          </a:p>
          <a:p>
            <a:endParaRPr lang="es-MX" dirty="0">
              <a:solidFill>
                <a:schemeClr val="tx1"/>
              </a:solidFill>
            </a:endParaRPr>
          </a:p>
          <a:p>
            <a:endParaRPr lang="es-MX" sz="1600" dirty="0">
              <a:solidFill>
                <a:schemeClr val="tx1"/>
              </a:solidFill>
            </a:endParaRPr>
          </a:p>
        </p:txBody>
      </p:sp>
    </p:spTree>
    <p:extLst>
      <p:ext uri="{BB962C8B-B14F-4D97-AF65-F5344CB8AC3E}">
        <p14:creationId xmlns:p14="http://schemas.microsoft.com/office/powerpoint/2010/main" val="3070884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92888"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¿La operación está alineada a la atención de la problemática?</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61822" y="1412776"/>
            <a:ext cx="7992888" cy="5040561"/>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sz="1600" dirty="0" smtClean="0">
              <a:solidFill>
                <a:schemeClr val="tx1"/>
              </a:solidFill>
            </a:endParaRPr>
          </a:p>
          <a:p>
            <a:pPr marL="285750" indent="-285750">
              <a:buFont typeface="Wingdings" pitchFamily="2" charset="2"/>
              <a:buChar char="q"/>
            </a:pPr>
            <a:r>
              <a:rPr lang="es-MX" sz="1600" dirty="0" smtClean="0">
                <a:solidFill>
                  <a:schemeClr val="tx1"/>
                </a:solidFill>
              </a:rPr>
              <a:t>Cada Entidad tiene autonomía en cuanto al destino de los recursos, siempre y cuando el gasto se realice de acuerdo a los criterios establecidos en el Artículo 47 de la Ley de Coordinación Fiscal. En caso de no gastar la totalidad de los recursos, durante el ejercicio fiscal en el que se recibieron, la </a:t>
            </a:r>
            <a:r>
              <a:rPr lang="es-MX" sz="1600" dirty="0">
                <a:solidFill>
                  <a:schemeClr val="tx1"/>
                </a:solidFill>
              </a:rPr>
              <a:t>E</a:t>
            </a:r>
            <a:r>
              <a:rPr lang="es-MX" sz="1600" dirty="0" smtClean="0">
                <a:solidFill>
                  <a:schemeClr val="tx1"/>
                </a:solidFill>
              </a:rPr>
              <a:t>ntidad </a:t>
            </a:r>
            <a:r>
              <a:rPr lang="es-MX" sz="1600" dirty="0">
                <a:solidFill>
                  <a:schemeClr val="tx1"/>
                </a:solidFill>
              </a:rPr>
              <a:t>F</a:t>
            </a:r>
            <a:r>
              <a:rPr lang="es-MX" sz="1600" dirty="0" smtClean="0">
                <a:solidFill>
                  <a:schemeClr val="tx1"/>
                </a:solidFill>
              </a:rPr>
              <a:t>ederativa los conserva para su ejercicio en años subsecuentes. No tiene la obligación de regresar los recursos no ejercidos a la SHCP.</a:t>
            </a:r>
          </a:p>
          <a:p>
            <a:pPr marL="285750" indent="-285750">
              <a:buFont typeface="Wingdings" pitchFamily="2" charset="2"/>
              <a:buChar char="q"/>
            </a:pPr>
            <a:endParaRPr lang="es-MX" sz="1600" dirty="0">
              <a:solidFill>
                <a:schemeClr val="tx1"/>
              </a:solidFill>
            </a:endParaRPr>
          </a:p>
          <a:p>
            <a:pPr marL="285750" indent="-285750">
              <a:buFont typeface="Wingdings" pitchFamily="2" charset="2"/>
              <a:buChar char="q"/>
            </a:pPr>
            <a:r>
              <a:rPr lang="es-MX" sz="1600" dirty="0" smtClean="0">
                <a:solidFill>
                  <a:schemeClr val="tx1"/>
                </a:solidFill>
              </a:rPr>
              <a:t>Los recursos del FAFEF se aplican de acuerdo a las prioridades del Estado:</a:t>
            </a:r>
          </a:p>
          <a:p>
            <a:pPr marL="742950" lvl="1" indent="-285750">
              <a:buFont typeface="Wingdings" pitchFamily="2" charset="2"/>
              <a:buChar char="q"/>
            </a:pPr>
            <a:r>
              <a:rPr lang="es-ES_tradnl" sz="1600" dirty="0">
                <a:solidFill>
                  <a:srgbClr val="000000"/>
                </a:solidFill>
              </a:rPr>
              <a:t>Entre 2012 y 2013 se pavimentaron y rehabilitaron carreteras, se construyeron caminos, pasos vehiculares, andadores, colector pluvial, centros de salud, museos y otros espacios culturales y deportivas, se realizaron diversas obras de electrificación, y para los servicios de seguridad pública, y en la oficinas del Gobierno del estado, por un monto de 135’285,371 pesos en 2012 y de 174’363,997 pesos en 2013.</a:t>
            </a:r>
          </a:p>
          <a:p>
            <a:pPr marL="742950" lvl="1" indent="-285750">
              <a:buFont typeface="Wingdings" pitchFamily="2" charset="2"/>
              <a:buChar char="q"/>
            </a:pPr>
            <a:endParaRPr lang="es-MX" sz="1600" dirty="0">
              <a:solidFill>
                <a:srgbClr val="000000"/>
              </a:solidFill>
            </a:endParaRPr>
          </a:p>
          <a:p>
            <a:endParaRPr lang="es-MX" sz="1600" dirty="0" smtClean="0">
              <a:solidFill>
                <a:schemeClr val="tx1"/>
              </a:solidFill>
            </a:endParaRPr>
          </a:p>
          <a:p>
            <a:endParaRPr lang="es-MX" sz="1600" dirty="0">
              <a:solidFill>
                <a:schemeClr val="tx1"/>
              </a:solidFill>
            </a:endParaRPr>
          </a:p>
        </p:txBody>
      </p:sp>
    </p:spTree>
    <p:extLst>
      <p:ext uri="{BB962C8B-B14F-4D97-AF65-F5344CB8AC3E}">
        <p14:creationId xmlns:p14="http://schemas.microsoft.com/office/powerpoint/2010/main" val="1239328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solidFill>
            <a:schemeClr val="bg1">
              <a:lumMod val="85000"/>
            </a:schemeClr>
          </a:solidFill>
        </p:spPr>
        <p:txBody>
          <a:bodyPr>
            <a:normAutofit fontScale="62500" lnSpcReduction="20000"/>
          </a:bodyPr>
          <a:lstStyle/>
          <a:p>
            <a:endParaRPr lang="es-MX" dirty="0"/>
          </a:p>
          <a:p>
            <a:endParaRPr lang="es-ES_tradnl" dirty="0" smtClean="0"/>
          </a:p>
          <a:p>
            <a:r>
              <a:rPr lang="es-ES_tradnl" sz="2600" dirty="0"/>
              <a:t>Así mismo, se presupuestaron recursos para complementar el Programa 3X1 para Migrantes para la ejecución de diversas obras y acciones, por 16’555, 970 en </a:t>
            </a:r>
            <a:r>
              <a:rPr lang="es-ES_tradnl" sz="2600" dirty="0" smtClean="0"/>
              <a:t>2013 y no así en 2013. </a:t>
            </a:r>
          </a:p>
          <a:p>
            <a:endParaRPr lang="es-ES_tradnl" sz="2600" dirty="0"/>
          </a:p>
          <a:p>
            <a:r>
              <a:rPr lang="es-ES_tradnl" sz="2600" dirty="0" smtClean="0"/>
              <a:t>Adicionalmente</a:t>
            </a:r>
            <a:r>
              <a:rPr lang="es-ES_tradnl" sz="2600" dirty="0"/>
              <a:t>, se presupuestaron recursos por 47’765,615 pesos en 2012 y 71’276,796 en 2013 para obras hidráulicas, unidades de riego, educación ambiental, tratamiento de aguas residuales, sistemas de agua potable, red de alcantarillado, rehabilitación de vivero forestal, entre otras</a:t>
            </a:r>
            <a:r>
              <a:rPr lang="es-ES_tradnl" sz="2600" dirty="0" smtClean="0"/>
              <a:t>.</a:t>
            </a:r>
          </a:p>
          <a:p>
            <a:endParaRPr lang="es-ES_tradnl" sz="2600" dirty="0" smtClean="0"/>
          </a:p>
          <a:p>
            <a:r>
              <a:rPr lang="es-MX" sz="2600" dirty="0"/>
              <a:t>Los recursos del FAFEF se </a:t>
            </a:r>
            <a:r>
              <a:rPr lang="es-MX" sz="2600" dirty="0" smtClean="0"/>
              <a:t>entregan a las entidades federativas </a:t>
            </a:r>
            <a:r>
              <a:rPr lang="es-MX" sz="2600" dirty="0"/>
              <a:t>de manera periódica durante los primeros 10 meses del año (de enero a octubre). Cada mes se otorga un 10% del presupuesto anual destinado a cada entidad. </a:t>
            </a:r>
            <a:r>
              <a:rPr lang="es-MX" sz="2600" dirty="0">
                <a:solidFill>
                  <a:srgbClr val="000000"/>
                </a:solidFill>
              </a:rPr>
              <a:t>Por lo que la calendarización de las transferencias es tambien ajena a la planeación estatal.</a:t>
            </a:r>
            <a:endParaRPr lang="es-ES" sz="2600" dirty="0"/>
          </a:p>
          <a:p>
            <a:endParaRPr lang="es-ES_tradnl" sz="2600" dirty="0" smtClean="0"/>
          </a:p>
          <a:p>
            <a:pPr marL="0" indent="0">
              <a:buNone/>
            </a:pPr>
            <a:endParaRPr lang="es-ES_tradnl" dirty="0" smtClean="0"/>
          </a:p>
          <a:p>
            <a:r>
              <a:rPr lang="es-ES_tradnl" sz="1400" dirty="0" smtClean="0"/>
              <a:t>Fuente: Secretaría </a:t>
            </a:r>
            <a:r>
              <a:rPr lang="es-ES_tradnl" sz="1400" dirty="0"/>
              <a:t>de Hacienda. Subsecretaría de Presupuesto y Gasto Público. Tabla: Obras autorizadas. Ramo 33 Fondo de Aportaciones para el Fortalecimiento de las Entidades Federativas (FAFEF 2012 y 2013. Proporcionado por FAFEF.</a:t>
            </a:r>
          </a:p>
          <a:p>
            <a:endParaRPr lang="es-MX" dirty="0"/>
          </a:p>
          <a:p>
            <a:endParaRPr lang="es-MX" dirty="0"/>
          </a:p>
          <a:p>
            <a:endParaRPr lang="es-ES" dirty="0"/>
          </a:p>
        </p:txBody>
      </p:sp>
    </p:spTree>
    <p:extLst>
      <p:ext uri="{BB962C8B-B14F-4D97-AF65-F5344CB8AC3E}">
        <p14:creationId xmlns:p14="http://schemas.microsoft.com/office/powerpoint/2010/main" val="1939327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980728"/>
            <a:ext cx="8229600" cy="5145435"/>
          </a:xfrm>
          <a:solidFill>
            <a:srgbClr val="D9D9D9"/>
          </a:solidFill>
        </p:spPr>
        <p:txBody>
          <a:bodyPr>
            <a:normAutofit/>
          </a:bodyPr>
          <a:lstStyle/>
          <a:p>
            <a:r>
              <a:rPr lang="es-ES" sz="1600" dirty="0" smtClean="0"/>
              <a:t>También hay que señalar que los recursos transferido a Morelos por medio de FAFEF han crecido de manera sustantiva desde su creación,</a:t>
            </a:r>
          </a:p>
          <a:p>
            <a:endParaRPr lang="es-ES" dirty="0" smtClean="0"/>
          </a:p>
          <a:p>
            <a:endParaRPr lang="es-ES" dirty="0"/>
          </a:p>
          <a:p>
            <a:endParaRPr lang="es-ES" dirty="0"/>
          </a:p>
        </p:txBody>
      </p:sp>
      <p:graphicFrame>
        <p:nvGraphicFramePr>
          <p:cNvPr id="4" name="Gráfico 3"/>
          <p:cNvGraphicFramePr/>
          <p:nvPr>
            <p:extLst>
              <p:ext uri="{D42A27DB-BD31-4B8C-83A1-F6EECF244321}">
                <p14:modId xmlns:p14="http://schemas.microsoft.com/office/powerpoint/2010/main" val="2999955324"/>
              </p:ext>
            </p:extLst>
          </p:nvPr>
        </p:nvGraphicFramePr>
        <p:xfrm>
          <a:off x="1763688" y="1988840"/>
          <a:ext cx="5563235" cy="3168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7244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MX" sz="2400" dirty="0" smtClean="0">
                <a:latin typeface="Arial Unicode MS" pitchFamily="34" charset="-128"/>
                <a:ea typeface="Arial Unicode MS" pitchFamily="34" charset="-128"/>
                <a:cs typeface="Arial Unicode MS" pitchFamily="34" charset="-128"/>
              </a:rPr>
              <a:t>Características generales del Ramo 33</a:t>
            </a:r>
          </a:p>
          <a:p>
            <a:r>
              <a:rPr lang="es-MX" sz="2400" dirty="0" smtClean="0">
                <a:latin typeface="Arial Unicode MS" pitchFamily="34" charset="-128"/>
                <a:ea typeface="Arial Unicode MS" pitchFamily="34" charset="-128"/>
                <a:cs typeface="Arial Unicode MS" pitchFamily="34" charset="-128"/>
              </a:rPr>
              <a:t>Retos de la evaluación y condiciones necesarias para su desarrollo</a:t>
            </a:r>
          </a:p>
          <a:p>
            <a:r>
              <a:rPr lang="es-MX" sz="2400" dirty="0" smtClean="0">
                <a:latin typeface="Arial Unicode MS" pitchFamily="34" charset="-128"/>
                <a:ea typeface="Arial Unicode MS" pitchFamily="34" charset="-128"/>
                <a:cs typeface="Arial Unicode MS" pitchFamily="34" charset="-128"/>
              </a:rPr>
              <a:t>Elementos de la evaluación</a:t>
            </a:r>
          </a:p>
          <a:p>
            <a:r>
              <a:rPr lang="es-MX" sz="2400" dirty="0" smtClean="0">
                <a:latin typeface="Arial Unicode MS" pitchFamily="34" charset="-128"/>
                <a:ea typeface="Arial Unicode MS" pitchFamily="34" charset="-128"/>
                <a:cs typeface="Arial Unicode MS" pitchFamily="34" charset="-128"/>
              </a:rPr>
              <a:t>Principales </a:t>
            </a:r>
            <a:r>
              <a:rPr lang="es-MX" sz="2400" dirty="0">
                <a:latin typeface="Arial Unicode MS" pitchFamily="34" charset="-128"/>
                <a:ea typeface="Arial Unicode MS" pitchFamily="34" charset="-128"/>
                <a:cs typeface="Arial Unicode MS" pitchFamily="34" charset="-128"/>
              </a:rPr>
              <a:t>hallazgos del </a:t>
            </a:r>
            <a:r>
              <a:rPr lang="es-MX" sz="2400" dirty="0" smtClean="0">
                <a:latin typeface="Arial Unicode MS" pitchFamily="34" charset="-128"/>
                <a:ea typeface="Arial Unicode MS" pitchFamily="34" charset="-128"/>
                <a:cs typeface="Arial Unicode MS" pitchFamily="34" charset="-128"/>
              </a:rPr>
              <a:t>FAFEF</a:t>
            </a:r>
            <a:endParaRPr lang="es-MX" sz="2400" dirty="0">
              <a:latin typeface="Arial Unicode MS" pitchFamily="34" charset="-128"/>
              <a:ea typeface="Arial Unicode MS" pitchFamily="34" charset="-128"/>
              <a:cs typeface="Arial Unicode MS" pitchFamily="34" charset="-128"/>
            </a:endParaRPr>
          </a:p>
          <a:p>
            <a:pPr lvl="1"/>
            <a:r>
              <a:rPr lang="es-MX" sz="2000" dirty="0">
                <a:latin typeface="Arial Unicode MS" pitchFamily="34" charset="-128"/>
                <a:ea typeface="Arial Unicode MS" pitchFamily="34" charset="-128"/>
                <a:cs typeface="Arial Unicode MS" pitchFamily="34" charset="-128"/>
              </a:rPr>
              <a:t>Del proceso de diseño</a:t>
            </a:r>
          </a:p>
          <a:p>
            <a:pPr lvl="1"/>
            <a:r>
              <a:rPr lang="es-MX" sz="2000" dirty="0">
                <a:latin typeface="Arial Unicode MS" pitchFamily="34" charset="-128"/>
                <a:ea typeface="Arial Unicode MS" pitchFamily="34" charset="-128"/>
                <a:cs typeface="Arial Unicode MS" pitchFamily="34" charset="-128"/>
              </a:rPr>
              <a:t>Del proceso de planeación estratégica</a:t>
            </a:r>
          </a:p>
          <a:p>
            <a:pPr lvl="1"/>
            <a:r>
              <a:rPr lang="es-MX" sz="2000" dirty="0">
                <a:latin typeface="Arial Unicode MS" pitchFamily="34" charset="-128"/>
                <a:ea typeface="Arial Unicode MS" pitchFamily="34" charset="-128"/>
                <a:cs typeface="Arial Unicode MS" pitchFamily="34" charset="-128"/>
              </a:rPr>
              <a:t>El grado de cobertura</a:t>
            </a:r>
          </a:p>
          <a:p>
            <a:pPr lvl="1"/>
            <a:r>
              <a:rPr lang="es-MX" sz="2000" dirty="0">
                <a:latin typeface="Arial Unicode MS" pitchFamily="34" charset="-128"/>
                <a:ea typeface="Arial Unicode MS" pitchFamily="34" charset="-128"/>
                <a:cs typeface="Arial Unicode MS" pitchFamily="34" charset="-128"/>
              </a:rPr>
              <a:t>El método de operación</a:t>
            </a:r>
          </a:p>
          <a:p>
            <a:pPr lvl="1"/>
            <a:r>
              <a:rPr lang="es-MX" sz="2000" dirty="0">
                <a:latin typeface="Arial Unicode MS" pitchFamily="34" charset="-128"/>
                <a:ea typeface="Arial Unicode MS" pitchFamily="34" charset="-128"/>
                <a:cs typeface="Arial Unicode MS" pitchFamily="34" charset="-128"/>
              </a:rPr>
              <a:t>Los resultados </a:t>
            </a:r>
            <a:r>
              <a:rPr lang="es-MX" sz="2000" dirty="0" smtClean="0">
                <a:latin typeface="Arial Unicode MS" pitchFamily="34" charset="-128"/>
                <a:ea typeface="Arial Unicode MS" pitchFamily="34" charset="-128"/>
                <a:cs typeface="Arial Unicode MS" pitchFamily="34" charset="-128"/>
              </a:rPr>
              <a:t>obtenidos</a:t>
            </a:r>
          </a:p>
          <a:p>
            <a:pPr lvl="1"/>
            <a:r>
              <a:rPr lang="es-MX" sz="2000" dirty="0" smtClean="0">
                <a:latin typeface="Arial Unicode MS" pitchFamily="34" charset="-128"/>
                <a:ea typeface="Arial Unicode MS" pitchFamily="34" charset="-128"/>
                <a:cs typeface="Arial Unicode MS" pitchFamily="34" charset="-128"/>
              </a:rPr>
              <a:t>Fortalezas</a:t>
            </a:r>
            <a:r>
              <a:rPr lang="es-MX" sz="2000" dirty="0">
                <a:latin typeface="Arial Unicode MS" pitchFamily="34" charset="-128"/>
                <a:ea typeface="Arial Unicode MS" pitchFamily="34" charset="-128"/>
                <a:cs typeface="Arial Unicode MS" pitchFamily="34" charset="-128"/>
              </a:rPr>
              <a:t>, Oportunidades, Debilidades y Amenazas</a:t>
            </a:r>
          </a:p>
          <a:p>
            <a:pPr lvl="1"/>
            <a:r>
              <a:rPr lang="es-MX" sz="2000" dirty="0">
                <a:latin typeface="Arial Unicode MS" pitchFamily="34" charset="-128"/>
                <a:ea typeface="Arial Unicode MS" pitchFamily="34" charset="-128"/>
                <a:cs typeface="Arial Unicode MS" pitchFamily="34" charset="-128"/>
              </a:rPr>
              <a:t>Recomendaciones</a:t>
            </a:r>
          </a:p>
          <a:p>
            <a:endParaRPr lang="es-MX" sz="2400" dirty="0" smtClean="0">
              <a:latin typeface="Arial Unicode MS" pitchFamily="34" charset="-128"/>
              <a:ea typeface="Arial Unicode MS" pitchFamily="34" charset="-128"/>
              <a:cs typeface="Arial Unicode MS" pitchFamily="34" charset="-128"/>
            </a:endParaRPr>
          </a:p>
          <a:p>
            <a:pPr lvl="1"/>
            <a:endParaRPr lang="es-MX" sz="2000" dirty="0">
              <a:latin typeface="Arial Unicode MS" pitchFamily="34" charset="-128"/>
              <a:ea typeface="Arial Unicode MS" pitchFamily="34" charset="-128"/>
              <a:cs typeface="Arial Unicode MS" pitchFamily="34" charset="-128"/>
            </a:endParaRPr>
          </a:p>
        </p:txBody>
      </p:sp>
      <p:sp>
        <p:nvSpPr>
          <p:cNvPr id="4" name="3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Contenido</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7783332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solidFill>
            <a:srgbClr val="D9D9D9"/>
          </a:solidFill>
        </p:spPr>
        <p:txBody>
          <a:bodyPr>
            <a:normAutofit fontScale="92500"/>
          </a:bodyPr>
          <a:lstStyle/>
          <a:p>
            <a:pPr algn="just"/>
            <a:r>
              <a:rPr lang="es-ES" sz="2200" dirty="0" smtClean="0"/>
              <a:t>La fórmula </a:t>
            </a:r>
            <a:r>
              <a:rPr lang="es-ES" sz="2200" dirty="0"/>
              <a:t>de distribución de los recursos del </a:t>
            </a:r>
            <a:r>
              <a:rPr lang="es-ES" sz="2200" dirty="0" smtClean="0"/>
              <a:t>FAFEF, </a:t>
            </a:r>
            <a:r>
              <a:rPr lang="es-ES" sz="2200" dirty="0"/>
              <a:t>como parte de Ramo 33, no contiene ninguna </a:t>
            </a:r>
            <a:r>
              <a:rPr lang="es-ES" sz="2200" dirty="0" smtClean="0"/>
              <a:t>variable </a:t>
            </a:r>
            <a:r>
              <a:rPr lang="es-ES" sz="2200" dirty="0"/>
              <a:t>relacionada con el objetivo del FAFEF</a:t>
            </a:r>
            <a:r>
              <a:rPr lang="es-ES" sz="2200" dirty="0" smtClean="0"/>
              <a:t>.</a:t>
            </a:r>
          </a:p>
          <a:p>
            <a:pPr marL="0" indent="0" algn="just">
              <a:buNone/>
            </a:pPr>
            <a:endParaRPr lang="es-ES" sz="2200" dirty="0" smtClean="0"/>
          </a:p>
          <a:p>
            <a:pPr algn="just"/>
            <a:r>
              <a:rPr lang="es-ES" sz="2200" dirty="0" smtClean="0"/>
              <a:t>Para el Cálculo </a:t>
            </a:r>
            <a:r>
              <a:rPr lang="es-ES" sz="2200" dirty="0"/>
              <a:t>de los recursos destinados al Fondo </a:t>
            </a:r>
            <a:r>
              <a:rPr lang="es-ES" sz="2200" dirty="0" smtClean="0"/>
              <a:t>en cada entidad federativa</a:t>
            </a:r>
            <a:r>
              <a:rPr lang="es-ES_tradnl" sz="2200" dirty="0" smtClean="0"/>
              <a:t>, se aplica una </a:t>
            </a:r>
            <a:r>
              <a:rPr lang="es-ES_tradnl" sz="2200" dirty="0"/>
              <a:t>fórmula de distribución </a:t>
            </a:r>
            <a:r>
              <a:rPr lang="es-ES_tradnl" sz="2200" dirty="0" smtClean="0"/>
              <a:t>que establece </a:t>
            </a:r>
            <a:r>
              <a:rPr lang="es-ES_tradnl" sz="2200" dirty="0"/>
              <a:t>que cada estado recibirá la suma de la aportación del Fondo que la entidad i recibió en el año t-1, más un porcentaje del aumento en los recursos totales del Fondo. </a:t>
            </a:r>
            <a:endParaRPr lang="es-ES_tradnl" sz="2200" dirty="0" smtClean="0"/>
          </a:p>
          <a:p>
            <a:pPr marL="0" indent="0" algn="just">
              <a:buNone/>
            </a:pPr>
            <a:endParaRPr lang="es-ES_tradnl" sz="2200" dirty="0" smtClean="0"/>
          </a:p>
          <a:p>
            <a:pPr algn="just"/>
            <a:r>
              <a:rPr lang="es-ES_tradnl" sz="2200" dirty="0" smtClean="0"/>
              <a:t>Este </a:t>
            </a:r>
            <a:r>
              <a:rPr lang="es-ES_tradnl" sz="2200" dirty="0"/>
              <a:t>porcentaje es igual al cociente del inverso del PIB per cápita de la entidad </a:t>
            </a:r>
            <a:r>
              <a:rPr lang="es-ES_tradnl" sz="2200" dirty="0" smtClean="0"/>
              <a:t>i, </a:t>
            </a:r>
            <a:r>
              <a:rPr lang="es-ES_tradnl" sz="2200" dirty="0"/>
              <a:t>multiplicado por su </a:t>
            </a:r>
            <a:r>
              <a:rPr lang="es-ES_tradnl" sz="2200" dirty="0" smtClean="0"/>
              <a:t>población, </a:t>
            </a:r>
            <a:r>
              <a:rPr lang="es-ES_tradnl" sz="2200" dirty="0"/>
              <a:t>en relación con la suma del inverso del PIB de todas las entidades multiplicado de la misma manera por su población.</a:t>
            </a:r>
            <a:endParaRPr lang="es-MX" sz="2200" dirty="0"/>
          </a:p>
          <a:p>
            <a:endParaRPr lang="es-ES" dirty="0"/>
          </a:p>
          <a:p>
            <a:endParaRPr lang="es-ES" dirty="0"/>
          </a:p>
        </p:txBody>
      </p:sp>
    </p:spTree>
    <p:extLst>
      <p:ext uri="{BB962C8B-B14F-4D97-AF65-F5344CB8AC3E}">
        <p14:creationId xmlns:p14="http://schemas.microsoft.com/office/powerpoint/2010/main" val="4263594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sp>
        <p:nvSpPr>
          <p:cNvPr id="3" name="Marcador de contenido 2"/>
          <p:cNvSpPr>
            <a:spLocks noGrp="1"/>
          </p:cNvSpPr>
          <p:nvPr>
            <p:ph idx="1"/>
          </p:nvPr>
        </p:nvSpPr>
        <p:spPr>
          <a:solidFill>
            <a:srgbClr val="D9D9D9"/>
          </a:solidFill>
        </p:spPr>
        <p:txBody>
          <a:bodyPr>
            <a:normAutofit/>
          </a:bodyPr>
          <a:lstStyle/>
          <a:p>
            <a:pPr algn="just"/>
            <a:r>
              <a:rPr lang="es-ES_tradnl" sz="2100" dirty="0"/>
              <a:t>En este sentido, el monto de recursos se establece considerando únicamente dos variables independientes de los recursos recibidos en años anteriores: el PIB per cápita y el tamaño de la población. </a:t>
            </a:r>
            <a:r>
              <a:rPr lang="es-ES_tradnl" sz="2100" dirty="0" smtClean="0"/>
              <a:t>Por lo tanto el crecimiento de los recursos asignados Morelos responde al incremento de los recursos disponibles y a su evolución histórica, ya que las variaciones que se pueden observar, año con año, en el PIB per cápita y en el tamaño de la población son mínimas.</a:t>
            </a:r>
          </a:p>
          <a:p>
            <a:pPr marL="0" indent="0" algn="just">
              <a:buNone/>
            </a:pPr>
            <a:endParaRPr lang="es-MX" sz="2100" dirty="0"/>
          </a:p>
          <a:p>
            <a:pPr algn="just"/>
            <a:r>
              <a:rPr lang="es-MX" sz="2100" dirty="0"/>
              <a:t>La fórmula de distribución no </a:t>
            </a:r>
            <a:r>
              <a:rPr lang="es-MX" sz="2100" dirty="0" smtClean="0"/>
              <a:t>incluye variables relacionadas con necesidades </a:t>
            </a:r>
            <a:r>
              <a:rPr lang="es-MX" sz="2100" dirty="0"/>
              <a:t>específicas del </a:t>
            </a:r>
            <a:r>
              <a:rPr lang="es-MX" sz="2100" dirty="0" smtClean="0"/>
              <a:t>Estado </a:t>
            </a:r>
            <a:r>
              <a:rPr lang="es-MX" sz="2100" dirty="0"/>
              <a:t>con relación a la deuda, las pensiones, la investigación </a:t>
            </a:r>
            <a:r>
              <a:rPr lang="es-MX" sz="2100" dirty="0" smtClean="0"/>
              <a:t>científica y tecnología, </a:t>
            </a:r>
            <a:r>
              <a:rPr lang="es-MX" sz="2100" dirty="0"/>
              <a:t>la protección </a:t>
            </a:r>
            <a:r>
              <a:rPr lang="es-MX" sz="2100" dirty="0" smtClean="0"/>
              <a:t>civil o </a:t>
            </a:r>
            <a:r>
              <a:rPr lang="es-MX" sz="2100" dirty="0"/>
              <a:t>las carencias en </a:t>
            </a:r>
            <a:r>
              <a:rPr lang="es-MX" sz="2100" dirty="0" smtClean="0"/>
              <a:t>infraestructura, etc. </a:t>
            </a:r>
          </a:p>
          <a:p>
            <a:pPr marL="0" indent="0" algn="just">
              <a:buNone/>
            </a:pPr>
            <a:endParaRPr lang="es-MX" sz="2100" dirty="0" smtClean="0"/>
          </a:p>
          <a:p>
            <a:endParaRPr lang="es-ES" dirty="0"/>
          </a:p>
        </p:txBody>
      </p:sp>
    </p:spTree>
    <p:extLst>
      <p:ext uri="{BB962C8B-B14F-4D97-AF65-F5344CB8AC3E}">
        <p14:creationId xmlns:p14="http://schemas.microsoft.com/office/powerpoint/2010/main" val="2892885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792088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¿Cómo se miden los resultados del FAFEF?</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61822" y="1412777"/>
            <a:ext cx="7992888" cy="3456384"/>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dirty="0" smtClean="0">
              <a:solidFill>
                <a:schemeClr val="tx1"/>
              </a:solidFill>
            </a:endParaRPr>
          </a:p>
          <a:p>
            <a:pPr marL="285750" indent="-285750">
              <a:buFont typeface="Wingdings" pitchFamily="2" charset="2"/>
              <a:buChar char="q"/>
            </a:pPr>
            <a:r>
              <a:rPr lang="es-MX" dirty="0" smtClean="0">
                <a:solidFill>
                  <a:schemeClr val="tx1"/>
                </a:solidFill>
              </a:rPr>
              <a:t>Los </a:t>
            </a:r>
            <a:r>
              <a:rPr lang="es-MX" dirty="0">
                <a:solidFill>
                  <a:schemeClr val="tx1"/>
                </a:solidFill>
              </a:rPr>
              <a:t>indicadores para medir el grado de cumplimiento de los objetivos </a:t>
            </a:r>
            <a:r>
              <a:rPr lang="es-MX" dirty="0" smtClean="0">
                <a:solidFill>
                  <a:schemeClr val="tx1"/>
                </a:solidFill>
              </a:rPr>
              <a:t>(relacionados con la transferencia de los recursos) están </a:t>
            </a:r>
            <a:r>
              <a:rPr lang="es-MX" dirty="0">
                <a:solidFill>
                  <a:schemeClr val="tx1"/>
                </a:solidFill>
              </a:rPr>
              <a:t>establecidos en la </a:t>
            </a:r>
            <a:r>
              <a:rPr lang="es-MX" dirty="0" smtClean="0">
                <a:solidFill>
                  <a:schemeClr val="tx1"/>
                </a:solidFill>
              </a:rPr>
              <a:t>Matriz </a:t>
            </a:r>
            <a:r>
              <a:rPr lang="es-MX" dirty="0">
                <a:solidFill>
                  <a:schemeClr val="tx1"/>
                </a:solidFill>
              </a:rPr>
              <a:t>de </a:t>
            </a:r>
            <a:r>
              <a:rPr lang="es-MX" dirty="0" smtClean="0">
                <a:solidFill>
                  <a:schemeClr val="tx1"/>
                </a:solidFill>
              </a:rPr>
              <a:t>Indicadores</a:t>
            </a:r>
            <a:r>
              <a:rPr lang="es-MX" dirty="0">
                <a:solidFill>
                  <a:schemeClr val="tx1"/>
                </a:solidFill>
              </a:rPr>
              <a:t>.</a:t>
            </a:r>
            <a:r>
              <a:rPr lang="es-MX" dirty="0" smtClean="0">
                <a:solidFill>
                  <a:schemeClr val="tx1"/>
                </a:solidFill>
              </a:rPr>
              <a:t> </a:t>
            </a:r>
          </a:p>
          <a:p>
            <a:endParaRPr lang="es-MX" dirty="0" smtClean="0">
              <a:solidFill>
                <a:schemeClr val="tx1"/>
              </a:solidFill>
            </a:endParaRPr>
          </a:p>
          <a:p>
            <a:pPr marL="285750" indent="-285750">
              <a:buFont typeface="Wingdings" pitchFamily="2" charset="2"/>
              <a:buChar char="q"/>
            </a:pPr>
            <a:r>
              <a:rPr lang="es-MX" dirty="0">
                <a:solidFill>
                  <a:schemeClr val="tx1"/>
                </a:solidFill>
              </a:rPr>
              <a:t>No es posible identificar indicadores para todos los conceptos de gasto que incluye el </a:t>
            </a:r>
            <a:r>
              <a:rPr lang="es-MX" dirty="0" smtClean="0">
                <a:solidFill>
                  <a:schemeClr val="tx1"/>
                </a:solidFill>
              </a:rPr>
              <a:t>FAFEF, es decir, la MIR no incluye indicadores para todos los conceptos a los que se destinan los recurso del FAFEF.</a:t>
            </a:r>
          </a:p>
          <a:p>
            <a:endParaRPr lang="es-MX" dirty="0" smtClean="0">
              <a:solidFill>
                <a:schemeClr val="tx1"/>
              </a:solidFill>
            </a:endParaRPr>
          </a:p>
        </p:txBody>
      </p:sp>
    </p:spTree>
    <p:extLst>
      <p:ext uri="{BB962C8B-B14F-4D97-AF65-F5344CB8AC3E}">
        <p14:creationId xmlns:p14="http://schemas.microsoft.com/office/powerpoint/2010/main" val="40824344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684076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FODA</a:t>
            </a:r>
            <a:endParaRPr lang="es-MX" sz="2600" b="1" dirty="0">
              <a:latin typeface="Arial Unicode MS" pitchFamily="34" charset="-128"/>
              <a:ea typeface="Arial Unicode MS" pitchFamily="34" charset="-128"/>
              <a:cs typeface="Arial Unicode MS" pitchFamily="34" charset="-128"/>
            </a:endParaRPr>
          </a:p>
        </p:txBody>
      </p:sp>
      <p:graphicFrame>
        <p:nvGraphicFramePr>
          <p:cNvPr id="2" name="1 Diagrama"/>
          <p:cNvGraphicFramePr/>
          <p:nvPr>
            <p:extLst>
              <p:ext uri="{D42A27DB-BD31-4B8C-83A1-F6EECF244321}">
                <p14:modId xmlns:p14="http://schemas.microsoft.com/office/powerpoint/2010/main" val="1862582086"/>
              </p:ext>
            </p:extLst>
          </p:nvPr>
        </p:nvGraphicFramePr>
        <p:xfrm>
          <a:off x="1043608" y="1412776"/>
          <a:ext cx="72008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48371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4"/>
            <a:ext cx="6840760" cy="773647"/>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600" b="1" dirty="0" smtClean="0">
                <a:latin typeface="Arial Unicode MS" pitchFamily="34" charset="-128"/>
                <a:ea typeface="Arial Unicode MS" pitchFamily="34" charset="-128"/>
                <a:cs typeface="Arial Unicode MS" pitchFamily="34" charset="-128"/>
              </a:rPr>
              <a:t>Recomendaciones generales</a:t>
            </a:r>
            <a:endParaRPr lang="es-MX" sz="2600" b="1" dirty="0">
              <a:latin typeface="Arial Unicode MS" pitchFamily="34" charset="-128"/>
              <a:ea typeface="Arial Unicode MS" pitchFamily="34" charset="-128"/>
              <a:cs typeface="Arial Unicode MS" pitchFamily="34" charset="-128"/>
            </a:endParaRPr>
          </a:p>
        </p:txBody>
      </p:sp>
      <p:sp>
        <p:nvSpPr>
          <p:cNvPr id="3" name="2 Rectángulo"/>
          <p:cNvSpPr/>
          <p:nvPr/>
        </p:nvSpPr>
        <p:spPr>
          <a:xfrm>
            <a:off x="357293" y="1628800"/>
            <a:ext cx="7992888" cy="5040561"/>
          </a:xfrm>
          <a:prstGeom prst="rect">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itchFamily="2" charset="2"/>
              <a:buChar char="q"/>
            </a:pPr>
            <a:r>
              <a:rPr lang="es-MX" dirty="0" smtClean="0">
                <a:solidFill>
                  <a:schemeClr val="tx1"/>
                </a:solidFill>
              </a:rPr>
              <a:t>Dada </a:t>
            </a:r>
            <a:r>
              <a:rPr lang="es-MX" dirty="0">
                <a:solidFill>
                  <a:schemeClr val="tx1"/>
                </a:solidFill>
              </a:rPr>
              <a:t>la naturaleza del FAFEF, establecida en la Ley de Coordinación Fiscal, la </a:t>
            </a:r>
            <a:r>
              <a:rPr lang="es-MX" dirty="0" smtClean="0">
                <a:solidFill>
                  <a:schemeClr val="tx1"/>
                </a:solidFill>
              </a:rPr>
              <a:t>Matriz </a:t>
            </a:r>
            <a:r>
              <a:rPr lang="es-MX" dirty="0">
                <a:solidFill>
                  <a:schemeClr val="tx1"/>
                </a:solidFill>
              </a:rPr>
              <a:t>de </a:t>
            </a:r>
            <a:r>
              <a:rPr lang="es-MX" dirty="0" smtClean="0">
                <a:solidFill>
                  <a:schemeClr val="tx1"/>
                </a:solidFill>
              </a:rPr>
              <a:t>Indicadores </a:t>
            </a:r>
            <a:r>
              <a:rPr lang="es-MX" dirty="0">
                <a:solidFill>
                  <a:schemeClr val="tx1"/>
                </a:solidFill>
              </a:rPr>
              <a:t>resulta una herramienta de planeación insuficiente para plasmar la lógica del </a:t>
            </a:r>
            <a:r>
              <a:rPr lang="es-MX" dirty="0" smtClean="0">
                <a:solidFill>
                  <a:schemeClr val="tx1"/>
                </a:solidFill>
              </a:rPr>
              <a:t>FAFEF. </a:t>
            </a:r>
            <a:r>
              <a:rPr lang="es-MX" dirty="0">
                <a:solidFill>
                  <a:schemeClr val="tx1"/>
                </a:solidFill>
              </a:rPr>
              <a:t>Se sugiere hacer este planteamiento a la Secretaría de Hacienda y Crédito </a:t>
            </a:r>
            <a:r>
              <a:rPr lang="es-MX" dirty="0" smtClean="0">
                <a:solidFill>
                  <a:schemeClr val="tx1"/>
                </a:solidFill>
              </a:rPr>
              <a:t>Público </a:t>
            </a:r>
            <a:r>
              <a:rPr lang="es-MX" dirty="0">
                <a:solidFill>
                  <a:schemeClr val="tx1"/>
                </a:solidFill>
              </a:rPr>
              <a:t>para que, en caso de considerarlo conveniente, se elabore un ejercicio de matrices </a:t>
            </a:r>
            <a:r>
              <a:rPr lang="es-MX" dirty="0" smtClean="0">
                <a:solidFill>
                  <a:schemeClr val="tx1"/>
                </a:solidFill>
              </a:rPr>
              <a:t>en cascada </a:t>
            </a:r>
            <a:r>
              <a:rPr lang="es-MX" dirty="0">
                <a:solidFill>
                  <a:schemeClr val="tx1"/>
                </a:solidFill>
              </a:rPr>
              <a:t>que incorporen los conceptos o etiquetas de gasto que son tan diversos</a:t>
            </a:r>
            <a:r>
              <a:rPr lang="es-MX" dirty="0" smtClean="0">
                <a:solidFill>
                  <a:schemeClr val="tx1"/>
                </a:solidFill>
              </a:rPr>
              <a:t>.</a:t>
            </a:r>
          </a:p>
          <a:p>
            <a:pPr algn="just"/>
            <a:endParaRPr lang="es-MX" dirty="0">
              <a:solidFill>
                <a:schemeClr val="tx1"/>
              </a:solidFill>
            </a:endParaRPr>
          </a:p>
          <a:p>
            <a:pPr marL="285750" indent="-285750" algn="just">
              <a:buFont typeface="Wingdings" pitchFamily="2" charset="2"/>
              <a:buChar char="q"/>
            </a:pPr>
            <a:r>
              <a:rPr lang="es-MX" dirty="0">
                <a:solidFill>
                  <a:schemeClr val="tx1"/>
                </a:solidFill>
              </a:rPr>
              <a:t>Considerando que las unidades administrativas que ejercen recursos del </a:t>
            </a:r>
            <a:r>
              <a:rPr lang="es-MX" dirty="0" smtClean="0">
                <a:solidFill>
                  <a:schemeClr val="tx1"/>
                </a:solidFill>
              </a:rPr>
              <a:t>FAFEF </a:t>
            </a:r>
            <a:r>
              <a:rPr lang="es-MX" dirty="0">
                <a:solidFill>
                  <a:schemeClr val="tx1"/>
                </a:solidFill>
              </a:rPr>
              <a:t>son de varias secretarias, se </a:t>
            </a:r>
            <a:r>
              <a:rPr lang="es-MX" dirty="0" smtClean="0">
                <a:solidFill>
                  <a:schemeClr val="tx1"/>
                </a:solidFill>
              </a:rPr>
              <a:t>recomienda armonizar </a:t>
            </a:r>
            <a:r>
              <a:rPr lang="es-MX" dirty="0">
                <a:solidFill>
                  <a:schemeClr val="tx1"/>
                </a:solidFill>
              </a:rPr>
              <a:t>los diferentes sistemas de información que permitan conocer el ejercicio de los recursos del </a:t>
            </a:r>
            <a:r>
              <a:rPr lang="es-MX" dirty="0" smtClean="0">
                <a:solidFill>
                  <a:schemeClr val="tx1"/>
                </a:solidFill>
              </a:rPr>
              <a:t>FAFEF </a:t>
            </a:r>
            <a:r>
              <a:rPr lang="es-MX" dirty="0">
                <a:solidFill>
                  <a:schemeClr val="tx1"/>
                </a:solidFill>
              </a:rPr>
              <a:t>de manera integral</a:t>
            </a:r>
            <a:r>
              <a:rPr lang="es-MX" dirty="0" smtClean="0">
                <a:solidFill>
                  <a:schemeClr val="tx1"/>
                </a:solidFill>
              </a:rPr>
              <a:t>.</a:t>
            </a:r>
          </a:p>
          <a:p>
            <a:pPr algn="just"/>
            <a:endParaRPr lang="es-MX" dirty="0">
              <a:solidFill>
                <a:schemeClr val="tx1"/>
              </a:solidFill>
            </a:endParaRPr>
          </a:p>
          <a:p>
            <a:pPr marL="285750" indent="-285750" algn="just">
              <a:buFont typeface="Wingdings" pitchFamily="2" charset="2"/>
              <a:buChar char="q"/>
            </a:pPr>
            <a:r>
              <a:rPr lang="es-MX" dirty="0">
                <a:solidFill>
                  <a:schemeClr val="tx1"/>
                </a:solidFill>
              </a:rPr>
              <a:t>Se recomienda realizar diagnósticos para cada problemática que atiende el </a:t>
            </a:r>
            <a:r>
              <a:rPr lang="es-MX" dirty="0" smtClean="0">
                <a:solidFill>
                  <a:schemeClr val="tx1"/>
                </a:solidFill>
              </a:rPr>
              <a:t>FAFEF  ya que </a:t>
            </a:r>
            <a:r>
              <a:rPr lang="es-MX" dirty="0">
                <a:solidFill>
                  <a:schemeClr val="tx1"/>
                </a:solidFill>
              </a:rPr>
              <a:t>puede integrar uno o varios conceptos o etiquetas de gasto. Este diagnóstico deberá incluir la población que es afectada por la problemática</a:t>
            </a:r>
            <a:r>
              <a:rPr lang="es-MX" dirty="0" smtClean="0">
                <a:solidFill>
                  <a:schemeClr val="tx1"/>
                </a:solidFill>
              </a:rPr>
              <a:t>.</a:t>
            </a:r>
          </a:p>
          <a:p>
            <a:pPr algn="just"/>
            <a:endParaRPr lang="es-MX" dirty="0">
              <a:solidFill>
                <a:schemeClr val="tx1"/>
              </a:solidFill>
            </a:endParaRPr>
          </a:p>
          <a:p>
            <a:pPr marL="285750" indent="-285750" algn="just">
              <a:buFont typeface="Wingdings" pitchFamily="2" charset="2"/>
              <a:buChar char="q"/>
            </a:pPr>
            <a:r>
              <a:rPr lang="es-MX" dirty="0">
                <a:solidFill>
                  <a:schemeClr val="tx1"/>
                </a:solidFill>
              </a:rPr>
              <a:t>Es necesario uniformar los mecanismos de rendición de cuentas de los recursos del </a:t>
            </a:r>
            <a:r>
              <a:rPr lang="es-MX" dirty="0" smtClean="0">
                <a:solidFill>
                  <a:schemeClr val="tx1"/>
                </a:solidFill>
              </a:rPr>
              <a:t>FAFEF.</a:t>
            </a:r>
            <a:endParaRPr lang="es-MX" dirty="0">
              <a:solidFill>
                <a:schemeClr val="tx1"/>
              </a:solidFill>
            </a:endParaRPr>
          </a:p>
        </p:txBody>
      </p:sp>
    </p:spTree>
    <p:extLst>
      <p:ext uri="{BB962C8B-B14F-4D97-AF65-F5344CB8AC3E}">
        <p14:creationId xmlns:p14="http://schemas.microsoft.com/office/powerpoint/2010/main" val="2203027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Diagrama"/>
          <p:cNvGraphicFramePr/>
          <p:nvPr>
            <p:extLst>
              <p:ext uri="{D42A27DB-BD31-4B8C-83A1-F6EECF244321}">
                <p14:modId xmlns:p14="http://schemas.microsoft.com/office/powerpoint/2010/main" val="3188679186"/>
              </p:ext>
            </p:extLst>
          </p:nvPr>
        </p:nvGraphicFramePr>
        <p:xfrm>
          <a:off x="323528" y="1484784"/>
          <a:ext cx="856895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Proceso"/>
          <p:cNvSpPr/>
          <p:nvPr/>
        </p:nvSpPr>
        <p:spPr>
          <a:xfrm>
            <a:off x="395536" y="260648"/>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Ramo 33</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71525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4200127699"/>
              </p:ext>
            </p:extLst>
          </p:nvPr>
        </p:nvGraphicFramePr>
        <p:xfrm>
          <a:off x="323528" y="1412775"/>
          <a:ext cx="8568952" cy="4910639"/>
        </p:xfrm>
        <a:graphic>
          <a:graphicData uri="http://schemas.openxmlformats.org/drawingml/2006/table">
            <a:tbl>
              <a:tblPr firstRow="1" firstCol="1" bandRow="1">
                <a:tableStyleId>{3B4B98B0-60AC-42C2-AFA5-B58CD77FA1E5}</a:tableStyleId>
              </a:tblPr>
              <a:tblGrid>
                <a:gridCol w="3168352"/>
                <a:gridCol w="3960440"/>
                <a:gridCol w="1440160"/>
              </a:tblGrid>
              <a:tr h="511669">
                <a:tc>
                  <a:txBody>
                    <a:bodyPr/>
                    <a:lstStyle/>
                    <a:p>
                      <a:pPr algn="ctr">
                        <a:spcBef>
                          <a:spcPts val="600"/>
                        </a:spcBef>
                        <a:spcAft>
                          <a:spcPts val="600"/>
                        </a:spcAft>
                      </a:pPr>
                      <a:r>
                        <a:rPr lang="es-MX" sz="1400" dirty="0">
                          <a:solidFill>
                            <a:schemeClr val="bg1"/>
                          </a:solidFill>
                          <a:effectLst/>
                        </a:rPr>
                        <a:t>Fondo</a:t>
                      </a:r>
                      <a:endParaRPr lang="es-MX" sz="14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c>
                  <a:txBody>
                    <a:bodyPr/>
                    <a:lstStyle/>
                    <a:p>
                      <a:pPr algn="ctr">
                        <a:spcBef>
                          <a:spcPts val="600"/>
                        </a:spcBef>
                        <a:spcAft>
                          <a:spcPts val="600"/>
                        </a:spcAft>
                      </a:pPr>
                      <a:r>
                        <a:rPr lang="es-ES" sz="1400" dirty="0" smtClean="0">
                          <a:solidFill>
                            <a:schemeClr val="bg1"/>
                          </a:solidFill>
                          <a:effectLst/>
                        </a:rPr>
                        <a:t>Principal destino </a:t>
                      </a:r>
                      <a:r>
                        <a:rPr lang="es-ES" sz="1400" dirty="0">
                          <a:solidFill>
                            <a:schemeClr val="bg1"/>
                          </a:solidFill>
                          <a:effectLst/>
                        </a:rPr>
                        <a:t>de los Recursos</a:t>
                      </a:r>
                      <a:endParaRPr lang="es-MX" sz="14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c>
                  <a:txBody>
                    <a:bodyPr/>
                    <a:lstStyle/>
                    <a:p>
                      <a:pPr algn="ctr">
                        <a:spcBef>
                          <a:spcPts val="600"/>
                        </a:spcBef>
                        <a:spcAft>
                          <a:spcPts val="600"/>
                        </a:spcAft>
                      </a:pPr>
                      <a:r>
                        <a:rPr lang="es-ES" sz="1400" dirty="0">
                          <a:solidFill>
                            <a:schemeClr val="bg1"/>
                          </a:solidFill>
                          <a:effectLst/>
                        </a:rPr>
                        <a:t>Dependencia </a:t>
                      </a:r>
                      <a:r>
                        <a:rPr lang="es-ES" sz="1400" dirty="0" smtClean="0">
                          <a:solidFill>
                            <a:schemeClr val="bg1"/>
                          </a:solidFill>
                          <a:effectLst/>
                        </a:rPr>
                        <a:t>Coordinadora</a:t>
                      </a:r>
                      <a:r>
                        <a:rPr lang="es-ES" sz="1400" baseline="0" dirty="0" smtClean="0">
                          <a:solidFill>
                            <a:schemeClr val="bg1"/>
                          </a:solidFill>
                          <a:effectLst/>
                        </a:rPr>
                        <a:t> </a:t>
                      </a:r>
                      <a:r>
                        <a:rPr lang="es-ES" sz="1200" dirty="0" smtClean="0">
                          <a:solidFill>
                            <a:schemeClr val="bg1"/>
                          </a:solidFill>
                          <a:effectLst/>
                          <a:latin typeface="Calibri"/>
                          <a:cs typeface="Times New Roman"/>
                        </a:rPr>
                        <a:t>(Federal)</a:t>
                      </a:r>
                      <a:endParaRPr lang="es-MX" sz="1200" dirty="0">
                        <a:solidFill>
                          <a:schemeClr val="bg1"/>
                        </a:solidFill>
                        <a:effectLst/>
                        <a:latin typeface="Calibri"/>
                        <a:cs typeface="Times New Roman"/>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6">
                        <a:lumMod val="50000"/>
                      </a:schemeClr>
                    </a:solidFill>
                  </a:tcPr>
                </a:tc>
              </a:tr>
              <a:tr h="438574">
                <a:tc>
                  <a:txBody>
                    <a:bodyPr/>
                    <a:lstStyle/>
                    <a:p>
                      <a:pPr algn="l" rtl="0" fontAlgn="base">
                        <a:spcBef>
                          <a:spcPct val="0"/>
                        </a:spcBef>
                        <a:spcAft>
                          <a:spcPts val="600"/>
                        </a:spcAft>
                      </a:pPr>
                      <a:r>
                        <a:rPr lang="es-MX" sz="1200" b="1" kern="1200" dirty="0" smtClean="0">
                          <a:solidFill>
                            <a:schemeClr val="tx2"/>
                          </a:solidFill>
                          <a:latin typeface="+mn-lt"/>
                          <a:ea typeface="+mn-ea"/>
                          <a:cs typeface="+mn-cs"/>
                        </a:rPr>
                        <a:t>Fondo I. Aportaciones para la Educación Básica y Normal (FAEB)</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MX" sz="1200" kern="1200" baseline="0" dirty="0" smtClean="0">
                          <a:solidFill>
                            <a:schemeClr val="tx2"/>
                          </a:solidFill>
                          <a:latin typeface="+mn-lt"/>
                          <a:ea typeface="+mn-ea"/>
                          <a:cs typeface="+mn-cs"/>
                        </a:rPr>
                        <a:t>Pago de servicios personales y gastos de operación de la  educación básica y normal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II. Aportaciones </a:t>
                      </a:r>
                      <a:r>
                        <a:rPr lang="es-ES" sz="1200" b="1" kern="1200" dirty="0">
                          <a:solidFill>
                            <a:schemeClr val="tx2"/>
                          </a:solidFill>
                          <a:latin typeface="+mn-lt"/>
                          <a:ea typeface="+mn-ea"/>
                          <a:cs typeface="+mn-cs"/>
                        </a:rPr>
                        <a:t>para los Servicios de Salud (FASSA)</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Servicios de salud a la población abierta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SALUD</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III. Aportaciones </a:t>
                      </a:r>
                      <a:r>
                        <a:rPr lang="es-ES" sz="1200" b="1" kern="1200" dirty="0">
                          <a:solidFill>
                            <a:schemeClr val="tx2"/>
                          </a:solidFill>
                          <a:latin typeface="+mn-lt"/>
                          <a:ea typeface="+mn-ea"/>
                          <a:cs typeface="+mn-cs"/>
                        </a:rPr>
                        <a:t>para la Infraestructura Social (FAIS)</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Infraestructura social básica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SEDESOL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7860">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IV. Aportaciones </a:t>
                      </a:r>
                      <a:r>
                        <a:rPr lang="es-ES" sz="1200" b="1" kern="1200" dirty="0">
                          <a:solidFill>
                            <a:schemeClr val="tx2"/>
                          </a:solidFill>
                          <a:latin typeface="+mn-lt"/>
                          <a:ea typeface="+mn-ea"/>
                          <a:cs typeface="+mn-cs"/>
                        </a:rPr>
                        <a:t>para el Fortalecimiento de los Municipios y de las Demarcaciones Territoriales del Distrito Federal (FAFM)</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Obligaciones financieras y desarrollo municipal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SHCP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434">
                <a:tc rowSpan="2">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a:t>
                      </a:r>
                      <a:r>
                        <a:rPr lang="es-ES" sz="1200" b="1" kern="1200" baseline="0" dirty="0" smtClean="0">
                          <a:solidFill>
                            <a:schemeClr val="tx2"/>
                          </a:solidFill>
                          <a:latin typeface="+mn-lt"/>
                          <a:ea typeface="+mn-ea"/>
                          <a:cs typeface="+mn-cs"/>
                        </a:rPr>
                        <a:t> </a:t>
                      </a:r>
                      <a:r>
                        <a:rPr lang="es-ES" sz="1200" b="1" kern="1200" dirty="0" smtClean="0">
                          <a:solidFill>
                            <a:schemeClr val="tx2"/>
                          </a:solidFill>
                          <a:latin typeface="+mn-lt"/>
                          <a:ea typeface="+mn-ea"/>
                          <a:cs typeface="+mn-cs"/>
                        </a:rPr>
                        <a:t>Aportaciones </a:t>
                      </a:r>
                      <a:r>
                        <a:rPr lang="es-ES" sz="1200" b="1" kern="1200" dirty="0">
                          <a:solidFill>
                            <a:schemeClr val="tx2"/>
                          </a:solidFill>
                          <a:latin typeface="+mn-lt"/>
                          <a:ea typeface="+mn-ea"/>
                          <a:cs typeface="+mn-cs"/>
                        </a:rPr>
                        <a:t>Múltiples (FAM)</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Desayunos escolares y acciones de asistencia social</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SALUD</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88015">
                <a:tc vMerge="1">
                  <a:txBody>
                    <a:bodyPr/>
                    <a:lstStyle/>
                    <a:p>
                      <a:endParaRPr lang="es-MX"/>
                    </a:p>
                  </a:txBody>
                  <a:tcPr/>
                </a:tc>
                <a:tc>
                  <a:txBody>
                    <a:bodyPr/>
                    <a:lstStyle/>
                    <a:p>
                      <a:pPr algn="ctr">
                        <a:spcBef>
                          <a:spcPts val="600"/>
                        </a:spcBef>
                        <a:spcAft>
                          <a:spcPts val="600"/>
                        </a:spcAft>
                      </a:pPr>
                      <a:r>
                        <a:rPr lang="es-ES" sz="1200" kern="1200" baseline="0" dirty="0">
                          <a:solidFill>
                            <a:schemeClr val="tx2"/>
                          </a:solidFill>
                          <a:latin typeface="+mn-lt"/>
                          <a:ea typeface="+mn-ea"/>
                          <a:cs typeface="+mn-cs"/>
                        </a:rPr>
                        <a:t>Construcción, equipamiento y rehabilitación de infraestructura física de educación básica y superior</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a:t>
                      </a:r>
                      <a:r>
                        <a:rPr lang="es-ES" sz="1200" b="1" kern="1200" baseline="0" dirty="0" smtClean="0">
                          <a:solidFill>
                            <a:schemeClr val="tx2"/>
                          </a:solidFill>
                          <a:latin typeface="+mn-lt"/>
                          <a:ea typeface="+mn-ea"/>
                          <a:cs typeface="+mn-cs"/>
                        </a:rPr>
                        <a:t> </a:t>
                      </a:r>
                      <a:r>
                        <a:rPr lang="es-ES" sz="1200" b="1" kern="1200" dirty="0" smtClean="0">
                          <a:solidFill>
                            <a:schemeClr val="tx2"/>
                          </a:solidFill>
                          <a:latin typeface="+mn-lt"/>
                          <a:ea typeface="+mn-ea"/>
                          <a:cs typeface="+mn-cs"/>
                        </a:rPr>
                        <a:t>Aportaciones </a:t>
                      </a:r>
                      <a:r>
                        <a:rPr lang="es-ES" sz="1200" b="1" kern="1200" dirty="0">
                          <a:solidFill>
                            <a:schemeClr val="tx2"/>
                          </a:solidFill>
                          <a:latin typeface="+mn-lt"/>
                          <a:ea typeface="+mn-ea"/>
                          <a:cs typeface="+mn-cs"/>
                        </a:rPr>
                        <a:t>para la Educación Tecnológica y de Adultos (FAETA)</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Educación tecnológica y educación para adultos</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SEP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57860">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VII. Aportaciones </a:t>
                      </a:r>
                      <a:r>
                        <a:rPr lang="es-ES" sz="1200" b="1" kern="1200" dirty="0">
                          <a:solidFill>
                            <a:schemeClr val="tx2"/>
                          </a:solidFill>
                          <a:latin typeface="+mn-lt"/>
                          <a:ea typeface="+mn-ea"/>
                          <a:cs typeface="+mn-cs"/>
                        </a:rPr>
                        <a:t>para la Seguridad Pública de los Estados y del Distrito Federal (FASP)</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Seguridad pública</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SSP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38574">
                <a:tc>
                  <a:txBody>
                    <a:bodyPr/>
                    <a:lstStyle/>
                    <a:p>
                      <a:pPr algn="l" rtl="0" fontAlgn="base">
                        <a:spcBef>
                          <a:spcPct val="0"/>
                        </a:spcBef>
                        <a:spcAft>
                          <a:spcPts val="600"/>
                        </a:spcAft>
                      </a:pPr>
                      <a:r>
                        <a:rPr lang="es-ES" sz="1200" b="1" kern="1200" dirty="0">
                          <a:solidFill>
                            <a:schemeClr val="tx2"/>
                          </a:solidFill>
                          <a:latin typeface="+mn-lt"/>
                          <a:ea typeface="+mn-ea"/>
                          <a:cs typeface="+mn-cs"/>
                        </a:rPr>
                        <a:t>Fondo </a:t>
                      </a:r>
                      <a:r>
                        <a:rPr lang="es-ES" sz="1200" b="1" kern="1200" dirty="0" smtClean="0">
                          <a:solidFill>
                            <a:schemeClr val="tx2"/>
                          </a:solidFill>
                          <a:latin typeface="+mn-lt"/>
                          <a:ea typeface="+mn-ea"/>
                          <a:cs typeface="+mn-cs"/>
                        </a:rPr>
                        <a:t>VIII. Aportaciones </a:t>
                      </a:r>
                      <a:r>
                        <a:rPr lang="es-ES" sz="1200" b="1" kern="1200" dirty="0">
                          <a:solidFill>
                            <a:schemeClr val="tx2"/>
                          </a:solidFill>
                          <a:latin typeface="+mn-lt"/>
                          <a:ea typeface="+mn-ea"/>
                          <a:cs typeface="+mn-cs"/>
                        </a:rPr>
                        <a:t>para el Fortalecimiento de las Entidades Federativas (FAFEF)</a:t>
                      </a:r>
                      <a:endParaRPr lang="es-MX" sz="1200" b="1" kern="120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a:solidFill>
                            <a:schemeClr val="tx2"/>
                          </a:solidFill>
                          <a:latin typeface="+mn-lt"/>
                          <a:ea typeface="+mn-ea"/>
                          <a:cs typeface="+mn-cs"/>
                        </a:rPr>
                        <a:t>Infraestructura física y saneamiento financiero</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Bef>
                          <a:spcPts val="600"/>
                        </a:spcBef>
                        <a:spcAft>
                          <a:spcPts val="600"/>
                        </a:spcAft>
                      </a:pPr>
                      <a:r>
                        <a:rPr lang="es-ES" sz="1200" kern="1200" baseline="0" dirty="0" smtClean="0">
                          <a:solidFill>
                            <a:schemeClr val="tx2"/>
                          </a:solidFill>
                          <a:latin typeface="+mn-lt"/>
                          <a:ea typeface="+mn-ea"/>
                          <a:cs typeface="+mn-cs"/>
                        </a:rPr>
                        <a:t>SHCP</a:t>
                      </a:r>
                      <a:endParaRPr lang="es-MX" sz="1200" kern="1200" baseline="0" dirty="0">
                        <a:solidFill>
                          <a:schemeClr val="tx2"/>
                        </a:solidFill>
                        <a:latin typeface="+mn-lt"/>
                        <a:ea typeface="+mn-ea"/>
                        <a:cs typeface="+mn-cs"/>
                      </a:endParaRPr>
                    </a:p>
                  </a:txBody>
                  <a:tcPr marL="36024" marR="36024"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6" name="5 CuadroTexto"/>
          <p:cNvSpPr txBox="1"/>
          <p:nvPr/>
        </p:nvSpPr>
        <p:spPr>
          <a:xfrm>
            <a:off x="11967" y="6465530"/>
            <a:ext cx="8736497" cy="707886"/>
          </a:xfrm>
          <a:prstGeom prst="rect">
            <a:avLst/>
          </a:prstGeom>
          <a:noFill/>
        </p:spPr>
        <p:txBody>
          <a:bodyPr wrap="square" rtlCol="0">
            <a:spAutoFit/>
          </a:bodyPr>
          <a:lstStyle/>
          <a:p>
            <a:pPr lvl="0"/>
            <a:r>
              <a:rPr lang="es-MX" sz="1100" dirty="0" smtClean="0">
                <a:solidFill>
                  <a:schemeClr val="bg1"/>
                </a:solidFill>
                <a:latin typeface="+mn-lt"/>
              </a:rPr>
              <a:t>*Fondo </a:t>
            </a:r>
            <a:r>
              <a:rPr lang="es-MX" sz="1100" dirty="0">
                <a:solidFill>
                  <a:schemeClr val="bg1"/>
                </a:solidFill>
                <a:latin typeface="+mn-lt"/>
              </a:rPr>
              <a:t>de Aportaciones para la Nómina Educativa y Gasto Operativo (FONE) entrará en vigor en el ejercicio fiscal </a:t>
            </a:r>
            <a:r>
              <a:rPr lang="es-MX" sz="1100" dirty="0" smtClean="0">
                <a:solidFill>
                  <a:schemeClr val="bg1"/>
                </a:solidFill>
                <a:latin typeface="+mn-lt"/>
              </a:rPr>
              <a:t>2015.  A partir de 2015  serán dos dependencias coordinadores SEP y SHCP</a:t>
            </a:r>
            <a:endParaRPr lang="es-MX" sz="1100" dirty="0">
              <a:solidFill>
                <a:schemeClr val="bg1"/>
              </a:solidFill>
              <a:latin typeface="+mn-lt"/>
            </a:endParaRPr>
          </a:p>
          <a:p>
            <a:endParaRPr lang="es-MX" dirty="0"/>
          </a:p>
        </p:txBody>
      </p:sp>
      <p:sp>
        <p:nvSpPr>
          <p:cNvPr id="5" name="4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Etiquetas de gasto 2013</a:t>
            </a:r>
            <a:endParaRPr lang="es-MX" sz="32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603784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Título"/>
          <p:cNvSpPr txBox="1">
            <a:spLocks/>
          </p:cNvSpPr>
          <p:nvPr/>
        </p:nvSpPr>
        <p:spPr bwMode="auto">
          <a:xfrm>
            <a:off x="1619672" y="1268760"/>
            <a:ext cx="6426200" cy="431800"/>
          </a:xfrm>
          <a:prstGeom prst="rect">
            <a:avLst/>
          </a:prstGeom>
          <a:noFill/>
          <a:ln w="9525">
            <a:noFill/>
            <a:miter lim="800000"/>
            <a:headEnd/>
            <a:tailEnd/>
          </a:ln>
        </p:spPr>
        <p:txBody>
          <a:bodyPr/>
          <a:lstStyle/>
          <a:p>
            <a:pPr eaLnBrk="0" hangingPunct="0"/>
            <a:endParaRPr lang="es-MX" sz="2800" b="1" dirty="0">
              <a:solidFill>
                <a:schemeClr val="tx2"/>
              </a:solidFill>
            </a:endParaRPr>
          </a:p>
        </p:txBody>
      </p:sp>
      <p:sp>
        <p:nvSpPr>
          <p:cNvPr id="22" name="21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b="1" dirty="0" smtClean="0">
                <a:latin typeface="Arial Unicode MS" pitchFamily="34" charset="-128"/>
                <a:ea typeface="Arial Unicode MS" pitchFamily="34" charset="-128"/>
                <a:cs typeface="Arial Unicode MS" pitchFamily="34" charset="-128"/>
              </a:rPr>
              <a:t>Retos </a:t>
            </a:r>
            <a:r>
              <a:rPr lang="es-MX" sz="2400" b="1" dirty="0">
                <a:latin typeface="Arial Unicode MS" pitchFamily="34" charset="-128"/>
                <a:ea typeface="Arial Unicode MS" pitchFamily="34" charset="-128"/>
                <a:cs typeface="Arial Unicode MS" pitchFamily="34" charset="-128"/>
              </a:rPr>
              <a:t>de la evaluación al Ramo General </a:t>
            </a:r>
            <a:r>
              <a:rPr lang="es-MX" sz="2400" b="1" dirty="0" smtClean="0">
                <a:latin typeface="Arial Unicode MS" pitchFamily="34" charset="-128"/>
                <a:ea typeface="Arial Unicode MS" pitchFamily="34" charset="-128"/>
                <a:cs typeface="Arial Unicode MS" pitchFamily="34" charset="-128"/>
              </a:rPr>
              <a:t>33</a:t>
            </a:r>
            <a:endParaRPr lang="es-MX" sz="3200" b="1" dirty="0">
              <a:latin typeface="Arial Unicode MS" pitchFamily="34" charset="-128"/>
              <a:ea typeface="Arial Unicode MS" pitchFamily="34" charset="-128"/>
              <a:cs typeface="Arial Unicode MS" pitchFamily="34" charset="-128"/>
            </a:endParaRPr>
          </a:p>
        </p:txBody>
      </p:sp>
      <p:sp>
        <p:nvSpPr>
          <p:cNvPr id="2" name="CuadroTexto 1"/>
          <p:cNvSpPr txBox="1"/>
          <p:nvPr/>
        </p:nvSpPr>
        <p:spPr>
          <a:xfrm>
            <a:off x="482600" y="1250950"/>
            <a:ext cx="184666" cy="369332"/>
          </a:xfrm>
          <a:prstGeom prst="rect">
            <a:avLst/>
          </a:prstGeom>
          <a:noFill/>
        </p:spPr>
        <p:txBody>
          <a:bodyPr wrap="none" rtlCol="0">
            <a:spAutoFit/>
          </a:bodyPr>
          <a:lstStyle/>
          <a:p>
            <a:endParaRPr lang="es-ES" dirty="0"/>
          </a:p>
        </p:txBody>
      </p:sp>
      <p:grpSp>
        <p:nvGrpSpPr>
          <p:cNvPr id="35" name="7 Grupo"/>
          <p:cNvGrpSpPr/>
          <p:nvPr/>
        </p:nvGrpSpPr>
        <p:grpSpPr>
          <a:xfrm>
            <a:off x="539552" y="1268760"/>
            <a:ext cx="8136904" cy="4392488"/>
            <a:chOff x="539552" y="1583769"/>
            <a:chExt cx="8136904" cy="4450920"/>
          </a:xfrm>
        </p:grpSpPr>
        <p:sp>
          <p:nvSpPr>
            <p:cNvPr id="36" name="16 Conector recto"/>
            <p:cNvSpPr/>
            <p:nvPr/>
          </p:nvSpPr>
          <p:spPr>
            <a:xfrm>
              <a:off x="611560" y="1583769"/>
              <a:ext cx="7992888" cy="0"/>
            </a:xfrm>
            <a:prstGeom prst="line">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7" name="18 Forma libre"/>
            <p:cNvSpPr/>
            <p:nvPr/>
          </p:nvSpPr>
          <p:spPr>
            <a:xfrm>
              <a:off x="755576" y="1746034"/>
              <a:ext cx="7920879" cy="1171832"/>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MX" sz="2000" kern="1200" dirty="0" smtClean="0">
                  <a:solidFill>
                    <a:schemeClr val="tx2"/>
                  </a:solidFill>
                </a:rPr>
                <a:t>Los fondos están diseñados como una bolsa de recursos económicos para etiquetas de gasto generales definidas y, no necesariamente, relacionadas con programas específicos, por lo que se recomienda contar un metodología adecuada.</a:t>
              </a:r>
              <a:endParaRPr lang="es-MX" sz="2000" kern="1200" dirty="0">
                <a:solidFill>
                  <a:schemeClr val="tx2"/>
                </a:solidFill>
              </a:endParaRPr>
            </a:p>
          </p:txBody>
        </p:sp>
        <p:sp>
          <p:nvSpPr>
            <p:cNvPr id="38" name="20 Conector recto"/>
            <p:cNvSpPr/>
            <p:nvPr/>
          </p:nvSpPr>
          <p:spPr>
            <a:xfrm>
              <a:off x="611560" y="2963028"/>
              <a:ext cx="8064896" cy="0"/>
            </a:xfrm>
            <a:prstGeom prst="line">
              <a:avLst/>
            </a:prstGeom>
          </p:spPr>
          <p:style>
            <a:lnRef idx="2">
              <a:schemeClr val="accent4">
                <a:hueOff val="-1116192"/>
                <a:satOff val="6725"/>
                <a:lumOff val="539"/>
                <a:alphaOff val="0"/>
              </a:schemeClr>
            </a:lnRef>
            <a:fillRef idx="1">
              <a:schemeClr val="accent4">
                <a:hueOff val="-1116192"/>
                <a:satOff val="6725"/>
                <a:lumOff val="539"/>
                <a:alphaOff val="0"/>
              </a:schemeClr>
            </a:fillRef>
            <a:effectRef idx="0">
              <a:schemeClr val="accent4">
                <a:hueOff val="-1116192"/>
                <a:satOff val="6725"/>
                <a:lumOff val="539"/>
                <a:alphaOff val="0"/>
              </a:schemeClr>
            </a:effectRef>
            <a:fontRef idx="minor">
              <a:schemeClr val="lt1"/>
            </a:fontRef>
          </p:style>
        </p:sp>
        <p:sp>
          <p:nvSpPr>
            <p:cNvPr id="39" name="22 Forma libre"/>
            <p:cNvSpPr/>
            <p:nvPr/>
          </p:nvSpPr>
          <p:spPr>
            <a:xfrm>
              <a:off x="827584" y="2638495"/>
              <a:ext cx="7848871" cy="1703790"/>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s-MX" sz="2000" kern="1200" dirty="0" smtClean="0">
                <a:solidFill>
                  <a:schemeClr val="tx2"/>
                </a:solidFill>
              </a:endParaRPr>
            </a:p>
            <a:p>
              <a:pPr lvl="0" algn="l" defTabSz="889000">
                <a:lnSpc>
                  <a:spcPct val="90000"/>
                </a:lnSpc>
                <a:spcBef>
                  <a:spcPct val="0"/>
                </a:spcBef>
                <a:spcAft>
                  <a:spcPct val="35000"/>
                </a:spcAft>
              </a:pPr>
              <a:r>
                <a:rPr lang="es-MX" sz="2000" kern="1200" dirty="0" smtClean="0">
                  <a:solidFill>
                    <a:schemeClr val="tx2"/>
                  </a:solidFill>
                </a:rPr>
                <a:t>Los recurso de un Fondo pueden ser ejercidos por distintas instituciones y cada institución define </a:t>
              </a:r>
              <a:r>
                <a:rPr lang="es-MX" sz="2000" dirty="0" smtClean="0">
                  <a:solidFill>
                    <a:schemeClr val="tx2"/>
                  </a:solidFill>
                </a:rPr>
                <a:t>los procedimientos relacionados</a:t>
              </a:r>
              <a:r>
                <a:rPr lang="es-MX" sz="2000" kern="1200" dirty="0" smtClean="0">
                  <a:solidFill>
                    <a:schemeClr val="tx2"/>
                  </a:solidFill>
                </a:rPr>
                <a:t>, por lo que no hay información sistematizada sobre el ejercicio del Ramo 33 y de cada fondo.</a:t>
              </a:r>
              <a:endParaRPr lang="es-MX" sz="2000" kern="1200" dirty="0">
                <a:solidFill>
                  <a:schemeClr val="tx2"/>
                </a:solidFill>
              </a:endParaRPr>
            </a:p>
          </p:txBody>
        </p:sp>
        <p:sp>
          <p:nvSpPr>
            <p:cNvPr id="40" name="24 Conector recto"/>
            <p:cNvSpPr/>
            <p:nvPr/>
          </p:nvSpPr>
          <p:spPr>
            <a:xfrm>
              <a:off x="539552" y="4342285"/>
              <a:ext cx="8064896" cy="0"/>
            </a:xfrm>
            <a:prstGeom prst="line">
              <a:avLst/>
            </a:prstGeom>
          </p:spPr>
          <p:style>
            <a:lnRef idx="2">
              <a:schemeClr val="accent4">
                <a:hueOff val="-2232385"/>
                <a:satOff val="13449"/>
                <a:lumOff val="1078"/>
                <a:alphaOff val="0"/>
              </a:schemeClr>
            </a:lnRef>
            <a:fillRef idx="1">
              <a:schemeClr val="accent4">
                <a:hueOff val="-2232385"/>
                <a:satOff val="13449"/>
                <a:lumOff val="1078"/>
                <a:alphaOff val="0"/>
              </a:schemeClr>
            </a:fillRef>
            <a:effectRef idx="0">
              <a:schemeClr val="accent4">
                <a:hueOff val="-2232385"/>
                <a:satOff val="13449"/>
                <a:lumOff val="1078"/>
                <a:alphaOff val="0"/>
              </a:schemeClr>
            </a:effectRef>
            <a:fontRef idx="minor">
              <a:schemeClr val="lt1"/>
            </a:fontRef>
          </p:style>
        </p:sp>
        <p:sp>
          <p:nvSpPr>
            <p:cNvPr id="41" name="25 Forma libre"/>
            <p:cNvSpPr/>
            <p:nvPr/>
          </p:nvSpPr>
          <p:spPr>
            <a:xfrm>
              <a:off x="611560" y="4017754"/>
              <a:ext cx="1612979" cy="973594"/>
            </a:xfrm>
            <a:custGeom>
              <a:avLst/>
              <a:gdLst>
                <a:gd name="connsiteX0" fmla="*/ 0 w 1612979"/>
                <a:gd name="connsiteY0" fmla="*/ 0 h 973594"/>
                <a:gd name="connsiteX1" fmla="*/ 1612979 w 1612979"/>
                <a:gd name="connsiteY1" fmla="*/ 0 h 973594"/>
                <a:gd name="connsiteX2" fmla="*/ 1612979 w 1612979"/>
                <a:gd name="connsiteY2" fmla="*/ 973594 h 973594"/>
                <a:gd name="connsiteX3" fmla="*/ 0 w 1612979"/>
                <a:gd name="connsiteY3" fmla="*/ 973594 h 973594"/>
                <a:gd name="connsiteX4" fmla="*/ 0 w 1612979"/>
                <a:gd name="connsiteY4" fmla="*/ 0 h 973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2979" h="973594">
                  <a:moveTo>
                    <a:pt x="0" y="0"/>
                  </a:moveTo>
                  <a:lnTo>
                    <a:pt x="1612979" y="0"/>
                  </a:lnTo>
                  <a:lnTo>
                    <a:pt x="1612979" y="973594"/>
                  </a:lnTo>
                  <a:lnTo>
                    <a:pt x="0" y="973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0" tIns="171450" rIns="171450" bIns="171450" numCol="1" spcCol="1270" anchor="t" anchorCtr="0">
              <a:noAutofit/>
            </a:bodyPr>
            <a:lstStyle/>
            <a:p>
              <a:pPr lvl="0" algn="l" defTabSz="2000250">
                <a:lnSpc>
                  <a:spcPct val="90000"/>
                </a:lnSpc>
                <a:spcBef>
                  <a:spcPct val="0"/>
                </a:spcBef>
                <a:spcAft>
                  <a:spcPct val="35000"/>
                </a:spcAft>
              </a:pPr>
              <a:endParaRPr lang="es-MX" sz="4500" kern="1200" dirty="0">
                <a:solidFill>
                  <a:schemeClr val="tx2"/>
                </a:solidFill>
              </a:endParaRPr>
            </a:p>
          </p:txBody>
        </p:sp>
        <p:sp>
          <p:nvSpPr>
            <p:cNvPr id="42" name="26 Forma libre"/>
            <p:cNvSpPr/>
            <p:nvPr/>
          </p:nvSpPr>
          <p:spPr>
            <a:xfrm>
              <a:off x="827584" y="4098887"/>
              <a:ext cx="7848871" cy="1135860"/>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MX" sz="2000" kern="1200" dirty="0" smtClean="0">
                  <a:solidFill>
                    <a:schemeClr val="tx2"/>
                  </a:solidFill>
                </a:rPr>
                <a:t> </a:t>
              </a:r>
            </a:p>
            <a:p>
              <a:pPr lvl="0" algn="l" defTabSz="889000">
                <a:lnSpc>
                  <a:spcPct val="90000"/>
                </a:lnSpc>
                <a:spcBef>
                  <a:spcPct val="0"/>
                </a:spcBef>
                <a:spcAft>
                  <a:spcPct val="35000"/>
                </a:spcAft>
              </a:pPr>
              <a:r>
                <a:rPr lang="es-MX" sz="2000" kern="1200" dirty="0" smtClean="0">
                  <a:solidFill>
                    <a:schemeClr val="tx2"/>
                  </a:solidFill>
                </a:rPr>
                <a:t>Falta de vinculación explícita entre prioridades estales y las etiquetas de destino de los recursos de los fondos.</a:t>
              </a:r>
              <a:endParaRPr lang="es-MX" sz="2000" kern="1200" dirty="0">
                <a:solidFill>
                  <a:schemeClr val="tx2"/>
                </a:solidFill>
              </a:endParaRPr>
            </a:p>
          </p:txBody>
        </p:sp>
        <p:sp>
          <p:nvSpPr>
            <p:cNvPr id="43" name="28 Conector recto"/>
            <p:cNvSpPr/>
            <p:nvPr/>
          </p:nvSpPr>
          <p:spPr>
            <a:xfrm>
              <a:off x="611560" y="5280296"/>
              <a:ext cx="8064896" cy="0"/>
            </a:xfrm>
            <a:prstGeom prst="line">
              <a:avLst/>
            </a:prstGeom>
          </p:spPr>
          <p:style>
            <a:lnRef idx="2">
              <a:schemeClr val="accent4">
                <a:hueOff val="-3348577"/>
                <a:satOff val="20174"/>
                <a:lumOff val="1617"/>
                <a:alphaOff val="0"/>
              </a:schemeClr>
            </a:lnRef>
            <a:fillRef idx="1">
              <a:schemeClr val="accent4">
                <a:hueOff val="-3348577"/>
                <a:satOff val="20174"/>
                <a:lumOff val="1617"/>
                <a:alphaOff val="0"/>
              </a:schemeClr>
            </a:fillRef>
            <a:effectRef idx="0">
              <a:schemeClr val="accent4">
                <a:hueOff val="-3348577"/>
                <a:satOff val="20174"/>
                <a:lumOff val="1617"/>
                <a:alphaOff val="0"/>
              </a:schemeClr>
            </a:effectRef>
            <a:fontRef idx="minor">
              <a:schemeClr val="lt1"/>
            </a:fontRef>
          </p:style>
        </p:sp>
        <p:sp>
          <p:nvSpPr>
            <p:cNvPr id="44" name="29 Forma libre"/>
            <p:cNvSpPr/>
            <p:nvPr/>
          </p:nvSpPr>
          <p:spPr>
            <a:xfrm>
              <a:off x="611560" y="4910217"/>
              <a:ext cx="1612979" cy="973594"/>
            </a:xfrm>
            <a:custGeom>
              <a:avLst/>
              <a:gdLst>
                <a:gd name="connsiteX0" fmla="*/ 0 w 1612979"/>
                <a:gd name="connsiteY0" fmla="*/ 0 h 973594"/>
                <a:gd name="connsiteX1" fmla="*/ 1612979 w 1612979"/>
                <a:gd name="connsiteY1" fmla="*/ 0 h 973594"/>
                <a:gd name="connsiteX2" fmla="*/ 1612979 w 1612979"/>
                <a:gd name="connsiteY2" fmla="*/ 973594 h 973594"/>
                <a:gd name="connsiteX3" fmla="*/ 0 w 1612979"/>
                <a:gd name="connsiteY3" fmla="*/ 973594 h 973594"/>
                <a:gd name="connsiteX4" fmla="*/ 0 w 1612979"/>
                <a:gd name="connsiteY4" fmla="*/ 0 h 973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2979" h="973594">
                  <a:moveTo>
                    <a:pt x="0" y="0"/>
                  </a:moveTo>
                  <a:lnTo>
                    <a:pt x="1612979" y="0"/>
                  </a:lnTo>
                  <a:lnTo>
                    <a:pt x="1612979" y="973594"/>
                  </a:lnTo>
                  <a:lnTo>
                    <a:pt x="0" y="973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0" tIns="171450" rIns="171450" bIns="171450" numCol="1" spcCol="1270" anchor="t" anchorCtr="0">
              <a:noAutofit/>
            </a:bodyPr>
            <a:lstStyle/>
            <a:p>
              <a:pPr lvl="0" algn="l" defTabSz="2000250">
                <a:lnSpc>
                  <a:spcPct val="90000"/>
                </a:lnSpc>
                <a:spcBef>
                  <a:spcPct val="0"/>
                </a:spcBef>
                <a:spcAft>
                  <a:spcPct val="35000"/>
                </a:spcAft>
              </a:pPr>
              <a:endParaRPr lang="es-MX" sz="4500" kern="1200" dirty="0">
                <a:solidFill>
                  <a:schemeClr val="tx2"/>
                </a:solidFill>
              </a:endParaRPr>
            </a:p>
          </p:txBody>
        </p:sp>
        <p:sp>
          <p:nvSpPr>
            <p:cNvPr id="45" name="30 Forma libre"/>
            <p:cNvSpPr/>
            <p:nvPr/>
          </p:nvSpPr>
          <p:spPr>
            <a:xfrm>
              <a:off x="827584" y="4954428"/>
              <a:ext cx="7848871" cy="1004822"/>
            </a:xfrm>
            <a:custGeom>
              <a:avLst/>
              <a:gdLst>
                <a:gd name="connsiteX0" fmla="*/ 0 w 6330943"/>
                <a:gd name="connsiteY0" fmla="*/ 0 h 884221"/>
                <a:gd name="connsiteX1" fmla="*/ 6330943 w 6330943"/>
                <a:gd name="connsiteY1" fmla="*/ 0 h 884221"/>
                <a:gd name="connsiteX2" fmla="*/ 6330943 w 6330943"/>
                <a:gd name="connsiteY2" fmla="*/ 884221 h 884221"/>
                <a:gd name="connsiteX3" fmla="*/ 0 w 6330943"/>
                <a:gd name="connsiteY3" fmla="*/ 884221 h 884221"/>
                <a:gd name="connsiteX4" fmla="*/ 0 w 6330943"/>
                <a:gd name="connsiteY4" fmla="*/ 0 h 884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30943" h="884221">
                  <a:moveTo>
                    <a:pt x="0" y="0"/>
                  </a:moveTo>
                  <a:lnTo>
                    <a:pt x="6330943" y="0"/>
                  </a:lnTo>
                  <a:lnTo>
                    <a:pt x="6330943" y="884221"/>
                  </a:lnTo>
                  <a:lnTo>
                    <a:pt x="0" y="884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s-MX" sz="2000" kern="1200" dirty="0" smtClean="0">
                <a:solidFill>
                  <a:schemeClr val="tx2"/>
                </a:solidFill>
              </a:endParaRPr>
            </a:p>
            <a:p>
              <a:pPr lvl="0" algn="l" defTabSz="889000">
                <a:lnSpc>
                  <a:spcPct val="90000"/>
                </a:lnSpc>
                <a:spcBef>
                  <a:spcPct val="0"/>
                </a:spcBef>
                <a:spcAft>
                  <a:spcPct val="35000"/>
                </a:spcAft>
              </a:pPr>
              <a:r>
                <a:rPr lang="es-MX" sz="2000" kern="1200" dirty="0" smtClean="0">
                  <a:solidFill>
                    <a:schemeClr val="tx2"/>
                  </a:solidFill>
                </a:rPr>
                <a:t>Poca coordinación de los diversos actores involucrados en el proceso de aplicación de los recursos. </a:t>
              </a:r>
              <a:endParaRPr lang="es-MX" sz="2000" kern="1200" dirty="0">
                <a:solidFill>
                  <a:schemeClr val="tx2"/>
                </a:solidFill>
              </a:endParaRPr>
            </a:p>
          </p:txBody>
        </p:sp>
        <p:sp>
          <p:nvSpPr>
            <p:cNvPr id="46" name="32 Conector recto"/>
            <p:cNvSpPr/>
            <p:nvPr/>
          </p:nvSpPr>
          <p:spPr>
            <a:xfrm>
              <a:off x="539552" y="6034689"/>
              <a:ext cx="8064896" cy="0"/>
            </a:xfrm>
            <a:prstGeom prst="line">
              <a:avLst/>
            </a:prstGeom>
          </p:spPr>
          <p:style>
            <a:lnRef idx="2">
              <a:schemeClr val="accent4">
                <a:hueOff val="-4464770"/>
                <a:satOff val="26899"/>
                <a:lumOff val="2156"/>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sp>
      </p:grpSp>
      <p:sp>
        <p:nvSpPr>
          <p:cNvPr id="4" name="CuadroTexto 3"/>
          <p:cNvSpPr txBox="1"/>
          <p:nvPr/>
        </p:nvSpPr>
        <p:spPr>
          <a:xfrm>
            <a:off x="755576" y="5733256"/>
            <a:ext cx="8017661" cy="651460"/>
          </a:xfrm>
          <a:prstGeom prst="rect">
            <a:avLst/>
          </a:prstGeom>
          <a:noFill/>
        </p:spPr>
        <p:txBody>
          <a:bodyPr wrap="square" rtlCol="0">
            <a:spAutoFit/>
          </a:bodyPr>
          <a:lstStyle/>
          <a:p>
            <a:pPr lvl="0" defTabSz="889000">
              <a:lnSpc>
                <a:spcPct val="90000"/>
              </a:lnSpc>
              <a:spcBef>
                <a:spcPct val="0"/>
              </a:spcBef>
              <a:spcAft>
                <a:spcPct val="35000"/>
              </a:spcAft>
            </a:pPr>
            <a:r>
              <a:rPr lang="es-MX" sz="2000" dirty="0">
                <a:solidFill>
                  <a:schemeClr val="tx2"/>
                </a:solidFill>
              </a:rPr>
              <a:t>No se ha documentado el enfoque de resultados de los proyectos, acciones y/o </a:t>
            </a:r>
            <a:r>
              <a:rPr lang="es-MX" sz="2000" dirty="0" smtClean="0">
                <a:solidFill>
                  <a:schemeClr val="tx2"/>
                </a:solidFill>
              </a:rPr>
              <a:t>programas </a:t>
            </a:r>
            <a:r>
              <a:rPr lang="es-MX" sz="2000" dirty="0">
                <a:solidFill>
                  <a:schemeClr val="tx2"/>
                </a:solidFill>
              </a:rPr>
              <a:t>en los que se ejercen  los recursos de los fondos. </a:t>
            </a:r>
          </a:p>
        </p:txBody>
      </p:sp>
    </p:spTree>
    <p:extLst>
      <p:ext uri="{BB962C8B-B14F-4D97-AF65-F5344CB8AC3E}">
        <p14:creationId xmlns:p14="http://schemas.microsoft.com/office/powerpoint/2010/main" val="2061548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13 Diagrama"/>
          <p:cNvGraphicFramePr/>
          <p:nvPr>
            <p:extLst>
              <p:ext uri="{D42A27DB-BD31-4B8C-83A1-F6EECF244321}">
                <p14:modId xmlns:p14="http://schemas.microsoft.com/office/powerpoint/2010/main" val="3626643303"/>
              </p:ext>
            </p:extLst>
          </p:nvPr>
        </p:nvGraphicFramePr>
        <p:xfrm>
          <a:off x="323528" y="1397000"/>
          <a:ext cx="8496944"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Proceso"/>
          <p:cNvSpPr/>
          <p:nvPr/>
        </p:nvSpPr>
        <p:spPr>
          <a:xfrm>
            <a:off x="395536" y="423105"/>
            <a:ext cx="8352928"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b="1" dirty="0" smtClean="0">
                <a:latin typeface="Arial Unicode MS" pitchFamily="34" charset="-128"/>
                <a:ea typeface="Arial Unicode MS" pitchFamily="34" charset="-128"/>
                <a:cs typeface="Arial Unicode MS" pitchFamily="34" charset="-128"/>
              </a:rPr>
              <a:t>Condiciones necesarias para la evaluación del Ramo 33</a:t>
            </a:r>
            <a:endParaRPr lang="es-MX" sz="2400" b="1"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486852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5"/>
            <a:ext cx="6840760" cy="701640"/>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3200" b="1" dirty="0" smtClean="0">
                <a:latin typeface="Arial Unicode MS" pitchFamily="34" charset="-128"/>
                <a:ea typeface="Arial Unicode MS" pitchFamily="34" charset="-128"/>
                <a:cs typeface="Arial Unicode MS" pitchFamily="34" charset="-128"/>
              </a:rPr>
              <a:t>¿Cómo se realizó la evaluación?</a:t>
            </a:r>
            <a:endParaRPr lang="es-MX" sz="3200" b="1" dirty="0">
              <a:latin typeface="Arial Unicode MS" pitchFamily="34" charset="-128"/>
              <a:ea typeface="Arial Unicode MS" pitchFamily="34" charset="-128"/>
              <a:cs typeface="Arial Unicode MS" pitchFamily="34" charset="-128"/>
            </a:endParaRPr>
          </a:p>
        </p:txBody>
      </p:sp>
      <p:sp>
        <p:nvSpPr>
          <p:cNvPr id="5" name="4 Conector"/>
          <p:cNvSpPr/>
          <p:nvPr/>
        </p:nvSpPr>
        <p:spPr>
          <a:xfrm>
            <a:off x="683568" y="1556792"/>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1</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6" name="5 Conector"/>
          <p:cNvSpPr/>
          <p:nvPr/>
        </p:nvSpPr>
        <p:spPr>
          <a:xfrm>
            <a:off x="1398172" y="2529840"/>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2</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7" name="6 Conector"/>
          <p:cNvSpPr/>
          <p:nvPr/>
        </p:nvSpPr>
        <p:spPr>
          <a:xfrm>
            <a:off x="1968760" y="3465944"/>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3</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8" name="7 Conector"/>
          <p:cNvSpPr/>
          <p:nvPr/>
        </p:nvSpPr>
        <p:spPr>
          <a:xfrm>
            <a:off x="2478292" y="4437112"/>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4</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9" name="8 Pentágono"/>
          <p:cNvSpPr/>
          <p:nvPr/>
        </p:nvSpPr>
        <p:spPr>
          <a:xfrm>
            <a:off x="1547664" y="1556792"/>
            <a:ext cx="4392488"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Términos de Referencia (</a:t>
            </a:r>
            <a:r>
              <a:rPr lang="es-MX" sz="1600" dirty="0" smtClean="0">
                <a:solidFill>
                  <a:schemeClr val="tx1"/>
                </a:solidFill>
                <a:latin typeface="Arial Unicode MS" pitchFamily="34" charset="-128"/>
                <a:ea typeface="Arial Unicode MS" pitchFamily="34" charset="-128"/>
                <a:cs typeface="Arial Unicode MS" pitchFamily="34" charset="-128"/>
              </a:rPr>
              <a:t>67 preguntas</a:t>
            </a:r>
            <a:r>
              <a:rPr lang="es-MX" dirty="0" smtClean="0">
                <a:solidFill>
                  <a:schemeClr val="tx1"/>
                </a:solidFill>
                <a:latin typeface="Arial Unicode MS" pitchFamily="34" charset="-128"/>
                <a:ea typeface="Arial Unicode MS" pitchFamily="34" charset="-128"/>
                <a:cs typeface="Arial Unicode MS" pitchFamily="34" charset="-128"/>
              </a:rPr>
              <a:t>)</a:t>
            </a:r>
            <a:endParaRPr lang="es-MX" dirty="0">
              <a:solidFill>
                <a:schemeClr val="tx1"/>
              </a:solidFill>
              <a:latin typeface="Arial Unicode MS" pitchFamily="34" charset="-128"/>
              <a:ea typeface="Arial Unicode MS" pitchFamily="34" charset="-128"/>
              <a:cs typeface="Arial Unicode MS" pitchFamily="34" charset="-128"/>
            </a:endParaRPr>
          </a:p>
        </p:txBody>
      </p:sp>
      <p:sp>
        <p:nvSpPr>
          <p:cNvPr id="10" name="9 Pentágono"/>
          <p:cNvSpPr/>
          <p:nvPr/>
        </p:nvSpPr>
        <p:spPr>
          <a:xfrm>
            <a:off x="2118252" y="2492896"/>
            <a:ext cx="44699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Revisión documental de información del ejercicio fiscal 2013 </a:t>
            </a:r>
            <a:r>
              <a:rPr lang="es-MX" sz="1600" dirty="0" smtClean="0">
                <a:solidFill>
                  <a:schemeClr val="tx1"/>
                </a:solidFill>
                <a:latin typeface="Arial Unicode MS" pitchFamily="34" charset="-128"/>
                <a:ea typeface="Arial Unicode MS" pitchFamily="34" charset="-128"/>
                <a:cs typeface="Arial Unicode MS" pitchFamily="34" charset="-128"/>
              </a:rPr>
              <a:t>(trabajo de gabinete)</a:t>
            </a:r>
            <a:endParaRPr lang="es-MX" sz="1600" dirty="0">
              <a:solidFill>
                <a:schemeClr val="tx1"/>
              </a:solidFill>
              <a:latin typeface="Arial Unicode MS" pitchFamily="34" charset="-128"/>
              <a:ea typeface="Arial Unicode MS" pitchFamily="34" charset="-128"/>
              <a:cs typeface="Arial Unicode MS" pitchFamily="34" charset="-128"/>
            </a:endParaRPr>
          </a:p>
        </p:txBody>
      </p:sp>
      <p:sp>
        <p:nvSpPr>
          <p:cNvPr id="11" name="10 Pentágono"/>
          <p:cNvSpPr/>
          <p:nvPr/>
        </p:nvSpPr>
        <p:spPr>
          <a:xfrm>
            <a:off x="2694316" y="3429000"/>
            <a:ext cx="4397964"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Entrevistas a funcionarios estatales</a:t>
            </a:r>
          </a:p>
          <a:p>
            <a:r>
              <a:rPr lang="es-MX" sz="1600" dirty="0" smtClean="0">
                <a:solidFill>
                  <a:schemeClr val="tx1"/>
                </a:solidFill>
                <a:latin typeface="Arial Unicode MS" pitchFamily="34" charset="-128"/>
                <a:ea typeface="Arial Unicode MS" pitchFamily="34" charset="-128"/>
                <a:cs typeface="Arial Unicode MS" pitchFamily="34" charset="-128"/>
              </a:rPr>
              <a:t>(trabajo de campo)</a:t>
            </a:r>
          </a:p>
        </p:txBody>
      </p:sp>
      <p:sp>
        <p:nvSpPr>
          <p:cNvPr id="12" name="11 Pentágono"/>
          <p:cNvSpPr/>
          <p:nvPr/>
        </p:nvSpPr>
        <p:spPr>
          <a:xfrm>
            <a:off x="3131840" y="4365104"/>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Valoración de las 5 temáticas</a:t>
            </a:r>
            <a:endParaRPr lang="es-MX" dirty="0">
              <a:solidFill>
                <a:schemeClr val="tx1"/>
              </a:solidFill>
              <a:latin typeface="Arial Unicode MS" pitchFamily="34" charset="-128"/>
              <a:ea typeface="Arial Unicode MS" pitchFamily="34" charset="-128"/>
              <a:cs typeface="Arial Unicode MS" pitchFamily="34" charset="-128"/>
            </a:endParaRPr>
          </a:p>
        </p:txBody>
      </p:sp>
      <p:sp>
        <p:nvSpPr>
          <p:cNvPr id="13" name="12 Conector"/>
          <p:cNvSpPr/>
          <p:nvPr/>
        </p:nvSpPr>
        <p:spPr>
          <a:xfrm>
            <a:off x="3131840" y="5373216"/>
            <a:ext cx="576064" cy="576064"/>
          </a:xfrm>
          <a:prstGeom prst="flowChartConnector">
            <a:avLst/>
          </a:prstGeom>
          <a:solidFill>
            <a:schemeClr val="accent1">
              <a:alpha val="4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Unicode MS" pitchFamily="34" charset="-128"/>
                <a:ea typeface="Arial Unicode MS" pitchFamily="34" charset="-128"/>
                <a:cs typeface="Arial Unicode MS" pitchFamily="34" charset="-128"/>
              </a:rPr>
              <a:t>5</a:t>
            </a:r>
            <a:endParaRPr lang="es-MX" b="1" dirty="0">
              <a:solidFill>
                <a:schemeClr val="tx1"/>
              </a:solidFill>
              <a:latin typeface="Arial Unicode MS" pitchFamily="34" charset="-128"/>
              <a:ea typeface="Arial Unicode MS" pitchFamily="34" charset="-128"/>
              <a:cs typeface="Arial Unicode MS" pitchFamily="34" charset="-128"/>
            </a:endParaRPr>
          </a:p>
        </p:txBody>
      </p:sp>
      <p:sp>
        <p:nvSpPr>
          <p:cNvPr id="14" name="13 Pentágono"/>
          <p:cNvSpPr/>
          <p:nvPr/>
        </p:nvSpPr>
        <p:spPr>
          <a:xfrm>
            <a:off x="3851920" y="5301208"/>
            <a:ext cx="4248472" cy="648072"/>
          </a:xfrm>
          <a:prstGeom prst="homePlate">
            <a:avLst/>
          </a:prstGeom>
          <a:solidFill>
            <a:schemeClr val="bg1">
              <a:lumMod val="6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tx1"/>
                </a:solidFill>
                <a:latin typeface="Arial Unicode MS" pitchFamily="34" charset="-128"/>
                <a:ea typeface="Arial Unicode MS" pitchFamily="34" charset="-128"/>
                <a:cs typeface="Arial Unicode MS" pitchFamily="34" charset="-128"/>
              </a:rPr>
              <a:t>Presentación de resultados y recomendaciones</a:t>
            </a:r>
            <a:endParaRPr lang="es-MX" dirty="0">
              <a:solidFill>
                <a:schemeClr val="tx1"/>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3685012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1600" y="2780928"/>
            <a:ext cx="6400800" cy="2376264"/>
          </a:xfrm>
        </p:spPr>
        <p:txBody>
          <a:bodyPr>
            <a:normAutofit/>
          </a:bodyPr>
          <a:lstStyle/>
          <a:p>
            <a:r>
              <a:rPr lang="es-MX" smtClean="0">
                <a:solidFill>
                  <a:schemeClr val="tx1"/>
                </a:solidFill>
              </a:rPr>
              <a:t>Prinpales hallazgos de </a:t>
            </a:r>
            <a:r>
              <a:rPr lang="es-MX" dirty="0">
                <a:solidFill>
                  <a:schemeClr val="tx1"/>
                </a:solidFill>
              </a:rPr>
              <a:t>la evaluación del </a:t>
            </a:r>
            <a:r>
              <a:rPr lang="es-MX" dirty="0" smtClean="0">
                <a:solidFill>
                  <a:schemeClr val="tx1"/>
                </a:solidFill>
              </a:rPr>
              <a:t>Fondo </a:t>
            </a:r>
            <a:r>
              <a:rPr lang="es-MX" dirty="0">
                <a:solidFill>
                  <a:schemeClr val="tx1"/>
                </a:solidFill>
              </a:rPr>
              <a:t>VIII. Aportaciones para el Fortalecimiento de las Entidades Federativas (FAFEF)</a:t>
            </a:r>
            <a:endParaRPr lang="es-ES" dirty="0">
              <a:solidFill>
                <a:schemeClr val="tx1"/>
              </a:solidFill>
            </a:endParaRPr>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76672"/>
            <a:ext cx="3296285" cy="1657985"/>
          </a:xfrm>
          <a:prstGeom prst="rect">
            <a:avLst/>
          </a:prstGeom>
          <a:noFill/>
          <a:ln>
            <a:noFill/>
          </a:ln>
        </p:spPr>
      </p:pic>
    </p:spTree>
    <p:extLst>
      <p:ext uri="{BB962C8B-B14F-4D97-AF65-F5344CB8AC3E}">
        <p14:creationId xmlns:p14="http://schemas.microsoft.com/office/powerpoint/2010/main" val="3566761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Proceso"/>
          <p:cNvSpPr/>
          <p:nvPr/>
        </p:nvSpPr>
        <p:spPr>
          <a:xfrm>
            <a:off x="395536" y="423105"/>
            <a:ext cx="7992888" cy="485616"/>
          </a:xfrm>
          <a:prstGeom prst="flowChartProcess">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b="1" dirty="0" smtClean="0">
                <a:latin typeface="Arial Unicode MS" pitchFamily="34" charset="-128"/>
                <a:ea typeface="Arial Unicode MS" pitchFamily="34" charset="-128"/>
                <a:cs typeface="Arial Unicode MS" pitchFamily="34" charset="-128"/>
              </a:rPr>
              <a:t>¿El diseño del FAFEF responde a la problemática identificada?</a:t>
            </a:r>
            <a:endParaRPr lang="es-MX" sz="2000" b="1" dirty="0">
              <a:latin typeface="Arial Unicode MS" pitchFamily="34" charset="-128"/>
              <a:ea typeface="Arial Unicode MS" pitchFamily="34" charset="-128"/>
              <a:cs typeface="Arial Unicode MS" pitchFamily="34" charset="-128"/>
            </a:endParaRPr>
          </a:p>
        </p:txBody>
      </p:sp>
      <p:sp>
        <p:nvSpPr>
          <p:cNvPr id="5" name="4 Rectángulo"/>
          <p:cNvSpPr/>
          <p:nvPr/>
        </p:nvSpPr>
        <p:spPr>
          <a:xfrm>
            <a:off x="373553" y="1124744"/>
            <a:ext cx="7992888" cy="504056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s-MX" sz="1600" dirty="0" smtClean="0">
                <a:solidFill>
                  <a:schemeClr val="tx1"/>
                </a:solidFill>
              </a:rPr>
              <a:t>El diseño del FAFEF está definido desde la Federación en el marco de la Ley de Coordinación Fiscal. Los recursos del FAFEF se pueden utilizar para actividades diversas</a:t>
            </a:r>
            <a:r>
              <a:rPr lang="es-ES_tradnl" sz="1600" dirty="0" smtClean="0">
                <a:solidFill>
                  <a:schemeClr val="tx1"/>
                </a:solidFill>
              </a:rPr>
              <a:t>, lo que convierte en la práctica a estas transferencias en no condicionadas y causa una dispersión de los recursos del Fondo en distintos sectores de la administración estatal</a:t>
            </a:r>
            <a:r>
              <a:rPr lang="es-MX" sz="1600" dirty="0" smtClean="0">
                <a:solidFill>
                  <a:schemeClr val="tx1"/>
                </a:solidFill>
              </a:rPr>
              <a:t>:</a:t>
            </a:r>
            <a:endParaRPr lang="es-MX" sz="1600" dirty="0">
              <a:solidFill>
                <a:schemeClr val="tx1"/>
              </a:solidFill>
            </a:endParaRPr>
          </a:p>
          <a:p>
            <a:pPr marL="285750" indent="-285750">
              <a:buFont typeface="Wingdings" pitchFamily="2" charset="2"/>
              <a:buChar char="q"/>
            </a:pPr>
            <a:endParaRPr lang="es-MX" sz="1600" dirty="0" smtClean="0">
              <a:solidFill>
                <a:schemeClr val="tx1"/>
              </a:solidFill>
            </a:endParaRPr>
          </a:p>
          <a:p>
            <a:pPr marL="285750" indent="-285750">
              <a:buFont typeface="Wingdings" pitchFamily="2" charset="2"/>
              <a:buChar char="q"/>
            </a:pPr>
            <a:r>
              <a:rPr lang="es-ES_tradnl" sz="1600" dirty="0" smtClean="0">
                <a:solidFill>
                  <a:schemeClr val="tx1"/>
                </a:solidFill>
              </a:rPr>
              <a:t>De </a:t>
            </a:r>
            <a:r>
              <a:rPr lang="es-ES_tradnl" sz="1600" dirty="0">
                <a:solidFill>
                  <a:schemeClr val="tx1"/>
                </a:solidFill>
              </a:rPr>
              <a:t>acuerdo con la LCF, los recursos de este Fondo se destinarán fundamentalmente para:</a:t>
            </a:r>
            <a:endParaRPr lang="es-MX" sz="1600" dirty="0">
              <a:solidFill>
                <a:schemeClr val="tx1"/>
              </a:solidFill>
            </a:endParaRPr>
          </a:p>
          <a:p>
            <a:pPr marL="800100" lvl="1" indent="-342900">
              <a:buAutoNum type="arabicPeriod"/>
            </a:pPr>
            <a:r>
              <a:rPr lang="es-ES_tradnl" sz="1600" dirty="0" smtClean="0">
                <a:solidFill>
                  <a:schemeClr val="tx1"/>
                </a:solidFill>
              </a:rPr>
              <a:t>La </a:t>
            </a:r>
            <a:r>
              <a:rPr lang="es-ES_tradnl" sz="1600" dirty="0">
                <a:solidFill>
                  <a:schemeClr val="tx1"/>
                </a:solidFill>
              </a:rPr>
              <a:t>inversión en infraestructura física, incluyendo la construcción, reconstrucción, ampliación, mantenimiento y conservación de infraestructura; así como la adquisición de bienes para el equipamiento de las obras generadas o adquiridas e infraestructura </a:t>
            </a:r>
            <a:r>
              <a:rPr lang="es-ES_tradnl" sz="1600" dirty="0" err="1" smtClean="0">
                <a:solidFill>
                  <a:schemeClr val="tx1"/>
                </a:solidFill>
              </a:rPr>
              <a:t>hidroagrícola</a:t>
            </a:r>
            <a:r>
              <a:rPr lang="es-ES_tradnl" sz="1600" dirty="0" smtClean="0">
                <a:solidFill>
                  <a:schemeClr val="tx1"/>
                </a:solidFill>
              </a:rPr>
              <a:t>.</a:t>
            </a:r>
            <a:endParaRPr lang="es-MX" sz="1600" dirty="0">
              <a:solidFill>
                <a:schemeClr val="tx1"/>
              </a:solidFill>
            </a:endParaRPr>
          </a:p>
          <a:p>
            <a:pPr marL="800100" lvl="1" indent="-342900">
              <a:buAutoNum type="arabicPeriod"/>
            </a:pPr>
            <a:r>
              <a:rPr lang="es-ES_tradnl" sz="1600" dirty="0" smtClean="0">
                <a:solidFill>
                  <a:schemeClr val="tx1"/>
                </a:solidFill>
              </a:rPr>
              <a:t>El </a:t>
            </a:r>
            <a:r>
              <a:rPr lang="es-ES_tradnl" sz="1600" dirty="0">
                <a:solidFill>
                  <a:schemeClr val="tx1"/>
                </a:solidFill>
              </a:rPr>
              <a:t>saneamiento financiero, preferentemente a través de la amortización de deuda pública, expresada como una reducción al saldo registrado al 31 de diciembre del año inmediato </a:t>
            </a:r>
            <a:r>
              <a:rPr lang="es-ES_tradnl" sz="1600" dirty="0" smtClean="0">
                <a:solidFill>
                  <a:schemeClr val="tx1"/>
                </a:solidFill>
              </a:rPr>
              <a:t>anterior.</a:t>
            </a:r>
          </a:p>
          <a:p>
            <a:pPr marL="800100" lvl="1" indent="-342900">
              <a:buAutoNum type="arabicPeriod" startAt="2"/>
            </a:pPr>
            <a:endParaRPr lang="es-MX" sz="1600" dirty="0">
              <a:solidFill>
                <a:schemeClr val="tx1"/>
              </a:solidFill>
            </a:endParaRPr>
          </a:p>
          <a:p>
            <a:endParaRPr lang="es-MX" sz="1600" dirty="0" smtClean="0">
              <a:solidFill>
                <a:schemeClr val="tx1"/>
              </a:solidFill>
            </a:endParaRPr>
          </a:p>
          <a:p>
            <a:endParaRPr lang="es-MX" sz="900" dirty="0">
              <a:solidFill>
                <a:schemeClr val="tx1"/>
              </a:solidFill>
            </a:endParaRPr>
          </a:p>
        </p:txBody>
      </p:sp>
    </p:spTree>
    <p:extLst>
      <p:ext uri="{BB962C8B-B14F-4D97-AF65-F5344CB8AC3E}">
        <p14:creationId xmlns:p14="http://schemas.microsoft.com/office/powerpoint/2010/main" val="390423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2204</TotalTime>
  <Words>2890</Words>
  <Application>Microsoft Office PowerPoint</Application>
  <PresentationFormat>Presentación en pantalla (4:3)</PresentationFormat>
  <Paragraphs>238</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Reflexiones finales de la evaluación del Fondo VIII. Aportaciones para el Fortalecimiento de las Entidades Federativas (FAFEF)</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DISTRIBUCIÓN DE LOS RECURSOS DEL FAFEF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Reflexiones finales de las evaluaciones del FASP y del FAFEF</dc:title>
  <dc:creator>Lic. Elizabeth</dc:creator>
  <cp:lastModifiedBy>USUARIO</cp:lastModifiedBy>
  <cp:revision>71</cp:revision>
  <dcterms:created xsi:type="dcterms:W3CDTF">2014-07-04T17:00:33Z</dcterms:created>
  <dcterms:modified xsi:type="dcterms:W3CDTF">2014-09-29T16:13:11Z</dcterms:modified>
</cp:coreProperties>
</file>