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3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4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5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6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7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8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9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0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2">
  <p:sldMasterIdLst>
    <p:sldMasterId id="2147483648" r:id="rId1"/>
  </p:sldMasterIdLst>
  <p:notesMasterIdLst>
    <p:notesMasterId r:id="rId33"/>
  </p:notesMasterIdLst>
  <p:sldIdLst>
    <p:sldId id="267" r:id="rId2"/>
    <p:sldId id="337" r:id="rId3"/>
    <p:sldId id="334" r:id="rId4"/>
    <p:sldId id="335" r:id="rId5"/>
    <p:sldId id="333" r:id="rId6"/>
    <p:sldId id="330" r:id="rId7"/>
    <p:sldId id="340" r:id="rId8"/>
    <p:sldId id="339" r:id="rId9"/>
    <p:sldId id="336" r:id="rId10"/>
    <p:sldId id="310" r:id="rId11"/>
    <p:sldId id="311" r:id="rId12"/>
    <p:sldId id="270" r:id="rId13"/>
    <p:sldId id="338" r:id="rId14"/>
    <p:sldId id="276" r:id="rId15"/>
    <p:sldId id="318" r:id="rId16"/>
    <p:sldId id="319" r:id="rId17"/>
    <p:sldId id="277" r:id="rId18"/>
    <p:sldId id="320" r:id="rId19"/>
    <p:sldId id="278" r:id="rId20"/>
    <p:sldId id="329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31" r:id="rId30"/>
    <p:sldId id="332" r:id="rId31"/>
    <p:sldId id="314" r:id="rId3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berto Aguilar López" initials="AA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C3DA"/>
    <a:srgbClr val="1798D9"/>
    <a:srgbClr val="1736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15" autoAdjust="0"/>
    <p:restoredTop sz="94660"/>
  </p:normalViewPr>
  <p:slideViewPr>
    <p:cSldViewPr>
      <p:cViewPr>
        <p:scale>
          <a:sx n="60" d="100"/>
          <a:sy n="60" d="100"/>
        </p:scale>
        <p:origin x="-1422" y="-228"/>
      </p:cViewPr>
      <p:guideLst>
        <p:guide orient="horz" pos="1026"/>
        <p:guide pos="52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0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isabelvieitez:Desktop:FAM:Informaci&#243;n%20para%20%20Morelos%2023agosto201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isabelvieitez:Desktop:FAM:Informaci&#243;n%20para%20%20Morelos%2023agosto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25"/>
    </mc:Choice>
    <mc:Fallback>
      <c:style val="2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2"/>
          <c:tx>
            <c:v>Presupuesto</c:v>
          </c:tx>
          <c:spPr>
            <a:solidFill>
              <a:schemeClr val="tx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TCATVA!$G$45:$Q$45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TCATVA!$G$46:$Q$46</c:f>
              <c:numCache>
                <c:formatCode>General</c:formatCode>
                <c:ptCount val="11"/>
                <c:pt idx="0">
                  <c:v>84.1</c:v>
                </c:pt>
                <c:pt idx="1">
                  <c:v>82.6</c:v>
                </c:pt>
                <c:pt idx="2">
                  <c:v>86.5</c:v>
                </c:pt>
                <c:pt idx="3">
                  <c:v>89.1</c:v>
                </c:pt>
                <c:pt idx="4">
                  <c:v>98</c:v>
                </c:pt>
                <c:pt idx="5">
                  <c:v>111.4</c:v>
                </c:pt>
                <c:pt idx="6">
                  <c:v>109.1</c:v>
                </c:pt>
                <c:pt idx="7">
                  <c:v>106</c:v>
                </c:pt>
                <c:pt idx="8">
                  <c:v>112.1</c:v>
                </c:pt>
                <c:pt idx="9">
                  <c:v>113.3</c:v>
                </c:pt>
                <c:pt idx="10">
                  <c:v>117.5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15848320"/>
        <c:axId val="115850624"/>
      </c:barChart>
      <c:lineChart>
        <c:grouping val="standard"/>
        <c:varyColors val="0"/>
        <c:ser>
          <c:idx val="1"/>
          <c:order val="0"/>
          <c:tx>
            <c:v>Variación Anual Morelos</c:v>
          </c:tx>
          <c:spPr>
            <a:ln w="28575">
              <a:solidFill>
                <a:schemeClr val="accent6"/>
              </a:solidFill>
            </a:ln>
          </c:spPr>
          <c:marker>
            <c:symbol val="none"/>
          </c:marker>
          <c:cat>
            <c:numRef>
              <c:f>TCATVA!$G$45:$Q$45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TCATVA!$G$49:$Q$49</c:f>
              <c:numCache>
                <c:formatCode>0.00%</c:formatCode>
                <c:ptCount val="11"/>
                <c:pt idx="1">
                  <c:v>-1.7999999999999999E-2</c:v>
                </c:pt>
                <c:pt idx="2">
                  <c:v>4.7E-2</c:v>
                </c:pt>
                <c:pt idx="3">
                  <c:v>2.9000000000000001E-2</c:v>
                </c:pt>
                <c:pt idx="4">
                  <c:v>0.1</c:v>
                </c:pt>
                <c:pt idx="5">
                  <c:v>0.13700000000000001</c:v>
                </c:pt>
                <c:pt idx="6">
                  <c:v>-2.1000000000000001E-2</c:v>
                </c:pt>
                <c:pt idx="7">
                  <c:v>-2.9000000000000001E-2</c:v>
                </c:pt>
                <c:pt idx="8">
                  <c:v>5.7000000000000002E-2</c:v>
                </c:pt>
                <c:pt idx="9">
                  <c:v>1.2E-2</c:v>
                </c:pt>
                <c:pt idx="10">
                  <c:v>3.6999999999999998E-2</c:v>
                </c:pt>
              </c:numCache>
            </c:numRef>
          </c:val>
          <c:smooth val="0"/>
        </c:ser>
        <c:ser>
          <c:idx val="2"/>
          <c:order val="1"/>
          <c:tx>
            <c:v>Variación anual Nacional</c:v>
          </c:tx>
          <c:spPr>
            <a:ln w="28575"/>
          </c:spPr>
          <c:marker>
            <c:symbol val="none"/>
          </c:marker>
          <c:cat>
            <c:numRef>
              <c:f>TCATVA!$G$45:$Q$45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TCATVA!$G$50:$Q$50</c:f>
              <c:numCache>
                <c:formatCode>0.00%</c:formatCode>
                <c:ptCount val="11"/>
                <c:pt idx="1">
                  <c:v>1.8215796449545601E-3</c:v>
                </c:pt>
                <c:pt idx="2">
                  <c:v>8.2022249196192207E-2</c:v>
                </c:pt>
                <c:pt idx="3">
                  <c:v>1.2791075017944201E-2</c:v>
                </c:pt>
                <c:pt idx="4">
                  <c:v>7.2059552426003398E-2</c:v>
                </c:pt>
                <c:pt idx="5">
                  <c:v>0.12129434279062901</c:v>
                </c:pt>
                <c:pt idx="6">
                  <c:v>-3.14228743133531E-3</c:v>
                </c:pt>
                <c:pt idx="7">
                  <c:v>-4.1768936042888803E-3</c:v>
                </c:pt>
                <c:pt idx="8">
                  <c:v>6.6883891850438706E-2</c:v>
                </c:pt>
                <c:pt idx="9">
                  <c:v>1.8228442666407101E-2</c:v>
                </c:pt>
                <c:pt idx="10">
                  <c:v>6.14605744913111E-2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496640"/>
        <c:axId val="116164864"/>
      </c:lineChart>
      <c:catAx>
        <c:axId val="115848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5850624"/>
        <c:crosses val="autoZero"/>
        <c:auto val="1"/>
        <c:lblAlgn val="ctr"/>
        <c:lblOffset val="100"/>
        <c:noMultiLvlLbl val="0"/>
      </c:catAx>
      <c:valAx>
        <c:axId val="1158506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S"/>
                  <a:t>Millones de pesos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15848320"/>
        <c:crosses val="autoZero"/>
        <c:crossBetween val="between"/>
      </c:valAx>
      <c:valAx>
        <c:axId val="116164864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S"/>
                  <a:t>Variación anual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116496640"/>
        <c:crosses val="max"/>
        <c:crossBetween val="between"/>
      </c:valAx>
      <c:catAx>
        <c:axId val="1164966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6164864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800"/>
      </a:pPr>
      <a:endParaRPr lang="es-MX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Presupuesto</c:v>
          </c:tx>
          <c:dLbls>
            <c:dLbl>
              <c:idx val="0"/>
              <c:layout>
                <c:manualLayout>
                  <c:x val="-3.3950617283950602E-2"/>
                  <c:y val="-5.3314620556995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2407407407407399E-2"/>
                  <c:y val="4.7702555235206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0123456790123399E-2"/>
                  <c:y val="-5.6120653217889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9320987654320899E-2"/>
                  <c:y val="5.0508587896100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3209876543209902E-2"/>
                  <c:y val="-5.3314620556995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3209876543209902E-2"/>
                  <c:y val="5.8926685878784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2407407407407399E-2"/>
                  <c:y val="-6.4538751200573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0123456790123399E-2"/>
                  <c:y val="5.8926685878784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8580246913580203E-2"/>
                  <c:y val="-4.2090489913417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4691358024691398E-2"/>
                  <c:y val="5.6120653217889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TCATVA!$G$45:$Q$45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TCATVA!$G$46:$Q$46</c:f>
              <c:numCache>
                <c:formatCode>General</c:formatCode>
                <c:ptCount val="11"/>
                <c:pt idx="0">
                  <c:v>84.1</c:v>
                </c:pt>
                <c:pt idx="1">
                  <c:v>82.6</c:v>
                </c:pt>
                <c:pt idx="2">
                  <c:v>86.5</c:v>
                </c:pt>
                <c:pt idx="3">
                  <c:v>89.1</c:v>
                </c:pt>
                <c:pt idx="4">
                  <c:v>98</c:v>
                </c:pt>
                <c:pt idx="5">
                  <c:v>111.4</c:v>
                </c:pt>
                <c:pt idx="6">
                  <c:v>109.1</c:v>
                </c:pt>
                <c:pt idx="7">
                  <c:v>106</c:v>
                </c:pt>
                <c:pt idx="8">
                  <c:v>112.1</c:v>
                </c:pt>
                <c:pt idx="9">
                  <c:v>113.3</c:v>
                </c:pt>
                <c:pt idx="10">
                  <c:v>117.5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453632"/>
        <c:axId val="124455168"/>
      </c:lineChart>
      <c:catAx>
        <c:axId val="124453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s-MX"/>
          </a:p>
        </c:txPr>
        <c:crossAx val="124455168"/>
        <c:crosses val="autoZero"/>
        <c:auto val="1"/>
        <c:lblAlgn val="ctr"/>
        <c:lblOffset val="100"/>
        <c:noMultiLvlLbl val="0"/>
      </c:catAx>
      <c:valAx>
        <c:axId val="12445516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s-ES" sz="1400"/>
                  <a:t>Millones de pesos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s-MX"/>
          </a:p>
        </c:txPr>
        <c:crossAx val="12445363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66378B-4897-4E33-84F7-5DA0B025511B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MX"/>
        </a:p>
      </dgm:t>
    </dgm:pt>
    <dgm:pt modelId="{B84C4A84-5F4E-4788-8081-EADCC0564004}">
      <dgm:prSet/>
      <dgm:spPr/>
      <dgm:t>
        <a:bodyPr/>
        <a:lstStyle/>
        <a:p>
          <a:pPr rtl="0"/>
          <a:r>
            <a:rPr lang="es-MX" smtClean="0"/>
            <a:t>El Fondo de Aportaciones Múltiples  (FAM) aporta recursos orientados en dos vertientes: </a:t>
          </a:r>
          <a:endParaRPr lang="es-MX"/>
        </a:p>
      </dgm:t>
    </dgm:pt>
    <dgm:pt modelId="{1AFA1F3A-188A-4B2B-B3E5-7CD55B20DC6D}" type="parTrans" cxnId="{AE6859A3-F30E-403B-8463-E8EE64F9388A}">
      <dgm:prSet/>
      <dgm:spPr/>
      <dgm:t>
        <a:bodyPr/>
        <a:lstStyle/>
        <a:p>
          <a:endParaRPr lang="es-MX"/>
        </a:p>
      </dgm:t>
    </dgm:pt>
    <dgm:pt modelId="{4F7CF459-FBD5-4C2D-8EA1-DC115177945E}" type="sibTrans" cxnId="{AE6859A3-F30E-403B-8463-E8EE64F9388A}">
      <dgm:prSet/>
      <dgm:spPr/>
      <dgm:t>
        <a:bodyPr/>
        <a:lstStyle/>
        <a:p>
          <a:endParaRPr lang="es-MX"/>
        </a:p>
      </dgm:t>
    </dgm:pt>
    <dgm:pt modelId="{9FECAC52-4317-4D5E-B168-3D1488554956}">
      <dgm:prSet/>
      <dgm:spPr/>
      <dgm:t>
        <a:bodyPr/>
        <a:lstStyle/>
        <a:p>
          <a:pPr rtl="0"/>
          <a:r>
            <a:rPr lang="es-MX" smtClean="0"/>
            <a:t>a. Asistencia social (FAM-AS) (46%)   </a:t>
          </a:r>
          <a:endParaRPr lang="es-MX"/>
        </a:p>
      </dgm:t>
    </dgm:pt>
    <dgm:pt modelId="{D33D6D17-DC02-4297-9AC1-3B887094E5CD}" type="parTrans" cxnId="{CE3C0702-F5CC-413B-977C-73D7B172921C}">
      <dgm:prSet/>
      <dgm:spPr/>
      <dgm:t>
        <a:bodyPr/>
        <a:lstStyle/>
        <a:p>
          <a:endParaRPr lang="es-MX"/>
        </a:p>
      </dgm:t>
    </dgm:pt>
    <dgm:pt modelId="{EA80156C-2A0F-4EDC-A8F5-E84F96719B71}" type="sibTrans" cxnId="{CE3C0702-F5CC-413B-977C-73D7B172921C}">
      <dgm:prSet/>
      <dgm:spPr/>
      <dgm:t>
        <a:bodyPr/>
        <a:lstStyle/>
        <a:p>
          <a:endParaRPr lang="es-MX"/>
        </a:p>
      </dgm:t>
    </dgm:pt>
    <dgm:pt modelId="{DF80BFB5-9818-45F4-A6B9-D82705614803}">
      <dgm:prSet/>
      <dgm:spPr/>
      <dgm:t>
        <a:bodyPr/>
        <a:lstStyle/>
        <a:p>
          <a:pPr rtl="0"/>
          <a:r>
            <a:rPr lang="es-MX" smtClean="0"/>
            <a:t>b. Infraestructura educativa (FAM-IE) (54%)</a:t>
          </a:r>
          <a:endParaRPr lang="es-MX"/>
        </a:p>
      </dgm:t>
    </dgm:pt>
    <dgm:pt modelId="{7E875A86-EF23-47EB-8401-C0941613DD2B}" type="parTrans" cxnId="{46AC1843-66B9-4A79-B92B-BC1D7A60B196}">
      <dgm:prSet/>
      <dgm:spPr/>
      <dgm:t>
        <a:bodyPr/>
        <a:lstStyle/>
        <a:p>
          <a:endParaRPr lang="es-MX"/>
        </a:p>
      </dgm:t>
    </dgm:pt>
    <dgm:pt modelId="{AFC3135C-5956-4C8F-80BE-496198570551}" type="sibTrans" cxnId="{46AC1843-66B9-4A79-B92B-BC1D7A60B196}">
      <dgm:prSet/>
      <dgm:spPr/>
      <dgm:t>
        <a:bodyPr/>
        <a:lstStyle/>
        <a:p>
          <a:endParaRPr lang="es-MX"/>
        </a:p>
      </dgm:t>
    </dgm:pt>
    <dgm:pt modelId="{28C61DD0-CDB9-402A-95E3-FF556508CDB5}">
      <dgm:prSet/>
      <dgm:spPr/>
      <dgm:t>
        <a:bodyPr/>
        <a:lstStyle/>
        <a:p>
          <a:pPr rtl="0"/>
          <a:r>
            <a:rPr lang="es-MX" smtClean="0"/>
            <a:t>Del presupuesto asignado de FAM se destina el 46% para desayunos escolares, despensas y otros apoyos de asistencia social.</a:t>
          </a:r>
          <a:endParaRPr lang="es-MX"/>
        </a:p>
      </dgm:t>
    </dgm:pt>
    <dgm:pt modelId="{19FBD254-2163-4C2B-BFD4-050503B5FB4A}" type="parTrans" cxnId="{B80C39E3-EEA9-4EDA-BB7B-F42560ADEAAD}">
      <dgm:prSet/>
      <dgm:spPr/>
      <dgm:t>
        <a:bodyPr/>
        <a:lstStyle/>
        <a:p>
          <a:endParaRPr lang="es-MX"/>
        </a:p>
      </dgm:t>
    </dgm:pt>
    <dgm:pt modelId="{35880079-FCA2-4F48-B35E-F3D9AD0095CA}" type="sibTrans" cxnId="{B80C39E3-EEA9-4EDA-BB7B-F42560ADEAAD}">
      <dgm:prSet/>
      <dgm:spPr/>
      <dgm:t>
        <a:bodyPr/>
        <a:lstStyle/>
        <a:p>
          <a:endParaRPr lang="es-MX"/>
        </a:p>
      </dgm:t>
    </dgm:pt>
    <dgm:pt modelId="{EAAB70CC-137C-4F51-9EC6-DFCBD8CB7EE2}">
      <dgm:prSet/>
      <dgm:spPr/>
      <dgm:t>
        <a:bodyPr/>
        <a:lstStyle/>
        <a:p>
          <a:pPr rtl="0"/>
          <a:r>
            <a:rPr lang="es-MX" dirty="0" smtClean="0"/>
            <a:t>Los principales referentes normativos para la operación del FAM-AS son: la Ley de Coordinación Fiscal, la Ley de Asistencia Social</a:t>
          </a:r>
          <a:r>
            <a:rPr lang="es-ES_tradnl" dirty="0" smtClean="0"/>
            <a:t> y la Estrategia Integral de Asistencia Social Alimentaria.</a:t>
          </a:r>
          <a:endParaRPr lang="es-MX" dirty="0"/>
        </a:p>
      </dgm:t>
    </dgm:pt>
    <dgm:pt modelId="{C414A530-4FEB-442B-B1D2-421C3906F872}" type="parTrans" cxnId="{EE963840-9C91-49CC-97DD-94FB5870B27B}">
      <dgm:prSet/>
      <dgm:spPr/>
      <dgm:t>
        <a:bodyPr/>
        <a:lstStyle/>
        <a:p>
          <a:endParaRPr lang="es-MX"/>
        </a:p>
      </dgm:t>
    </dgm:pt>
    <dgm:pt modelId="{69713D2F-CF6E-428E-813D-B14A30A1C763}" type="sibTrans" cxnId="{EE963840-9C91-49CC-97DD-94FB5870B27B}">
      <dgm:prSet/>
      <dgm:spPr/>
      <dgm:t>
        <a:bodyPr/>
        <a:lstStyle/>
        <a:p>
          <a:endParaRPr lang="es-MX"/>
        </a:p>
      </dgm:t>
    </dgm:pt>
    <dgm:pt modelId="{1D5846B3-70AD-4242-989C-CAB215A337F8}" type="pres">
      <dgm:prSet presAssocID="{0766378B-4897-4E33-84F7-5DA0B02551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AAB34AD-7813-4FBE-AE4B-DD5083DE84CF}" type="pres">
      <dgm:prSet presAssocID="{B84C4A84-5F4E-4788-8081-EADCC056400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5CCFC1-4B9A-40C4-A5CA-63A9CD51588B}" type="pres">
      <dgm:prSet presAssocID="{B84C4A84-5F4E-4788-8081-EADCC056400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40549E-4F48-47B9-9865-E7184AEF8FD1}" type="pres">
      <dgm:prSet presAssocID="{28C61DD0-CDB9-402A-95E3-FF556508CDB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DF0ED9-E3B2-462C-B6B9-4F8A14FE28BC}" type="pres">
      <dgm:prSet presAssocID="{35880079-FCA2-4F48-B35E-F3D9AD0095CA}" presName="spacer" presStyleCnt="0"/>
      <dgm:spPr/>
    </dgm:pt>
    <dgm:pt modelId="{1E1B343A-4A0A-4C9A-9D78-DC34D42558AF}" type="pres">
      <dgm:prSet presAssocID="{EAAB70CC-137C-4F51-9EC6-DFCBD8CB7EE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E963840-9C91-49CC-97DD-94FB5870B27B}" srcId="{0766378B-4897-4E33-84F7-5DA0B025511B}" destId="{EAAB70CC-137C-4F51-9EC6-DFCBD8CB7EE2}" srcOrd="2" destOrd="0" parTransId="{C414A530-4FEB-442B-B1D2-421C3906F872}" sibTransId="{69713D2F-CF6E-428E-813D-B14A30A1C763}"/>
    <dgm:cxn modelId="{4DE68088-FB82-4665-BEEB-7653707C86F1}" type="presOf" srcId="{9FECAC52-4317-4D5E-B168-3D1488554956}" destId="{585CCFC1-4B9A-40C4-A5CA-63A9CD51588B}" srcOrd="0" destOrd="0" presId="urn:microsoft.com/office/officeart/2005/8/layout/vList2"/>
    <dgm:cxn modelId="{05873301-9ED8-4421-88F3-82E68DA4D4BF}" type="presOf" srcId="{B84C4A84-5F4E-4788-8081-EADCC0564004}" destId="{2AAB34AD-7813-4FBE-AE4B-DD5083DE84CF}" srcOrd="0" destOrd="0" presId="urn:microsoft.com/office/officeart/2005/8/layout/vList2"/>
    <dgm:cxn modelId="{B80C39E3-EEA9-4EDA-BB7B-F42560ADEAAD}" srcId="{0766378B-4897-4E33-84F7-5DA0B025511B}" destId="{28C61DD0-CDB9-402A-95E3-FF556508CDB5}" srcOrd="1" destOrd="0" parTransId="{19FBD254-2163-4C2B-BFD4-050503B5FB4A}" sibTransId="{35880079-FCA2-4F48-B35E-F3D9AD0095CA}"/>
    <dgm:cxn modelId="{F4ED8050-694D-4E2F-9CC8-ADA5164C57A8}" type="presOf" srcId="{EAAB70CC-137C-4F51-9EC6-DFCBD8CB7EE2}" destId="{1E1B343A-4A0A-4C9A-9D78-DC34D42558AF}" srcOrd="0" destOrd="0" presId="urn:microsoft.com/office/officeart/2005/8/layout/vList2"/>
    <dgm:cxn modelId="{96A90A39-00B9-464A-8D97-2DC392174800}" type="presOf" srcId="{28C61DD0-CDB9-402A-95E3-FF556508CDB5}" destId="{BB40549E-4F48-47B9-9865-E7184AEF8FD1}" srcOrd="0" destOrd="0" presId="urn:microsoft.com/office/officeart/2005/8/layout/vList2"/>
    <dgm:cxn modelId="{FA72C071-BFA1-466E-BB54-6797E6E8F069}" type="presOf" srcId="{DF80BFB5-9818-45F4-A6B9-D82705614803}" destId="{585CCFC1-4B9A-40C4-A5CA-63A9CD51588B}" srcOrd="0" destOrd="1" presId="urn:microsoft.com/office/officeart/2005/8/layout/vList2"/>
    <dgm:cxn modelId="{CE3C0702-F5CC-413B-977C-73D7B172921C}" srcId="{B84C4A84-5F4E-4788-8081-EADCC0564004}" destId="{9FECAC52-4317-4D5E-B168-3D1488554956}" srcOrd="0" destOrd="0" parTransId="{D33D6D17-DC02-4297-9AC1-3B887094E5CD}" sibTransId="{EA80156C-2A0F-4EDC-A8F5-E84F96719B71}"/>
    <dgm:cxn modelId="{46AC1843-66B9-4A79-B92B-BC1D7A60B196}" srcId="{B84C4A84-5F4E-4788-8081-EADCC0564004}" destId="{DF80BFB5-9818-45F4-A6B9-D82705614803}" srcOrd="1" destOrd="0" parTransId="{7E875A86-EF23-47EB-8401-C0941613DD2B}" sibTransId="{AFC3135C-5956-4C8F-80BE-496198570551}"/>
    <dgm:cxn modelId="{3CFC5C95-17AD-4498-930C-2A7A100D3D4D}" type="presOf" srcId="{0766378B-4897-4E33-84F7-5DA0B025511B}" destId="{1D5846B3-70AD-4242-989C-CAB215A337F8}" srcOrd="0" destOrd="0" presId="urn:microsoft.com/office/officeart/2005/8/layout/vList2"/>
    <dgm:cxn modelId="{AE6859A3-F30E-403B-8463-E8EE64F9388A}" srcId="{0766378B-4897-4E33-84F7-5DA0B025511B}" destId="{B84C4A84-5F4E-4788-8081-EADCC0564004}" srcOrd="0" destOrd="0" parTransId="{1AFA1F3A-188A-4B2B-B3E5-7CD55B20DC6D}" sibTransId="{4F7CF459-FBD5-4C2D-8EA1-DC115177945E}"/>
    <dgm:cxn modelId="{E36B346E-E627-4FEF-98FA-9AC54125280D}" type="presParOf" srcId="{1D5846B3-70AD-4242-989C-CAB215A337F8}" destId="{2AAB34AD-7813-4FBE-AE4B-DD5083DE84CF}" srcOrd="0" destOrd="0" presId="urn:microsoft.com/office/officeart/2005/8/layout/vList2"/>
    <dgm:cxn modelId="{DF7E65F9-615A-49CA-8128-0DFFBFA7CF67}" type="presParOf" srcId="{1D5846B3-70AD-4242-989C-CAB215A337F8}" destId="{585CCFC1-4B9A-40C4-A5CA-63A9CD51588B}" srcOrd="1" destOrd="0" presId="urn:microsoft.com/office/officeart/2005/8/layout/vList2"/>
    <dgm:cxn modelId="{05949E1D-2EA4-4ACC-A841-A6123979B7B3}" type="presParOf" srcId="{1D5846B3-70AD-4242-989C-CAB215A337F8}" destId="{BB40549E-4F48-47B9-9865-E7184AEF8FD1}" srcOrd="2" destOrd="0" presId="urn:microsoft.com/office/officeart/2005/8/layout/vList2"/>
    <dgm:cxn modelId="{46F20A97-FD5E-4FF5-8F45-03D3623631D6}" type="presParOf" srcId="{1D5846B3-70AD-4242-989C-CAB215A337F8}" destId="{38DF0ED9-E3B2-462C-B6B9-4F8A14FE28BC}" srcOrd="3" destOrd="0" presId="urn:microsoft.com/office/officeart/2005/8/layout/vList2"/>
    <dgm:cxn modelId="{9A0233A8-103B-4737-851D-DC78B2392D1F}" type="presParOf" srcId="{1D5846B3-70AD-4242-989C-CAB215A337F8}" destId="{1E1B343A-4A0A-4C9A-9D78-DC34D42558A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886F20D-5530-CC49-AFA4-2CED69ECA1C1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98AE647-35EC-0547-BB78-B3D29E90A8AB}">
      <dgm:prSet custT="1"/>
      <dgm:spPr>
        <a:solidFill>
          <a:srgbClr val="17365D"/>
        </a:solidFill>
      </dgm:spPr>
      <dgm:t>
        <a:bodyPr/>
        <a:lstStyle/>
        <a:p>
          <a:pPr rtl="0"/>
          <a:r>
            <a:rPr lang="es-MX" sz="2000" dirty="0" smtClean="0">
              <a:latin typeface="+mn-lt"/>
              <a:cs typeface="Calibri"/>
            </a:rPr>
            <a:t>Existe opacidad respecto a la operación y capacidad instalada de los municipios para los programas de asistencia social alimentaria</a:t>
          </a:r>
          <a:endParaRPr lang="es-ES" sz="2000" dirty="0">
            <a:latin typeface="+mn-lt"/>
          </a:endParaRPr>
        </a:p>
      </dgm:t>
    </dgm:pt>
    <dgm:pt modelId="{B41A2959-AF2E-3E49-B8C7-76CAD68C3269}" type="parTrans" cxnId="{B0E75FC7-832F-A94C-8476-4A3314E832D6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BC346B35-A903-EF49-A3A1-48AE04BC8B1A}" type="sibTrans" cxnId="{B0E75FC7-832F-A94C-8476-4A3314E832D6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2E1BCC67-A162-E444-9B6E-848B0AFA6592}">
      <dgm:prSet custT="1"/>
      <dgm:spPr>
        <a:solidFill>
          <a:srgbClr val="17365D"/>
        </a:solidFill>
      </dgm:spPr>
      <dgm:t>
        <a:bodyPr/>
        <a:lstStyle/>
        <a:p>
          <a:r>
            <a:rPr lang="es-MX" sz="2000" dirty="0" smtClean="0">
              <a:latin typeface="+mn-lt"/>
              <a:cs typeface="Calibri"/>
            </a:rPr>
            <a:t>No hay sistemas de información integrales que permitan la actualización de padrones y verificación y seguimiento de las entregas de los apoyos</a:t>
          </a:r>
        </a:p>
      </dgm:t>
    </dgm:pt>
    <dgm:pt modelId="{1F9B3F26-36D5-7942-BD05-A533706B7DA0}" type="parTrans" cxnId="{672F6802-6DF3-3A4C-B59F-8C08201AFE25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5C76E6A7-7CDE-9040-8C46-76F5555C61D1}" type="sibTrans" cxnId="{672F6802-6DF3-3A4C-B59F-8C08201AFE25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D666EE27-E3E5-364E-A568-F944CC24D88F}">
      <dgm:prSet custT="1"/>
      <dgm:spPr>
        <a:solidFill>
          <a:srgbClr val="17365D"/>
        </a:solidFill>
      </dgm:spPr>
      <dgm:t>
        <a:bodyPr/>
        <a:lstStyle/>
        <a:p>
          <a:r>
            <a:rPr lang="es-MX" sz="2000" dirty="0" smtClean="0">
              <a:latin typeface="+mn-lt"/>
              <a:cs typeface="Calibri"/>
            </a:rPr>
            <a:t>Se ha identificado desinterés de directores y familiares para participar en la distribución y entrega de apoyos en las escuelas</a:t>
          </a:r>
        </a:p>
      </dgm:t>
    </dgm:pt>
    <dgm:pt modelId="{4EB8ED00-7EFF-834D-B7B7-DE917F070F71}" type="parTrans" cxnId="{97A2B592-D107-5344-AC7B-644491C1CBCE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35A0E987-6AEF-5941-9A4A-ABF12E765D5B}" type="sibTrans" cxnId="{97A2B592-D107-5344-AC7B-644491C1CBCE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4EDA1E42-B0C6-1746-8AB1-8AC6C850806B}" type="pres">
      <dgm:prSet presAssocID="{C886F20D-5530-CC49-AFA4-2CED69ECA1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0EE9BB4-2B17-E043-892C-490C5D1A3536}" type="pres">
      <dgm:prSet presAssocID="{298AE647-35EC-0547-BB78-B3D29E90A8A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E07580-73F4-814E-8BDC-9634C010F0D8}" type="pres">
      <dgm:prSet presAssocID="{BC346B35-A903-EF49-A3A1-48AE04BC8B1A}" presName="spacer" presStyleCnt="0"/>
      <dgm:spPr/>
    </dgm:pt>
    <dgm:pt modelId="{B3D9B02C-6D11-4544-AE18-241AB6828839}" type="pres">
      <dgm:prSet presAssocID="{2E1BCC67-A162-E444-9B6E-848B0AFA659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DB9817-584E-AE48-AE1D-08842DFA48F4}" type="pres">
      <dgm:prSet presAssocID="{5C76E6A7-7CDE-9040-8C46-76F5555C61D1}" presName="spacer" presStyleCnt="0"/>
      <dgm:spPr/>
    </dgm:pt>
    <dgm:pt modelId="{E2ECF7AE-5B58-5D47-8150-691C8A9430BD}" type="pres">
      <dgm:prSet presAssocID="{D666EE27-E3E5-364E-A568-F944CC24D88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F0E9BE3-DDFB-5A46-9252-02D1EDAA933D}" type="presOf" srcId="{C886F20D-5530-CC49-AFA4-2CED69ECA1C1}" destId="{4EDA1E42-B0C6-1746-8AB1-8AC6C850806B}" srcOrd="0" destOrd="0" presId="urn:microsoft.com/office/officeart/2005/8/layout/vList2"/>
    <dgm:cxn modelId="{97A2B592-D107-5344-AC7B-644491C1CBCE}" srcId="{C886F20D-5530-CC49-AFA4-2CED69ECA1C1}" destId="{D666EE27-E3E5-364E-A568-F944CC24D88F}" srcOrd="2" destOrd="0" parTransId="{4EB8ED00-7EFF-834D-B7B7-DE917F070F71}" sibTransId="{35A0E987-6AEF-5941-9A4A-ABF12E765D5B}"/>
    <dgm:cxn modelId="{DF262321-9D39-6C44-86D2-57E25E9DBB71}" type="presOf" srcId="{D666EE27-E3E5-364E-A568-F944CC24D88F}" destId="{E2ECF7AE-5B58-5D47-8150-691C8A9430BD}" srcOrd="0" destOrd="0" presId="urn:microsoft.com/office/officeart/2005/8/layout/vList2"/>
    <dgm:cxn modelId="{0493E8DC-68F0-F94B-B6B1-B32E652F7712}" type="presOf" srcId="{298AE647-35EC-0547-BB78-B3D29E90A8AB}" destId="{B0EE9BB4-2B17-E043-892C-490C5D1A3536}" srcOrd="0" destOrd="0" presId="urn:microsoft.com/office/officeart/2005/8/layout/vList2"/>
    <dgm:cxn modelId="{B0E75FC7-832F-A94C-8476-4A3314E832D6}" srcId="{C886F20D-5530-CC49-AFA4-2CED69ECA1C1}" destId="{298AE647-35EC-0547-BB78-B3D29E90A8AB}" srcOrd="0" destOrd="0" parTransId="{B41A2959-AF2E-3E49-B8C7-76CAD68C3269}" sibTransId="{BC346B35-A903-EF49-A3A1-48AE04BC8B1A}"/>
    <dgm:cxn modelId="{672F6802-6DF3-3A4C-B59F-8C08201AFE25}" srcId="{C886F20D-5530-CC49-AFA4-2CED69ECA1C1}" destId="{2E1BCC67-A162-E444-9B6E-848B0AFA6592}" srcOrd="1" destOrd="0" parTransId="{1F9B3F26-36D5-7942-BD05-A533706B7DA0}" sibTransId="{5C76E6A7-7CDE-9040-8C46-76F5555C61D1}"/>
    <dgm:cxn modelId="{61D4AC5C-5E02-3A43-ADCD-F0A8BF134C90}" type="presOf" srcId="{2E1BCC67-A162-E444-9B6E-848B0AFA6592}" destId="{B3D9B02C-6D11-4544-AE18-241AB6828839}" srcOrd="0" destOrd="0" presId="urn:microsoft.com/office/officeart/2005/8/layout/vList2"/>
    <dgm:cxn modelId="{A5E0B564-D261-FD44-90E8-C22711DEB3AC}" type="presParOf" srcId="{4EDA1E42-B0C6-1746-8AB1-8AC6C850806B}" destId="{B0EE9BB4-2B17-E043-892C-490C5D1A3536}" srcOrd="0" destOrd="0" presId="urn:microsoft.com/office/officeart/2005/8/layout/vList2"/>
    <dgm:cxn modelId="{4F578D3F-F2AC-EA4A-8365-6357A636615F}" type="presParOf" srcId="{4EDA1E42-B0C6-1746-8AB1-8AC6C850806B}" destId="{D5E07580-73F4-814E-8BDC-9634C010F0D8}" srcOrd="1" destOrd="0" presId="urn:microsoft.com/office/officeart/2005/8/layout/vList2"/>
    <dgm:cxn modelId="{DA319909-E958-324E-8543-F57495AE5467}" type="presParOf" srcId="{4EDA1E42-B0C6-1746-8AB1-8AC6C850806B}" destId="{B3D9B02C-6D11-4544-AE18-241AB6828839}" srcOrd="2" destOrd="0" presId="urn:microsoft.com/office/officeart/2005/8/layout/vList2"/>
    <dgm:cxn modelId="{76A8B16C-3DD0-4443-8B94-2B26D111D22C}" type="presParOf" srcId="{4EDA1E42-B0C6-1746-8AB1-8AC6C850806B}" destId="{CFDB9817-584E-AE48-AE1D-08842DFA48F4}" srcOrd="3" destOrd="0" presId="urn:microsoft.com/office/officeart/2005/8/layout/vList2"/>
    <dgm:cxn modelId="{C0A04B2D-AA76-AE49-9CE9-DB122FADB98D}" type="presParOf" srcId="{4EDA1E42-B0C6-1746-8AB1-8AC6C850806B}" destId="{E2ECF7AE-5B58-5D47-8150-691C8A9430BD}" srcOrd="4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A53C430-42E3-224F-BFB5-8BF138670771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FA16DB5-A2D9-BC4C-A6F4-E8DB9CBC4F8A}">
      <dgm:prSet custT="1"/>
      <dgm:spPr>
        <a:solidFill>
          <a:srgbClr val="17365D"/>
        </a:solidFill>
      </dgm:spPr>
      <dgm:t>
        <a:bodyPr/>
        <a:lstStyle/>
        <a:p>
          <a:pPr rtl="0"/>
          <a:r>
            <a:rPr lang="es-MX" sz="2000" dirty="0" smtClean="0">
              <a:latin typeface="+mn-lt"/>
              <a:cs typeface="Calibri"/>
            </a:rPr>
            <a:t>La distribución de los apoyos, sobretodo los desayunos escolares, depende en gran medida de la participación de directores, maestros, voluntarios y </a:t>
          </a:r>
          <a:r>
            <a:rPr lang="es-MX" sz="1800" dirty="0" smtClean="0">
              <a:latin typeface="+mn-lt"/>
              <a:cs typeface="Calibri"/>
            </a:rPr>
            <a:t>padres</a:t>
          </a:r>
          <a:r>
            <a:rPr lang="es-MX" sz="2000" dirty="0" smtClean="0">
              <a:latin typeface="+mn-lt"/>
              <a:cs typeface="Calibri"/>
            </a:rPr>
            <a:t> de familia</a:t>
          </a:r>
          <a:endParaRPr lang="es-ES" sz="2000" dirty="0">
            <a:latin typeface="+mn-lt"/>
          </a:endParaRPr>
        </a:p>
      </dgm:t>
    </dgm:pt>
    <dgm:pt modelId="{9A0FFEEC-CD74-0242-B850-1E405D99637D}" type="parTrans" cxnId="{5BB939FC-71CB-174D-8AFE-D3DFB3E478DA}">
      <dgm:prSet/>
      <dgm:spPr/>
      <dgm:t>
        <a:bodyPr/>
        <a:lstStyle/>
        <a:p>
          <a:endParaRPr lang="es-ES" sz="1400">
            <a:latin typeface="+mn-lt"/>
          </a:endParaRPr>
        </a:p>
      </dgm:t>
    </dgm:pt>
    <dgm:pt modelId="{BC556FE6-4A4A-D546-B306-661C848536A6}" type="sibTrans" cxnId="{5BB939FC-71CB-174D-8AFE-D3DFB3E478DA}">
      <dgm:prSet/>
      <dgm:spPr/>
      <dgm:t>
        <a:bodyPr/>
        <a:lstStyle/>
        <a:p>
          <a:endParaRPr lang="es-ES" sz="1400">
            <a:latin typeface="+mn-lt"/>
          </a:endParaRPr>
        </a:p>
      </dgm:t>
    </dgm:pt>
    <dgm:pt modelId="{C7E4A10C-56D9-F541-A1FA-FA422881AC36}">
      <dgm:prSet custT="1"/>
      <dgm:spPr>
        <a:solidFill>
          <a:srgbClr val="17365D"/>
        </a:solidFill>
      </dgm:spPr>
      <dgm:t>
        <a:bodyPr/>
        <a:lstStyle/>
        <a:p>
          <a:r>
            <a:rPr lang="es-MX" sz="2000" dirty="0" smtClean="0">
              <a:latin typeface="+mn-lt"/>
              <a:cs typeface="Calibri"/>
            </a:rPr>
            <a:t>Se registraron quejas y desmotivación por parte de estos actores en la distibución de los apoyos </a:t>
          </a:r>
        </a:p>
      </dgm:t>
    </dgm:pt>
    <dgm:pt modelId="{4EC45A4D-7E15-284F-8C09-A66BE0917D20}" type="parTrans" cxnId="{B00E5BB7-5545-C346-8266-ED83AA3D7976}">
      <dgm:prSet/>
      <dgm:spPr/>
      <dgm:t>
        <a:bodyPr/>
        <a:lstStyle/>
        <a:p>
          <a:endParaRPr lang="es-ES" sz="1400">
            <a:latin typeface="+mn-lt"/>
          </a:endParaRPr>
        </a:p>
      </dgm:t>
    </dgm:pt>
    <dgm:pt modelId="{89C8796F-7A55-5E43-BF36-3275667A9988}" type="sibTrans" cxnId="{B00E5BB7-5545-C346-8266-ED83AA3D7976}">
      <dgm:prSet/>
      <dgm:spPr/>
      <dgm:t>
        <a:bodyPr/>
        <a:lstStyle/>
        <a:p>
          <a:endParaRPr lang="es-ES" sz="1400">
            <a:latin typeface="+mn-lt"/>
          </a:endParaRPr>
        </a:p>
      </dgm:t>
    </dgm:pt>
    <dgm:pt modelId="{F50A6188-9781-7B4F-8A31-5CBF3FD90725}" type="pres">
      <dgm:prSet presAssocID="{8A53C430-42E3-224F-BFB5-8BF1386707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9BCE4E3-309B-D343-AA71-1F790E0FF106}" type="pres">
      <dgm:prSet presAssocID="{BFA16DB5-A2D9-BC4C-A6F4-E8DB9CBC4F8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1DB8E6-F43F-6240-BED6-07FE62814CB5}" type="pres">
      <dgm:prSet presAssocID="{BC556FE6-4A4A-D546-B306-661C848536A6}" presName="spacer" presStyleCnt="0"/>
      <dgm:spPr/>
    </dgm:pt>
    <dgm:pt modelId="{F66482FF-5045-F942-8027-45A383374D8B}" type="pres">
      <dgm:prSet presAssocID="{C7E4A10C-56D9-F541-A1FA-FA422881AC3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F16801D-9664-AB4E-84EF-FA259CF0F286}" type="presOf" srcId="{BFA16DB5-A2D9-BC4C-A6F4-E8DB9CBC4F8A}" destId="{79BCE4E3-309B-D343-AA71-1F790E0FF106}" srcOrd="0" destOrd="0" presId="urn:microsoft.com/office/officeart/2005/8/layout/vList2"/>
    <dgm:cxn modelId="{3D08AD39-C89B-2644-A163-4B65D29F50B5}" type="presOf" srcId="{C7E4A10C-56D9-F541-A1FA-FA422881AC36}" destId="{F66482FF-5045-F942-8027-45A383374D8B}" srcOrd="0" destOrd="0" presId="urn:microsoft.com/office/officeart/2005/8/layout/vList2"/>
    <dgm:cxn modelId="{B00E5BB7-5545-C346-8266-ED83AA3D7976}" srcId="{8A53C430-42E3-224F-BFB5-8BF138670771}" destId="{C7E4A10C-56D9-F541-A1FA-FA422881AC36}" srcOrd="1" destOrd="0" parTransId="{4EC45A4D-7E15-284F-8C09-A66BE0917D20}" sibTransId="{89C8796F-7A55-5E43-BF36-3275667A9988}"/>
    <dgm:cxn modelId="{5BB939FC-71CB-174D-8AFE-D3DFB3E478DA}" srcId="{8A53C430-42E3-224F-BFB5-8BF138670771}" destId="{BFA16DB5-A2D9-BC4C-A6F4-E8DB9CBC4F8A}" srcOrd="0" destOrd="0" parTransId="{9A0FFEEC-CD74-0242-B850-1E405D99637D}" sibTransId="{BC556FE6-4A4A-D546-B306-661C848536A6}"/>
    <dgm:cxn modelId="{D6B9ED0C-C949-AD47-801A-B3E12B4EB169}" type="presOf" srcId="{8A53C430-42E3-224F-BFB5-8BF138670771}" destId="{F50A6188-9781-7B4F-8A31-5CBF3FD90725}" srcOrd="0" destOrd="0" presId="urn:microsoft.com/office/officeart/2005/8/layout/vList2"/>
    <dgm:cxn modelId="{EB7DCB3E-3A4E-144D-B7D5-4F185C035493}" type="presParOf" srcId="{F50A6188-9781-7B4F-8A31-5CBF3FD90725}" destId="{79BCE4E3-309B-D343-AA71-1F790E0FF106}" srcOrd="0" destOrd="0" presId="urn:microsoft.com/office/officeart/2005/8/layout/vList2"/>
    <dgm:cxn modelId="{D8BDE78F-B3E0-3642-9D6E-55F6175D3FF0}" type="presParOf" srcId="{F50A6188-9781-7B4F-8A31-5CBF3FD90725}" destId="{A41DB8E6-F43F-6240-BED6-07FE62814CB5}" srcOrd="1" destOrd="0" presId="urn:microsoft.com/office/officeart/2005/8/layout/vList2"/>
    <dgm:cxn modelId="{A6E79BA4-FC58-3F4D-A2D2-3D0C51C27B7C}" type="presParOf" srcId="{F50A6188-9781-7B4F-8A31-5CBF3FD90725}" destId="{F66482FF-5045-F942-8027-45A383374D8B}" srcOrd="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425F66C-71F6-D544-94FA-878190624DA5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F2E5483-C363-5241-845A-CFFF4AC09A0C}">
      <dgm:prSet custT="1"/>
      <dgm:spPr>
        <a:solidFill>
          <a:srgbClr val="17365D"/>
        </a:solidFill>
      </dgm:spPr>
      <dgm:t>
        <a:bodyPr/>
        <a:lstStyle/>
        <a:p>
          <a:pPr rtl="0"/>
          <a:r>
            <a:rPr lang="es-MX" sz="2400" dirty="0" smtClean="0">
              <a:latin typeface="+mn-lt"/>
              <a:cs typeface="Calibri"/>
            </a:rPr>
            <a:t>No hay integración de información física y financiera</a:t>
          </a:r>
          <a:endParaRPr lang="es-ES" sz="2400" dirty="0">
            <a:latin typeface="+mn-lt"/>
          </a:endParaRPr>
        </a:p>
      </dgm:t>
    </dgm:pt>
    <dgm:pt modelId="{21F5214F-818D-F64F-AEF4-6D4CD5275CF1}" type="parTrans" cxnId="{EC0272CC-6305-004A-8D31-90E5B639DD1B}">
      <dgm:prSet/>
      <dgm:spPr/>
      <dgm:t>
        <a:bodyPr/>
        <a:lstStyle/>
        <a:p>
          <a:endParaRPr lang="es-ES" sz="1400">
            <a:latin typeface="+mn-lt"/>
          </a:endParaRPr>
        </a:p>
      </dgm:t>
    </dgm:pt>
    <dgm:pt modelId="{D4B2D9D7-B31A-2449-8C0C-CFB3BB938C60}" type="sibTrans" cxnId="{EC0272CC-6305-004A-8D31-90E5B639DD1B}">
      <dgm:prSet/>
      <dgm:spPr/>
      <dgm:t>
        <a:bodyPr/>
        <a:lstStyle/>
        <a:p>
          <a:endParaRPr lang="es-ES" sz="1400">
            <a:latin typeface="+mn-lt"/>
          </a:endParaRPr>
        </a:p>
      </dgm:t>
    </dgm:pt>
    <dgm:pt modelId="{D31797A2-4A4C-734A-AAB1-78DC01F70A0F}">
      <dgm:prSet custT="1"/>
      <dgm:spPr>
        <a:solidFill>
          <a:srgbClr val="17365D"/>
        </a:solidFill>
      </dgm:spPr>
      <dgm:t>
        <a:bodyPr/>
        <a:lstStyle/>
        <a:p>
          <a:r>
            <a:rPr lang="es-MX" sz="2400" smtClean="0">
              <a:latin typeface="+mn-lt"/>
              <a:cs typeface="Calibri"/>
            </a:rPr>
            <a:t>El seguimiento a través de los Formatos ünicos no permitía el seguimiento contable del FAM-AS de todos los rubros contables</a:t>
          </a:r>
          <a:endParaRPr lang="es-MX" sz="2400" dirty="0" smtClean="0">
            <a:latin typeface="+mn-lt"/>
            <a:cs typeface="Calibri"/>
          </a:endParaRPr>
        </a:p>
      </dgm:t>
    </dgm:pt>
    <dgm:pt modelId="{027BC507-B7A2-B54C-A3EF-06D6F37A709F}" type="parTrans" cxnId="{CE37693F-33F7-0C46-BB25-D0DE702A2B84}">
      <dgm:prSet/>
      <dgm:spPr/>
      <dgm:t>
        <a:bodyPr/>
        <a:lstStyle/>
        <a:p>
          <a:endParaRPr lang="es-ES" sz="1400">
            <a:latin typeface="+mn-lt"/>
          </a:endParaRPr>
        </a:p>
      </dgm:t>
    </dgm:pt>
    <dgm:pt modelId="{CB3FA3C4-74CD-D042-A6B4-348767CF3D2A}" type="sibTrans" cxnId="{CE37693F-33F7-0C46-BB25-D0DE702A2B84}">
      <dgm:prSet/>
      <dgm:spPr/>
      <dgm:t>
        <a:bodyPr/>
        <a:lstStyle/>
        <a:p>
          <a:endParaRPr lang="es-ES" sz="1400">
            <a:latin typeface="+mn-lt"/>
          </a:endParaRPr>
        </a:p>
      </dgm:t>
    </dgm:pt>
    <dgm:pt modelId="{59FC6068-9F6F-254E-A2DF-8A10AE7A05D5}" type="pres">
      <dgm:prSet presAssocID="{A425F66C-71F6-D544-94FA-878190624D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D551576-E9D0-EB46-989C-DE7F6DA87838}" type="pres">
      <dgm:prSet presAssocID="{4F2E5483-C363-5241-845A-CFFF4AC09A0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E24E7D-2A08-F24C-9ED5-9FDD8D7EF8FF}" type="pres">
      <dgm:prSet presAssocID="{D4B2D9D7-B31A-2449-8C0C-CFB3BB938C60}" presName="spacer" presStyleCnt="0"/>
      <dgm:spPr/>
    </dgm:pt>
    <dgm:pt modelId="{7B10B8F8-EB23-2047-BBCC-5DEA13741863}" type="pres">
      <dgm:prSet presAssocID="{D31797A2-4A4C-734A-AAB1-78DC01F70A0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E37693F-33F7-0C46-BB25-D0DE702A2B84}" srcId="{A425F66C-71F6-D544-94FA-878190624DA5}" destId="{D31797A2-4A4C-734A-AAB1-78DC01F70A0F}" srcOrd="1" destOrd="0" parTransId="{027BC507-B7A2-B54C-A3EF-06D6F37A709F}" sibTransId="{CB3FA3C4-74CD-D042-A6B4-348767CF3D2A}"/>
    <dgm:cxn modelId="{19B6EFDA-0992-DF4F-A546-8FFCD50D006A}" type="presOf" srcId="{4F2E5483-C363-5241-845A-CFFF4AC09A0C}" destId="{BD551576-E9D0-EB46-989C-DE7F6DA87838}" srcOrd="0" destOrd="0" presId="urn:microsoft.com/office/officeart/2005/8/layout/vList2"/>
    <dgm:cxn modelId="{C42AEE9C-3114-5343-9371-5D7A436ECA82}" type="presOf" srcId="{D31797A2-4A4C-734A-AAB1-78DC01F70A0F}" destId="{7B10B8F8-EB23-2047-BBCC-5DEA13741863}" srcOrd="0" destOrd="0" presId="urn:microsoft.com/office/officeart/2005/8/layout/vList2"/>
    <dgm:cxn modelId="{8B9BCD02-F79E-4349-B1C9-25B22676D45F}" type="presOf" srcId="{A425F66C-71F6-D544-94FA-878190624DA5}" destId="{59FC6068-9F6F-254E-A2DF-8A10AE7A05D5}" srcOrd="0" destOrd="0" presId="urn:microsoft.com/office/officeart/2005/8/layout/vList2"/>
    <dgm:cxn modelId="{EC0272CC-6305-004A-8D31-90E5B639DD1B}" srcId="{A425F66C-71F6-D544-94FA-878190624DA5}" destId="{4F2E5483-C363-5241-845A-CFFF4AC09A0C}" srcOrd="0" destOrd="0" parTransId="{21F5214F-818D-F64F-AEF4-6D4CD5275CF1}" sibTransId="{D4B2D9D7-B31A-2449-8C0C-CFB3BB938C60}"/>
    <dgm:cxn modelId="{FD6CF055-CD43-A141-8C58-7575C341DB2F}" type="presParOf" srcId="{59FC6068-9F6F-254E-A2DF-8A10AE7A05D5}" destId="{BD551576-E9D0-EB46-989C-DE7F6DA87838}" srcOrd="0" destOrd="0" presId="urn:microsoft.com/office/officeart/2005/8/layout/vList2"/>
    <dgm:cxn modelId="{49AD4FDF-C062-564F-9A4C-329D5B61723C}" type="presParOf" srcId="{59FC6068-9F6F-254E-A2DF-8A10AE7A05D5}" destId="{C6E24E7D-2A08-F24C-9ED5-9FDD8D7EF8FF}" srcOrd="1" destOrd="0" presId="urn:microsoft.com/office/officeart/2005/8/layout/vList2"/>
    <dgm:cxn modelId="{DE7892BE-FC7A-1343-8497-83007C42665F}" type="presParOf" srcId="{59FC6068-9F6F-254E-A2DF-8A10AE7A05D5}" destId="{7B10B8F8-EB23-2047-BBCC-5DEA1374186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1059CC8-1DEA-794D-995A-2420C2F0608A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0CC78F3-0453-D040-849E-1F415D8ABC5B}">
      <dgm:prSet phldrT="[Texto]" custT="1"/>
      <dgm:spPr>
        <a:solidFill>
          <a:srgbClr val="17365D"/>
        </a:solidFill>
      </dgm:spPr>
      <dgm:t>
        <a:bodyPr/>
        <a:lstStyle/>
        <a:p>
          <a:r>
            <a:rPr lang="es-MX" sz="2000" dirty="0" smtClean="0">
              <a:latin typeface="+mn-lt"/>
              <a:cs typeface="Calibri"/>
            </a:rPr>
            <a:t>La carencia de sitemas de información integrados con el nivel municipal limita el seguimiento y actualización de los padrones de beneficiarios</a:t>
          </a:r>
          <a:endParaRPr lang="es-ES" sz="2000" dirty="0">
            <a:latin typeface="+mn-lt"/>
          </a:endParaRPr>
        </a:p>
      </dgm:t>
    </dgm:pt>
    <dgm:pt modelId="{160039BA-F850-4B4A-AC9E-6687F17F624D}" type="parTrans" cxnId="{2EDDFB98-A5F0-1F4D-8453-967C3B005356}">
      <dgm:prSet/>
      <dgm:spPr/>
      <dgm:t>
        <a:bodyPr/>
        <a:lstStyle/>
        <a:p>
          <a:endParaRPr lang="es-ES" sz="1400">
            <a:latin typeface="+mn-lt"/>
          </a:endParaRPr>
        </a:p>
      </dgm:t>
    </dgm:pt>
    <dgm:pt modelId="{9E4D1407-2946-4145-B53C-2398977B5EFB}" type="sibTrans" cxnId="{2EDDFB98-A5F0-1F4D-8453-967C3B005356}">
      <dgm:prSet/>
      <dgm:spPr/>
      <dgm:t>
        <a:bodyPr/>
        <a:lstStyle/>
        <a:p>
          <a:endParaRPr lang="es-ES" sz="1400">
            <a:latin typeface="+mn-lt"/>
          </a:endParaRPr>
        </a:p>
      </dgm:t>
    </dgm:pt>
    <dgm:pt modelId="{CEF7120E-8228-004C-ACB0-35588F3C73F2}">
      <dgm:prSet custT="1"/>
      <dgm:spPr>
        <a:solidFill>
          <a:srgbClr val="17365D"/>
        </a:solidFill>
      </dgm:spPr>
      <dgm:t>
        <a:bodyPr/>
        <a:lstStyle/>
        <a:p>
          <a:r>
            <a:rPr lang="es-MX" sz="2000" dirty="0" smtClean="0">
              <a:latin typeface="+mn-lt"/>
              <a:cs typeface="Calibri"/>
            </a:rPr>
            <a:t>Los padrones disponibles en la página de transparencia están desactualizados y no cumplen con las normas de confidencialidad y del Sistema de Información de Padrones de Programas Gubernamentales</a:t>
          </a:r>
          <a:endParaRPr lang="es-MX" sz="2000" dirty="0">
            <a:latin typeface="+mn-lt"/>
            <a:cs typeface="Calibri"/>
          </a:endParaRPr>
        </a:p>
      </dgm:t>
    </dgm:pt>
    <dgm:pt modelId="{4A3E984A-3819-E34A-95B3-15025EE46DFB}" type="parTrans" cxnId="{9B157AF4-8AE6-2042-B4EC-E2F16FC1FD73}">
      <dgm:prSet/>
      <dgm:spPr/>
      <dgm:t>
        <a:bodyPr/>
        <a:lstStyle/>
        <a:p>
          <a:endParaRPr lang="es-ES" sz="1400">
            <a:latin typeface="+mn-lt"/>
          </a:endParaRPr>
        </a:p>
      </dgm:t>
    </dgm:pt>
    <dgm:pt modelId="{BD430D33-C9B0-5849-9F9D-A08B5DFAC4E8}" type="sibTrans" cxnId="{9B157AF4-8AE6-2042-B4EC-E2F16FC1FD73}">
      <dgm:prSet/>
      <dgm:spPr/>
      <dgm:t>
        <a:bodyPr/>
        <a:lstStyle/>
        <a:p>
          <a:endParaRPr lang="es-ES" sz="1400">
            <a:latin typeface="+mn-lt"/>
          </a:endParaRPr>
        </a:p>
      </dgm:t>
    </dgm:pt>
    <dgm:pt modelId="{B3CD093A-AF67-9D47-8FA5-A0ECF69C0AFD}" type="pres">
      <dgm:prSet presAssocID="{A1059CC8-1DEA-794D-995A-2420C2F060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D85D340-F0A6-304E-A179-9302A752B346}" type="pres">
      <dgm:prSet presAssocID="{F0CC78F3-0453-D040-849E-1F415D8ABC5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F8B6C5-6AFF-3A40-86C2-24B2976E2981}" type="pres">
      <dgm:prSet presAssocID="{9E4D1407-2946-4145-B53C-2398977B5EFB}" presName="spacer" presStyleCnt="0"/>
      <dgm:spPr/>
    </dgm:pt>
    <dgm:pt modelId="{5DCE9AA5-38A3-B149-8F6E-F93C0258354A}" type="pres">
      <dgm:prSet presAssocID="{CEF7120E-8228-004C-ACB0-35588F3C73F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2DC86CB-725A-6B4A-ABB9-D6D997FF5ABF}" type="presOf" srcId="{F0CC78F3-0453-D040-849E-1F415D8ABC5B}" destId="{BD85D340-F0A6-304E-A179-9302A752B346}" srcOrd="0" destOrd="0" presId="urn:microsoft.com/office/officeart/2005/8/layout/vList2"/>
    <dgm:cxn modelId="{F2A370E9-E5E7-A545-ABF9-20C730F68098}" type="presOf" srcId="{A1059CC8-1DEA-794D-995A-2420C2F0608A}" destId="{B3CD093A-AF67-9D47-8FA5-A0ECF69C0AFD}" srcOrd="0" destOrd="0" presId="urn:microsoft.com/office/officeart/2005/8/layout/vList2"/>
    <dgm:cxn modelId="{407F15C4-93B7-004B-8C23-6AA349647575}" type="presOf" srcId="{CEF7120E-8228-004C-ACB0-35588F3C73F2}" destId="{5DCE9AA5-38A3-B149-8F6E-F93C0258354A}" srcOrd="0" destOrd="0" presId="urn:microsoft.com/office/officeart/2005/8/layout/vList2"/>
    <dgm:cxn modelId="{9B157AF4-8AE6-2042-B4EC-E2F16FC1FD73}" srcId="{A1059CC8-1DEA-794D-995A-2420C2F0608A}" destId="{CEF7120E-8228-004C-ACB0-35588F3C73F2}" srcOrd="1" destOrd="0" parTransId="{4A3E984A-3819-E34A-95B3-15025EE46DFB}" sibTransId="{BD430D33-C9B0-5849-9F9D-A08B5DFAC4E8}"/>
    <dgm:cxn modelId="{2EDDFB98-A5F0-1F4D-8453-967C3B005356}" srcId="{A1059CC8-1DEA-794D-995A-2420C2F0608A}" destId="{F0CC78F3-0453-D040-849E-1F415D8ABC5B}" srcOrd="0" destOrd="0" parTransId="{160039BA-F850-4B4A-AC9E-6687F17F624D}" sibTransId="{9E4D1407-2946-4145-B53C-2398977B5EFB}"/>
    <dgm:cxn modelId="{1C801443-D430-794C-B73B-B23DA67F82FA}" type="presParOf" srcId="{B3CD093A-AF67-9D47-8FA5-A0ECF69C0AFD}" destId="{BD85D340-F0A6-304E-A179-9302A752B346}" srcOrd="0" destOrd="0" presId="urn:microsoft.com/office/officeart/2005/8/layout/vList2"/>
    <dgm:cxn modelId="{B2264D1F-12E1-F845-AB84-EB42BE81A2EE}" type="presParOf" srcId="{B3CD093A-AF67-9D47-8FA5-A0ECF69C0AFD}" destId="{3FF8B6C5-6AFF-3A40-86C2-24B2976E2981}" srcOrd="1" destOrd="0" presId="urn:microsoft.com/office/officeart/2005/8/layout/vList2"/>
    <dgm:cxn modelId="{87B1BD51-C0B9-E44D-90BE-B06956437763}" type="presParOf" srcId="{B3CD093A-AF67-9D47-8FA5-A0ECF69C0AFD}" destId="{5DCE9AA5-38A3-B149-8F6E-F93C0258354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9312744-68BA-E04E-96E5-E48353134FCB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450F03E-4C27-C449-8A3B-41C46278AD96}">
      <dgm:prSet custT="1"/>
      <dgm:spPr>
        <a:solidFill>
          <a:srgbClr val="17365D"/>
        </a:solidFill>
      </dgm:spPr>
      <dgm:t>
        <a:bodyPr/>
        <a:lstStyle/>
        <a:p>
          <a:pPr rtl="0"/>
          <a:r>
            <a:rPr lang="es-ES" sz="2000" dirty="0" smtClean="0">
              <a:latin typeface="+mn-lt"/>
            </a:rPr>
            <a:t>El ejercicio de los recursos del FAM-AS se realiza conforme al año escolar y no conforme al año fiscal como se establece en la </a:t>
          </a:r>
          <a:r>
            <a:rPr lang="es-MX" sz="2000" dirty="0" smtClean="0"/>
            <a:t>LFPRH*</a:t>
          </a:r>
          <a:endParaRPr lang="es-ES" sz="2000" dirty="0">
            <a:latin typeface="+mn-lt"/>
          </a:endParaRPr>
        </a:p>
      </dgm:t>
    </dgm:pt>
    <dgm:pt modelId="{9C5A6341-189C-FC4D-A841-F15D5864F4F5}" type="parTrans" cxnId="{0B569293-5D3D-9A4F-AEC6-D45FFE67A2E6}">
      <dgm:prSet/>
      <dgm:spPr/>
      <dgm:t>
        <a:bodyPr/>
        <a:lstStyle/>
        <a:p>
          <a:endParaRPr lang="es-ES" sz="2000">
            <a:latin typeface="+mn-lt"/>
          </a:endParaRPr>
        </a:p>
      </dgm:t>
    </dgm:pt>
    <dgm:pt modelId="{A37C5550-0BFF-7049-9990-99741819F387}" type="sibTrans" cxnId="{0B569293-5D3D-9A4F-AEC6-D45FFE67A2E6}">
      <dgm:prSet/>
      <dgm:spPr/>
      <dgm:t>
        <a:bodyPr/>
        <a:lstStyle/>
        <a:p>
          <a:endParaRPr lang="es-ES" sz="2000">
            <a:latin typeface="+mn-lt"/>
          </a:endParaRPr>
        </a:p>
      </dgm:t>
    </dgm:pt>
    <dgm:pt modelId="{B05CA63E-49CE-2946-A925-2EE561BE74EE}">
      <dgm:prSet custT="1"/>
      <dgm:spPr>
        <a:solidFill>
          <a:srgbClr val="17365D"/>
        </a:solidFill>
      </dgm:spPr>
      <dgm:t>
        <a:bodyPr/>
        <a:lstStyle/>
        <a:p>
          <a:r>
            <a:rPr lang="es-MX" sz="2000" dirty="0" smtClean="0">
              <a:latin typeface="+mn-lt"/>
              <a:cs typeface="Calibri"/>
            </a:rPr>
            <a:t>Esta adecuación programática no está normada, ni existen lineamientos sobre este proceso </a:t>
          </a:r>
        </a:p>
      </dgm:t>
    </dgm:pt>
    <dgm:pt modelId="{3B381695-A5EB-9F40-98A7-9980653E47F6}" type="parTrans" cxnId="{D2185EFB-01BD-E34F-9225-98B39BF2D730}">
      <dgm:prSet/>
      <dgm:spPr/>
      <dgm:t>
        <a:bodyPr/>
        <a:lstStyle/>
        <a:p>
          <a:endParaRPr lang="es-ES" sz="2000">
            <a:latin typeface="+mn-lt"/>
          </a:endParaRPr>
        </a:p>
      </dgm:t>
    </dgm:pt>
    <dgm:pt modelId="{877CC0DA-FED7-5C4B-BB7F-7506A09198A7}" type="sibTrans" cxnId="{D2185EFB-01BD-E34F-9225-98B39BF2D730}">
      <dgm:prSet/>
      <dgm:spPr/>
      <dgm:t>
        <a:bodyPr/>
        <a:lstStyle/>
        <a:p>
          <a:endParaRPr lang="es-ES" sz="2000">
            <a:latin typeface="+mn-lt"/>
          </a:endParaRPr>
        </a:p>
      </dgm:t>
    </dgm:pt>
    <dgm:pt modelId="{0CE916CA-06A0-0B49-98E5-A0C81C749852}">
      <dgm:prSet custT="1"/>
      <dgm:spPr>
        <a:solidFill>
          <a:srgbClr val="17365D"/>
        </a:solidFill>
      </dgm:spPr>
      <dgm:t>
        <a:bodyPr/>
        <a:lstStyle/>
        <a:p>
          <a:r>
            <a:rPr lang="es-MX" sz="2000" dirty="0" smtClean="0">
              <a:latin typeface="+mn-lt"/>
              <a:cs typeface="Calibri"/>
            </a:rPr>
            <a:t>La información disponible en la cuenta pública no permite hacer un empate financiero, es insuficiente y de mala calidad </a:t>
          </a:r>
        </a:p>
      </dgm:t>
    </dgm:pt>
    <dgm:pt modelId="{5F6896EF-22E8-6A4C-9302-F213AE0FA2F7}" type="parTrans" cxnId="{A7EBF3A3-15F9-C045-B83D-A78F4374DB5F}">
      <dgm:prSet/>
      <dgm:spPr/>
      <dgm:t>
        <a:bodyPr/>
        <a:lstStyle/>
        <a:p>
          <a:endParaRPr lang="es-ES" sz="2000">
            <a:latin typeface="+mn-lt"/>
          </a:endParaRPr>
        </a:p>
      </dgm:t>
    </dgm:pt>
    <dgm:pt modelId="{9282473B-3465-004B-A0F5-65C983AF315B}" type="sibTrans" cxnId="{A7EBF3A3-15F9-C045-B83D-A78F4374DB5F}">
      <dgm:prSet/>
      <dgm:spPr/>
      <dgm:t>
        <a:bodyPr/>
        <a:lstStyle/>
        <a:p>
          <a:endParaRPr lang="es-ES" sz="2000">
            <a:latin typeface="+mn-lt"/>
          </a:endParaRPr>
        </a:p>
      </dgm:t>
    </dgm:pt>
    <dgm:pt modelId="{E5617362-9D68-B843-BF66-BF05FE2030ED}">
      <dgm:prSet custT="1"/>
      <dgm:spPr>
        <a:solidFill>
          <a:srgbClr val="17365D"/>
        </a:solidFill>
      </dgm:spPr>
      <dgm:t>
        <a:bodyPr/>
        <a:lstStyle/>
        <a:p>
          <a:r>
            <a:rPr lang="es-MX" sz="2000" dirty="0" smtClean="0">
              <a:latin typeface="+mn-lt"/>
              <a:cs typeface="Calibri"/>
            </a:rPr>
            <a:t>Existe discrepancia entre actores sobre las repercusiones de esta adecuación programática</a:t>
          </a:r>
        </a:p>
      </dgm:t>
    </dgm:pt>
    <dgm:pt modelId="{32FC91E5-9F6A-B443-A38A-FE8741A40EEC}" type="parTrans" cxnId="{2587F8D8-AFF8-4049-95D3-CD6936267E12}">
      <dgm:prSet/>
      <dgm:spPr/>
      <dgm:t>
        <a:bodyPr/>
        <a:lstStyle/>
        <a:p>
          <a:endParaRPr lang="es-ES" sz="2000">
            <a:latin typeface="+mn-lt"/>
          </a:endParaRPr>
        </a:p>
      </dgm:t>
    </dgm:pt>
    <dgm:pt modelId="{3AD6E7BC-B303-964F-9ED7-93A6F6705F56}" type="sibTrans" cxnId="{2587F8D8-AFF8-4049-95D3-CD6936267E12}">
      <dgm:prSet/>
      <dgm:spPr/>
      <dgm:t>
        <a:bodyPr/>
        <a:lstStyle/>
        <a:p>
          <a:endParaRPr lang="es-ES" sz="2000">
            <a:latin typeface="+mn-lt"/>
          </a:endParaRPr>
        </a:p>
      </dgm:t>
    </dgm:pt>
    <dgm:pt modelId="{2E59D25F-3F78-A543-8543-485C58888C2F}" type="pres">
      <dgm:prSet presAssocID="{09312744-68BA-E04E-96E5-E48353134F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FB07086-EEBC-CB44-82B3-E1DCA322BFC8}" type="pres">
      <dgm:prSet presAssocID="{F450F03E-4C27-C449-8A3B-41C46278AD96}" presName="parentText" presStyleLbl="node1" presStyleIdx="0" presStyleCnt="4" custScaleY="7618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16E613-75BF-B646-84E5-12053EFAC7B4}" type="pres">
      <dgm:prSet presAssocID="{A37C5550-0BFF-7049-9990-99741819F387}" presName="spacer" presStyleCnt="0"/>
      <dgm:spPr/>
    </dgm:pt>
    <dgm:pt modelId="{5FF4CB0C-071E-C443-BF5A-6BB05638974A}" type="pres">
      <dgm:prSet presAssocID="{B05CA63E-49CE-2946-A925-2EE561BE74E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221434-F025-C04E-978F-70C103A0484C}" type="pres">
      <dgm:prSet presAssocID="{877CC0DA-FED7-5C4B-BB7F-7506A09198A7}" presName="spacer" presStyleCnt="0"/>
      <dgm:spPr/>
    </dgm:pt>
    <dgm:pt modelId="{ACF2BF67-4613-2940-9948-E79DF90DFD5B}" type="pres">
      <dgm:prSet presAssocID="{0CE916CA-06A0-0B49-98E5-A0C81C74985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3C8B3A-B1CE-A54F-B2C4-AAC9618322A0}" type="pres">
      <dgm:prSet presAssocID="{9282473B-3465-004B-A0F5-65C983AF315B}" presName="spacer" presStyleCnt="0"/>
      <dgm:spPr/>
    </dgm:pt>
    <dgm:pt modelId="{00DD3525-4501-B045-A41B-7180A1ABBB11}" type="pres">
      <dgm:prSet presAssocID="{E5617362-9D68-B843-BF66-BF05FE2030E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8969765-6305-2D4C-A03C-C2D791B932D8}" type="presOf" srcId="{0CE916CA-06A0-0B49-98E5-A0C81C749852}" destId="{ACF2BF67-4613-2940-9948-E79DF90DFD5B}" srcOrd="0" destOrd="0" presId="urn:microsoft.com/office/officeart/2005/8/layout/vList2"/>
    <dgm:cxn modelId="{C61873AD-F341-D84D-993D-1AF64FC32BF2}" type="presOf" srcId="{F450F03E-4C27-C449-8A3B-41C46278AD96}" destId="{CFB07086-EEBC-CB44-82B3-E1DCA322BFC8}" srcOrd="0" destOrd="0" presId="urn:microsoft.com/office/officeart/2005/8/layout/vList2"/>
    <dgm:cxn modelId="{2587F8D8-AFF8-4049-95D3-CD6936267E12}" srcId="{09312744-68BA-E04E-96E5-E48353134FCB}" destId="{E5617362-9D68-B843-BF66-BF05FE2030ED}" srcOrd="3" destOrd="0" parTransId="{32FC91E5-9F6A-B443-A38A-FE8741A40EEC}" sibTransId="{3AD6E7BC-B303-964F-9ED7-93A6F6705F56}"/>
    <dgm:cxn modelId="{A7EBF3A3-15F9-C045-B83D-A78F4374DB5F}" srcId="{09312744-68BA-E04E-96E5-E48353134FCB}" destId="{0CE916CA-06A0-0B49-98E5-A0C81C749852}" srcOrd="2" destOrd="0" parTransId="{5F6896EF-22E8-6A4C-9302-F213AE0FA2F7}" sibTransId="{9282473B-3465-004B-A0F5-65C983AF315B}"/>
    <dgm:cxn modelId="{E6B96B2F-2A37-7A45-A3C6-5A948260867E}" type="presOf" srcId="{B05CA63E-49CE-2946-A925-2EE561BE74EE}" destId="{5FF4CB0C-071E-C443-BF5A-6BB05638974A}" srcOrd="0" destOrd="0" presId="urn:microsoft.com/office/officeart/2005/8/layout/vList2"/>
    <dgm:cxn modelId="{0B569293-5D3D-9A4F-AEC6-D45FFE67A2E6}" srcId="{09312744-68BA-E04E-96E5-E48353134FCB}" destId="{F450F03E-4C27-C449-8A3B-41C46278AD96}" srcOrd="0" destOrd="0" parTransId="{9C5A6341-189C-FC4D-A841-F15D5864F4F5}" sibTransId="{A37C5550-0BFF-7049-9990-99741819F387}"/>
    <dgm:cxn modelId="{D2185EFB-01BD-E34F-9225-98B39BF2D730}" srcId="{09312744-68BA-E04E-96E5-E48353134FCB}" destId="{B05CA63E-49CE-2946-A925-2EE561BE74EE}" srcOrd="1" destOrd="0" parTransId="{3B381695-A5EB-9F40-98A7-9980653E47F6}" sibTransId="{877CC0DA-FED7-5C4B-BB7F-7506A09198A7}"/>
    <dgm:cxn modelId="{5715E8D5-5EC3-6C40-9660-5D256EA1FB94}" type="presOf" srcId="{09312744-68BA-E04E-96E5-E48353134FCB}" destId="{2E59D25F-3F78-A543-8543-485C58888C2F}" srcOrd="0" destOrd="0" presId="urn:microsoft.com/office/officeart/2005/8/layout/vList2"/>
    <dgm:cxn modelId="{124272EA-9CA4-1949-99E4-7F85C178D72E}" type="presOf" srcId="{E5617362-9D68-B843-BF66-BF05FE2030ED}" destId="{00DD3525-4501-B045-A41B-7180A1ABBB11}" srcOrd="0" destOrd="0" presId="urn:microsoft.com/office/officeart/2005/8/layout/vList2"/>
    <dgm:cxn modelId="{EE115ADF-90AD-EC42-8D80-2EC60397CE0C}" type="presParOf" srcId="{2E59D25F-3F78-A543-8543-485C58888C2F}" destId="{CFB07086-EEBC-CB44-82B3-E1DCA322BFC8}" srcOrd="0" destOrd="0" presId="urn:microsoft.com/office/officeart/2005/8/layout/vList2"/>
    <dgm:cxn modelId="{BEF57A53-29A6-5745-B5D5-D9B3D89C2F8C}" type="presParOf" srcId="{2E59D25F-3F78-A543-8543-485C58888C2F}" destId="{B716E613-75BF-B646-84E5-12053EFAC7B4}" srcOrd="1" destOrd="0" presId="urn:microsoft.com/office/officeart/2005/8/layout/vList2"/>
    <dgm:cxn modelId="{3A5F634E-7373-5E43-B547-3890C840FF1B}" type="presParOf" srcId="{2E59D25F-3F78-A543-8543-485C58888C2F}" destId="{5FF4CB0C-071E-C443-BF5A-6BB05638974A}" srcOrd="2" destOrd="0" presId="urn:microsoft.com/office/officeart/2005/8/layout/vList2"/>
    <dgm:cxn modelId="{110B2352-DE2B-E14F-83D8-68C78732B514}" type="presParOf" srcId="{2E59D25F-3F78-A543-8543-485C58888C2F}" destId="{04221434-F025-C04E-978F-70C103A0484C}" srcOrd="3" destOrd="0" presId="urn:microsoft.com/office/officeart/2005/8/layout/vList2"/>
    <dgm:cxn modelId="{7155E30C-316C-5B47-8F07-B26116B1D527}" type="presParOf" srcId="{2E59D25F-3F78-A543-8543-485C58888C2F}" destId="{ACF2BF67-4613-2940-9948-E79DF90DFD5B}" srcOrd="4" destOrd="0" presId="urn:microsoft.com/office/officeart/2005/8/layout/vList2"/>
    <dgm:cxn modelId="{447B251E-0854-3842-9684-2CA84260E66D}" type="presParOf" srcId="{2E59D25F-3F78-A543-8543-485C58888C2F}" destId="{8B3C8B3A-B1CE-A54F-B2C4-AAC9618322A0}" srcOrd="5" destOrd="0" presId="urn:microsoft.com/office/officeart/2005/8/layout/vList2"/>
    <dgm:cxn modelId="{E0219F18-4109-B745-B10F-B2B0EF0AE6BE}" type="presParOf" srcId="{2E59D25F-3F78-A543-8543-485C58888C2F}" destId="{00DD3525-4501-B045-A41B-7180A1ABBB1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9766913-2A53-0347-BF01-DDD062292CB8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0A27878-55C0-AB40-9750-7608E2D37BFD}">
      <dgm:prSet custT="1"/>
      <dgm:spPr>
        <a:solidFill>
          <a:srgbClr val="17365D"/>
        </a:solidFill>
      </dgm:spPr>
      <dgm:t>
        <a:bodyPr/>
        <a:lstStyle/>
        <a:p>
          <a:pPr rtl="0"/>
          <a:r>
            <a:rPr lang="es-MX" sz="2000" dirty="0" smtClean="0">
              <a:latin typeface="+mn-lt"/>
              <a:cs typeface="Calibri"/>
            </a:rPr>
            <a:t>La operación de los programas de asistencia alimentaria del SEDIF requieren de la coordinación con otros sectores</a:t>
          </a:r>
          <a:endParaRPr lang="es-ES" sz="2000" dirty="0">
            <a:latin typeface="+mn-lt"/>
          </a:endParaRPr>
        </a:p>
      </dgm:t>
    </dgm:pt>
    <dgm:pt modelId="{B3A43F7F-C4D2-B94D-A175-F21423F32745}" type="parTrans" cxnId="{5F630CB7-6249-2B44-80DD-AC6320CAC143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A894CDB7-CF95-7340-934F-9B7A74B19D4F}" type="sibTrans" cxnId="{5F630CB7-6249-2B44-80DD-AC6320CAC143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3762B21B-4AD1-3D42-83E5-7A280719159B}">
      <dgm:prSet custT="1"/>
      <dgm:spPr>
        <a:solidFill>
          <a:srgbClr val="17365D"/>
        </a:solidFill>
      </dgm:spPr>
      <dgm:t>
        <a:bodyPr/>
        <a:lstStyle/>
        <a:p>
          <a:r>
            <a:rPr lang="es-MX" sz="2000" dirty="0" smtClean="0">
              <a:latin typeface="+mn-lt"/>
              <a:cs typeface="Calibri"/>
            </a:rPr>
            <a:t>No se tienen definidos lineamientos de coordinación intersectorial en los que se definan los puntos focales y procedimientos para la identificación y seguimiento de las personas en inseguridad alimentaria</a:t>
          </a:r>
        </a:p>
      </dgm:t>
    </dgm:pt>
    <dgm:pt modelId="{8D10F0C6-2942-2B40-9A03-79D768C4FE45}" type="parTrans" cxnId="{DC380A5F-0777-E24D-84D9-A5F558629C8E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33FF6060-2A03-4C4A-9A71-F4F210C89427}" type="sibTrans" cxnId="{DC380A5F-0777-E24D-84D9-A5F558629C8E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5F836972-1A13-FD47-99A4-BBF129628A33}" type="pres">
      <dgm:prSet presAssocID="{59766913-2A53-0347-BF01-DDD062292C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DD25AD2-39D9-F144-88A8-13692F05CAAD}" type="pres">
      <dgm:prSet presAssocID="{B0A27878-55C0-AB40-9750-7608E2D37BFD}" presName="parentText" presStyleLbl="node1" presStyleIdx="0" presStyleCnt="2" custScaleY="8146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E48E91-0CB8-4748-B10A-4BFAC9000071}" type="pres">
      <dgm:prSet presAssocID="{A894CDB7-CF95-7340-934F-9B7A74B19D4F}" presName="spacer" presStyleCnt="0"/>
      <dgm:spPr/>
    </dgm:pt>
    <dgm:pt modelId="{C410BAEA-73C3-F441-9DE5-C9FA8B3F8DE6}" type="pres">
      <dgm:prSet presAssocID="{3762B21B-4AD1-3D42-83E5-7A280719159B}" presName="parentText" presStyleLbl="node1" presStyleIdx="1" presStyleCnt="2" custScaleY="9708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E881655-44F1-474F-AF68-DD800EB08F33}" type="presOf" srcId="{B0A27878-55C0-AB40-9750-7608E2D37BFD}" destId="{ADD25AD2-39D9-F144-88A8-13692F05CAAD}" srcOrd="0" destOrd="0" presId="urn:microsoft.com/office/officeart/2005/8/layout/vList2"/>
    <dgm:cxn modelId="{6EDAEE80-4E41-2F49-BA39-C4C6136B9142}" type="presOf" srcId="{3762B21B-4AD1-3D42-83E5-7A280719159B}" destId="{C410BAEA-73C3-F441-9DE5-C9FA8B3F8DE6}" srcOrd="0" destOrd="0" presId="urn:microsoft.com/office/officeart/2005/8/layout/vList2"/>
    <dgm:cxn modelId="{DC380A5F-0777-E24D-84D9-A5F558629C8E}" srcId="{59766913-2A53-0347-BF01-DDD062292CB8}" destId="{3762B21B-4AD1-3D42-83E5-7A280719159B}" srcOrd="1" destOrd="0" parTransId="{8D10F0C6-2942-2B40-9A03-79D768C4FE45}" sibTransId="{33FF6060-2A03-4C4A-9A71-F4F210C89427}"/>
    <dgm:cxn modelId="{85F83A13-6446-CE49-AA3D-B711D9C9831B}" type="presOf" srcId="{59766913-2A53-0347-BF01-DDD062292CB8}" destId="{5F836972-1A13-FD47-99A4-BBF129628A33}" srcOrd="0" destOrd="0" presId="urn:microsoft.com/office/officeart/2005/8/layout/vList2"/>
    <dgm:cxn modelId="{5F630CB7-6249-2B44-80DD-AC6320CAC143}" srcId="{59766913-2A53-0347-BF01-DDD062292CB8}" destId="{B0A27878-55C0-AB40-9750-7608E2D37BFD}" srcOrd="0" destOrd="0" parTransId="{B3A43F7F-C4D2-B94D-A175-F21423F32745}" sibTransId="{A894CDB7-CF95-7340-934F-9B7A74B19D4F}"/>
    <dgm:cxn modelId="{CA46B3A8-C1AC-C144-9F02-76B6C77406B7}" type="presParOf" srcId="{5F836972-1A13-FD47-99A4-BBF129628A33}" destId="{ADD25AD2-39D9-F144-88A8-13692F05CAAD}" srcOrd="0" destOrd="0" presId="urn:microsoft.com/office/officeart/2005/8/layout/vList2"/>
    <dgm:cxn modelId="{8206592B-399F-CB41-AD6C-E95550076278}" type="presParOf" srcId="{5F836972-1A13-FD47-99A4-BBF129628A33}" destId="{D8E48E91-0CB8-4748-B10A-4BFAC9000071}" srcOrd="1" destOrd="0" presId="urn:microsoft.com/office/officeart/2005/8/layout/vList2"/>
    <dgm:cxn modelId="{D7F7AF48-9853-7540-AC90-9617874D885C}" type="presParOf" srcId="{5F836972-1A13-FD47-99A4-BBF129628A33}" destId="{C410BAEA-73C3-F441-9DE5-C9FA8B3F8DE6}" srcOrd="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8230F8B-86FA-0243-B50F-EEE720386E81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54684E4-6710-1D4E-9104-374CC4FB8B15}">
      <dgm:prSet custT="1"/>
      <dgm:spPr>
        <a:solidFill>
          <a:srgbClr val="17365D"/>
        </a:solidFill>
      </dgm:spPr>
      <dgm:t>
        <a:bodyPr/>
        <a:lstStyle/>
        <a:p>
          <a:pPr rtl="0"/>
          <a:r>
            <a:rPr lang="es-MX" sz="2400" dirty="0" smtClean="0">
              <a:latin typeface="+mn-lt"/>
              <a:cs typeface="Calibri"/>
            </a:rPr>
            <a:t>Se han actualizado normas en la Ley de Coordinación Fiscal de la operación del FAM-AS</a:t>
          </a:r>
          <a:endParaRPr lang="es-ES" sz="2400" dirty="0">
            <a:latin typeface="+mn-lt"/>
          </a:endParaRPr>
        </a:p>
      </dgm:t>
    </dgm:pt>
    <dgm:pt modelId="{1444FA13-DA92-954A-9527-7F090730DC87}" type="parTrans" cxnId="{C230B670-905B-6442-926B-0F9D37EACCB0}">
      <dgm:prSet/>
      <dgm:spPr/>
      <dgm:t>
        <a:bodyPr/>
        <a:lstStyle/>
        <a:p>
          <a:endParaRPr lang="es-ES" sz="1050">
            <a:latin typeface="+mn-lt"/>
          </a:endParaRPr>
        </a:p>
      </dgm:t>
    </dgm:pt>
    <dgm:pt modelId="{0842E3EA-7486-A049-A6ED-96BE9D9B4B0E}" type="sibTrans" cxnId="{C230B670-905B-6442-926B-0F9D37EACCB0}">
      <dgm:prSet/>
      <dgm:spPr/>
      <dgm:t>
        <a:bodyPr/>
        <a:lstStyle/>
        <a:p>
          <a:endParaRPr lang="es-ES" sz="1050">
            <a:latin typeface="+mn-lt"/>
          </a:endParaRPr>
        </a:p>
      </dgm:t>
    </dgm:pt>
    <dgm:pt modelId="{3C1F4494-1A32-074B-B5AA-547BECB3E547}">
      <dgm:prSet custT="1"/>
      <dgm:spPr>
        <a:solidFill>
          <a:srgbClr val="17365D"/>
        </a:solidFill>
      </dgm:spPr>
      <dgm:t>
        <a:bodyPr/>
        <a:lstStyle/>
        <a:p>
          <a:pPr rtl="0"/>
          <a:r>
            <a:rPr lang="es-MX" sz="2400" dirty="0" smtClean="0">
              <a:latin typeface="+mn-lt"/>
              <a:cs typeface="Calibri"/>
            </a:rPr>
            <a:t>Se han actualizadp los lineamientos de la EIASA que no se reflejan en las reglas de operación de los programas de asistencia social alimentaria</a:t>
          </a:r>
          <a:endParaRPr lang="es-ES" sz="2400" dirty="0">
            <a:latin typeface="+mn-lt"/>
          </a:endParaRPr>
        </a:p>
      </dgm:t>
    </dgm:pt>
    <dgm:pt modelId="{1192EDDF-4AF0-4040-AF29-A25746A85F9F}" type="parTrans" cxnId="{929D3A51-BC85-154F-895A-C70EB4A0A60F}">
      <dgm:prSet/>
      <dgm:spPr/>
      <dgm:t>
        <a:bodyPr/>
        <a:lstStyle/>
        <a:p>
          <a:endParaRPr lang="es-ES" sz="1600"/>
        </a:p>
      </dgm:t>
    </dgm:pt>
    <dgm:pt modelId="{18B320EF-B942-6743-9DBB-B7D477CF97E5}" type="sibTrans" cxnId="{929D3A51-BC85-154F-895A-C70EB4A0A60F}">
      <dgm:prSet/>
      <dgm:spPr/>
      <dgm:t>
        <a:bodyPr/>
        <a:lstStyle/>
        <a:p>
          <a:endParaRPr lang="es-ES" sz="1600"/>
        </a:p>
      </dgm:t>
    </dgm:pt>
    <dgm:pt modelId="{62B9179A-309D-1D43-BB2D-D2B411B5D34A}" type="pres">
      <dgm:prSet presAssocID="{C8230F8B-86FA-0243-B50F-EEE720386E8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22A0FCC-4556-194D-9751-5E12FB7D51F0}" type="pres">
      <dgm:prSet presAssocID="{754684E4-6710-1D4E-9104-374CC4FB8B1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37FD03-FFA6-2446-8591-8BEE14147ADE}" type="pres">
      <dgm:prSet presAssocID="{0842E3EA-7486-A049-A6ED-96BE9D9B4B0E}" presName="spacer" presStyleCnt="0"/>
      <dgm:spPr/>
    </dgm:pt>
    <dgm:pt modelId="{71D50107-FE19-AE4B-B9A8-FBD19934B248}" type="pres">
      <dgm:prSet presAssocID="{3C1F4494-1A32-074B-B5AA-547BECB3E54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230B670-905B-6442-926B-0F9D37EACCB0}" srcId="{C8230F8B-86FA-0243-B50F-EEE720386E81}" destId="{754684E4-6710-1D4E-9104-374CC4FB8B15}" srcOrd="0" destOrd="0" parTransId="{1444FA13-DA92-954A-9527-7F090730DC87}" sibTransId="{0842E3EA-7486-A049-A6ED-96BE9D9B4B0E}"/>
    <dgm:cxn modelId="{64782AF4-4FDB-1547-931A-1C2C590FCF08}" type="presOf" srcId="{754684E4-6710-1D4E-9104-374CC4FB8B15}" destId="{C22A0FCC-4556-194D-9751-5E12FB7D51F0}" srcOrd="0" destOrd="0" presId="urn:microsoft.com/office/officeart/2005/8/layout/vList2"/>
    <dgm:cxn modelId="{929D3A51-BC85-154F-895A-C70EB4A0A60F}" srcId="{C8230F8B-86FA-0243-B50F-EEE720386E81}" destId="{3C1F4494-1A32-074B-B5AA-547BECB3E547}" srcOrd="1" destOrd="0" parTransId="{1192EDDF-4AF0-4040-AF29-A25746A85F9F}" sibTransId="{18B320EF-B942-6743-9DBB-B7D477CF97E5}"/>
    <dgm:cxn modelId="{961DA925-1991-434B-8B71-A0CCB94A3E3F}" type="presOf" srcId="{C8230F8B-86FA-0243-B50F-EEE720386E81}" destId="{62B9179A-309D-1D43-BB2D-D2B411B5D34A}" srcOrd="0" destOrd="0" presId="urn:microsoft.com/office/officeart/2005/8/layout/vList2"/>
    <dgm:cxn modelId="{5775674D-57E2-1E4D-9891-3EF90B63C7EF}" type="presOf" srcId="{3C1F4494-1A32-074B-B5AA-547BECB3E547}" destId="{71D50107-FE19-AE4B-B9A8-FBD19934B248}" srcOrd="0" destOrd="0" presId="urn:microsoft.com/office/officeart/2005/8/layout/vList2"/>
    <dgm:cxn modelId="{F043FA88-A902-684C-AF4B-1841509AC13A}" type="presParOf" srcId="{62B9179A-309D-1D43-BB2D-D2B411B5D34A}" destId="{C22A0FCC-4556-194D-9751-5E12FB7D51F0}" srcOrd="0" destOrd="0" presId="urn:microsoft.com/office/officeart/2005/8/layout/vList2"/>
    <dgm:cxn modelId="{9DA3864B-034D-514E-A4BE-427590CC54F5}" type="presParOf" srcId="{62B9179A-309D-1D43-BB2D-D2B411B5D34A}" destId="{B937FD03-FFA6-2446-8591-8BEE14147ADE}" srcOrd="1" destOrd="0" presId="urn:microsoft.com/office/officeart/2005/8/layout/vList2"/>
    <dgm:cxn modelId="{BE5FF44E-8487-AA45-AE59-C7068C3C9B42}" type="presParOf" srcId="{62B9179A-309D-1D43-BB2D-D2B411B5D34A}" destId="{71D50107-FE19-AE4B-B9A8-FBD19934B248}" srcOrd="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84CEC1A-A2C4-2245-8281-88FB594FB368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106FAF6-BA15-CA48-AB20-C4158653707B}">
      <dgm:prSet phldrT="[Texto]" custT="1"/>
      <dgm:spPr>
        <a:solidFill>
          <a:srgbClr val="17365D"/>
        </a:solidFill>
      </dgm:spPr>
      <dgm:t>
        <a:bodyPr/>
        <a:lstStyle/>
        <a:p>
          <a:r>
            <a:rPr lang="es-MX" sz="2000" dirty="0" smtClean="0">
              <a:latin typeface="+mn-lt"/>
              <a:cs typeface="Calibri"/>
            </a:rPr>
            <a:t>Se tienen establecidos mecanismos de difusión a través de los portales de transparencia</a:t>
          </a:r>
          <a:endParaRPr lang="es-ES" sz="2000" dirty="0">
            <a:latin typeface="+mn-lt"/>
          </a:endParaRPr>
        </a:p>
      </dgm:t>
    </dgm:pt>
    <dgm:pt modelId="{81148E97-65E9-8748-A967-2E563DD7AD2E}" type="parTrans" cxnId="{B2378733-CD37-E844-A68D-A4A3D34A6349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AC59A9C5-C29C-FD4C-A912-6602AAE14BDD}" type="sibTrans" cxnId="{B2378733-CD37-E844-A68D-A4A3D34A6349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DB4DB044-3AB5-BB4A-A8A9-4DF97CE42B9A}">
      <dgm:prSet custT="1"/>
      <dgm:spPr>
        <a:solidFill>
          <a:srgbClr val="17365D"/>
        </a:solidFill>
      </dgm:spPr>
      <dgm:t>
        <a:bodyPr/>
        <a:lstStyle/>
        <a:p>
          <a:r>
            <a:rPr lang="es-MX" sz="2000" dirty="0" smtClean="0">
              <a:latin typeface="+mn-lt"/>
              <a:cs typeface="Calibri"/>
            </a:rPr>
            <a:t>La población a la que van dirigidos los apoyos de los programas de asistencia social alimentaria, es población vulnerable y sin acceso a estos medios de comunicación</a:t>
          </a:r>
        </a:p>
      </dgm:t>
    </dgm:pt>
    <dgm:pt modelId="{4DD9B3E7-A8FE-7648-BCA9-89078B29F9C6}" type="parTrans" cxnId="{31988611-88D8-AA4C-85B8-60B4C87C4210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B3B7C03F-A587-814B-AEAB-EAB1F138CC75}" type="sibTrans" cxnId="{31988611-88D8-AA4C-85B8-60B4C87C4210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41857427-A78F-4B40-AFBD-770BD161E429}">
      <dgm:prSet custT="1"/>
      <dgm:spPr>
        <a:solidFill>
          <a:srgbClr val="17365D"/>
        </a:solidFill>
      </dgm:spPr>
      <dgm:t>
        <a:bodyPr/>
        <a:lstStyle/>
        <a:p>
          <a:r>
            <a:rPr lang="es-MX" sz="2000" dirty="0" smtClean="0">
              <a:solidFill>
                <a:schemeClr val="bg1"/>
              </a:solidFill>
              <a:latin typeface="+mn-lt"/>
              <a:cs typeface="Calibri"/>
            </a:rPr>
            <a:t>Buscar mecanismos de difusión a través de las escuelas, lugares de encuentro comunitario, en los centros de salud, periódicos murales y radio</a:t>
          </a:r>
        </a:p>
      </dgm:t>
    </dgm:pt>
    <dgm:pt modelId="{812E991B-CAE6-7C4C-9BD5-92B7A85F87AF}" type="parTrans" cxnId="{71DD0C8F-32CF-5347-B793-6F1CA9B26596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AB0E9887-8DD6-EF45-B3C1-987A6C693EF0}" type="sibTrans" cxnId="{71DD0C8F-32CF-5347-B793-6F1CA9B26596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9CE98A8F-F947-8742-B939-F9A0E57EC19C}" type="pres">
      <dgm:prSet presAssocID="{B84CEC1A-A2C4-2245-8281-88FB594FB3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30B4FBB-70C4-4646-98F9-F7F40540A360}" type="pres">
      <dgm:prSet presAssocID="{F106FAF6-BA15-CA48-AB20-C4158653707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A45FEC-A21E-7544-A7B7-097FE7B81859}" type="pres">
      <dgm:prSet presAssocID="{AC59A9C5-C29C-FD4C-A912-6602AAE14BDD}" presName="spacer" presStyleCnt="0"/>
      <dgm:spPr/>
    </dgm:pt>
    <dgm:pt modelId="{CCE960B2-CBCD-6941-A5FB-02AE27690E7D}" type="pres">
      <dgm:prSet presAssocID="{DB4DB044-3AB5-BB4A-A8A9-4DF97CE42B9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56692F-4736-4F4A-83CC-98B6573377F7}" type="pres">
      <dgm:prSet presAssocID="{B3B7C03F-A587-814B-AEAB-EAB1F138CC75}" presName="spacer" presStyleCnt="0"/>
      <dgm:spPr/>
    </dgm:pt>
    <dgm:pt modelId="{6A17867D-0A4F-6249-A58C-5D59D60F75CC}" type="pres">
      <dgm:prSet presAssocID="{41857427-A78F-4B40-AFBD-770BD161E42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0F4B701-4FF6-FC4E-B68D-7B9555FE5D7C}" type="presOf" srcId="{B84CEC1A-A2C4-2245-8281-88FB594FB368}" destId="{9CE98A8F-F947-8742-B939-F9A0E57EC19C}" srcOrd="0" destOrd="0" presId="urn:microsoft.com/office/officeart/2005/8/layout/vList2"/>
    <dgm:cxn modelId="{CAB61483-50D7-9949-8BF8-6F69BD155831}" type="presOf" srcId="{41857427-A78F-4B40-AFBD-770BD161E429}" destId="{6A17867D-0A4F-6249-A58C-5D59D60F75CC}" srcOrd="0" destOrd="0" presId="urn:microsoft.com/office/officeart/2005/8/layout/vList2"/>
    <dgm:cxn modelId="{31988611-88D8-AA4C-85B8-60B4C87C4210}" srcId="{B84CEC1A-A2C4-2245-8281-88FB594FB368}" destId="{DB4DB044-3AB5-BB4A-A8A9-4DF97CE42B9A}" srcOrd="1" destOrd="0" parTransId="{4DD9B3E7-A8FE-7648-BCA9-89078B29F9C6}" sibTransId="{B3B7C03F-A587-814B-AEAB-EAB1F138CC75}"/>
    <dgm:cxn modelId="{71DD0C8F-32CF-5347-B793-6F1CA9B26596}" srcId="{B84CEC1A-A2C4-2245-8281-88FB594FB368}" destId="{41857427-A78F-4B40-AFBD-770BD161E429}" srcOrd="2" destOrd="0" parTransId="{812E991B-CAE6-7C4C-9BD5-92B7A85F87AF}" sibTransId="{AB0E9887-8DD6-EF45-B3C1-987A6C693EF0}"/>
    <dgm:cxn modelId="{ACED9F8D-E390-0A40-AC22-9DC0470F4B98}" type="presOf" srcId="{F106FAF6-BA15-CA48-AB20-C4158653707B}" destId="{930B4FBB-70C4-4646-98F9-F7F40540A360}" srcOrd="0" destOrd="0" presId="urn:microsoft.com/office/officeart/2005/8/layout/vList2"/>
    <dgm:cxn modelId="{B2378733-CD37-E844-A68D-A4A3D34A6349}" srcId="{B84CEC1A-A2C4-2245-8281-88FB594FB368}" destId="{F106FAF6-BA15-CA48-AB20-C4158653707B}" srcOrd="0" destOrd="0" parTransId="{81148E97-65E9-8748-A967-2E563DD7AD2E}" sibTransId="{AC59A9C5-C29C-FD4C-A912-6602AAE14BDD}"/>
    <dgm:cxn modelId="{8041E417-FA0D-5348-8C20-661E56B629F9}" type="presOf" srcId="{DB4DB044-3AB5-BB4A-A8A9-4DF97CE42B9A}" destId="{CCE960B2-CBCD-6941-A5FB-02AE27690E7D}" srcOrd="0" destOrd="0" presId="urn:microsoft.com/office/officeart/2005/8/layout/vList2"/>
    <dgm:cxn modelId="{8764D5F2-96CC-9645-B890-3D9CE1D20415}" type="presParOf" srcId="{9CE98A8F-F947-8742-B939-F9A0E57EC19C}" destId="{930B4FBB-70C4-4646-98F9-F7F40540A360}" srcOrd="0" destOrd="0" presId="urn:microsoft.com/office/officeart/2005/8/layout/vList2"/>
    <dgm:cxn modelId="{97CE3B76-6272-4C4B-A8B3-0662BA387DFA}" type="presParOf" srcId="{9CE98A8F-F947-8742-B939-F9A0E57EC19C}" destId="{2CA45FEC-A21E-7544-A7B7-097FE7B81859}" srcOrd="1" destOrd="0" presId="urn:microsoft.com/office/officeart/2005/8/layout/vList2"/>
    <dgm:cxn modelId="{F6A8479F-25A6-CB4E-BF6B-CA8087277E24}" type="presParOf" srcId="{9CE98A8F-F947-8742-B939-F9A0E57EC19C}" destId="{CCE960B2-CBCD-6941-A5FB-02AE27690E7D}" srcOrd="2" destOrd="0" presId="urn:microsoft.com/office/officeart/2005/8/layout/vList2"/>
    <dgm:cxn modelId="{DF8F4B69-1BDA-714C-8EB9-7A59F27BA488}" type="presParOf" srcId="{9CE98A8F-F947-8742-B939-F9A0E57EC19C}" destId="{A056692F-4736-4F4A-83CC-98B6573377F7}" srcOrd="3" destOrd="0" presId="urn:microsoft.com/office/officeart/2005/8/layout/vList2"/>
    <dgm:cxn modelId="{A230F2D8-66B2-2E41-A957-8688FF81E090}" type="presParOf" srcId="{9CE98A8F-F947-8742-B939-F9A0E57EC19C}" destId="{6A17867D-0A4F-6249-A58C-5D59D60F75C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41BE198-0B04-6F47-89A8-44189F85005E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90E77A0-EDA4-3148-82F8-673499C8640C}">
      <dgm:prSet custT="1"/>
      <dgm:spPr>
        <a:solidFill>
          <a:srgbClr val="17365D"/>
        </a:solidFill>
      </dgm:spPr>
      <dgm:t>
        <a:bodyPr/>
        <a:lstStyle/>
        <a:p>
          <a:pPr rtl="0"/>
          <a:r>
            <a:rPr lang="es-MX" sz="2400" dirty="0" smtClean="0">
              <a:latin typeface="+mn-lt"/>
              <a:cs typeface="Calibri"/>
            </a:rPr>
            <a:t>Los portales de transparencia Morelos y del SEDIF están desactualizados</a:t>
          </a:r>
          <a:endParaRPr lang="es-ES" sz="2400" dirty="0">
            <a:latin typeface="+mn-lt"/>
          </a:endParaRPr>
        </a:p>
      </dgm:t>
    </dgm:pt>
    <dgm:pt modelId="{3A435CD1-4D27-0A42-9C58-51558551D2F6}" type="parTrans" cxnId="{E3F1E3D7-F7E8-6846-873B-26F62AC229BE}">
      <dgm:prSet/>
      <dgm:spPr/>
      <dgm:t>
        <a:bodyPr/>
        <a:lstStyle/>
        <a:p>
          <a:endParaRPr lang="es-ES" sz="1400">
            <a:latin typeface="+mn-lt"/>
          </a:endParaRPr>
        </a:p>
      </dgm:t>
    </dgm:pt>
    <dgm:pt modelId="{9E4F7F02-4CE5-6F4E-85A6-A34B902A5437}" type="sibTrans" cxnId="{E3F1E3D7-F7E8-6846-873B-26F62AC229BE}">
      <dgm:prSet/>
      <dgm:spPr/>
      <dgm:t>
        <a:bodyPr/>
        <a:lstStyle/>
        <a:p>
          <a:endParaRPr lang="es-ES" sz="1400">
            <a:latin typeface="+mn-lt"/>
          </a:endParaRPr>
        </a:p>
      </dgm:t>
    </dgm:pt>
    <dgm:pt modelId="{E240E0D9-9987-CC45-BAC4-D4EB222CFCF2}">
      <dgm:prSet custT="1"/>
      <dgm:spPr>
        <a:solidFill>
          <a:srgbClr val="17365D"/>
        </a:solidFill>
      </dgm:spPr>
      <dgm:t>
        <a:bodyPr/>
        <a:lstStyle/>
        <a:p>
          <a:r>
            <a:rPr lang="es-MX" sz="2400" dirty="0" smtClean="0">
              <a:latin typeface="+mn-lt"/>
              <a:cs typeface="Calibri"/>
            </a:rPr>
            <a:t>No hay sistematización en los índices, nombramiento de archivos, rutas de acceso lo que dificulta la integración de información para el análisis</a:t>
          </a:r>
        </a:p>
      </dgm:t>
    </dgm:pt>
    <dgm:pt modelId="{A76B8EF8-5165-A543-9B53-35586AE3B14F}" type="parTrans" cxnId="{EC102C7D-5C9E-5644-B096-B5B14803B434}">
      <dgm:prSet/>
      <dgm:spPr/>
      <dgm:t>
        <a:bodyPr/>
        <a:lstStyle/>
        <a:p>
          <a:endParaRPr lang="es-ES" sz="1400">
            <a:latin typeface="+mn-lt"/>
          </a:endParaRPr>
        </a:p>
      </dgm:t>
    </dgm:pt>
    <dgm:pt modelId="{F9A71F82-BA66-D84A-B2A7-72686F8254B0}" type="sibTrans" cxnId="{EC102C7D-5C9E-5644-B096-B5B14803B434}">
      <dgm:prSet/>
      <dgm:spPr/>
      <dgm:t>
        <a:bodyPr/>
        <a:lstStyle/>
        <a:p>
          <a:endParaRPr lang="es-ES" sz="1400">
            <a:latin typeface="+mn-lt"/>
          </a:endParaRPr>
        </a:p>
      </dgm:t>
    </dgm:pt>
    <dgm:pt modelId="{BA9AB0BB-E030-1044-859B-8CC646B9C7BB}" type="pres">
      <dgm:prSet presAssocID="{A41BE198-0B04-6F47-89A8-44189F8500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91DDC97-F302-3D4F-BBE5-84FEC1B49FE7}" type="pres">
      <dgm:prSet presAssocID="{A90E77A0-EDA4-3148-82F8-673499C8640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032FC4-CB60-E148-B1B7-0DBEBD38EC22}" type="pres">
      <dgm:prSet presAssocID="{9E4F7F02-4CE5-6F4E-85A6-A34B902A5437}" presName="spacer" presStyleCnt="0"/>
      <dgm:spPr/>
    </dgm:pt>
    <dgm:pt modelId="{0A7F73B6-37FB-FB47-ABD4-34F1C8CD20C2}" type="pres">
      <dgm:prSet presAssocID="{E240E0D9-9987-CC45-BAC4-D4EB222CFCF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284FF45-21EB-454A-BD87-D3E5CE06BA5F}" type="presOf" srcId="{A90E77A0-EDA4-3148-82F8-673499C8640C}" destId="{F91DDC97-F302-3D4F-BBE5-84FEC1B49FE7}" srcOrd="0" destOrd="0" presId="urn:microsoft.com/office/officeart/2005/8/layout/vList2"/>
    <dgm:cxn modelId="{EC102C7D-5C9E-5644-B096-B5B14803B434}" srcId="{A41BE198-0B04-6F47-89A8-44189F85005E}" destId="{E240E0D9-9987-CC45-BAC4-D4EB222CFCF2}" srcOrd="1" destOrd="0" parTransId="{A76B8EF8-5165-A543-9B53-35586AE3B14F}" sibTransId="{F9A71F82-BA66-D84A-B2A7-72686F8254B0}"/>
    <dgm:cxn modelId="{C9A495EC-2DA4-7640-B3E7-0EE002700886}" type="presOf" srcId="{E240E0D9-9987-CC45-BAC4-D4EB222CFCF2}" destId="{0A7F73B6-37FB-FB47-ABD4-34F1C8CD20C2}" srcOrd="0" destOrd="0" presId="urn:microsoft.com/office/officeart/2005/8/layout/vList2"/>
    <dgm:cxn modelId="{C422F3CB-5938-3640-AB66-7307F6D12645}" type="presOf" srcId="{A41BE198-0B04-6F47-89A8-44189F85005E}" destId="{BA9AB0BB-E030-1044-859B-8CC646B9C7BB}" srcOrd="0" destOrd="0" presId="urn:microsoft.com/office/officeart/2005/8/layout/vList2"/>
    <dgm:cxn modelId="{E3F1E3D7-F7E8-6846-873B-26F62AC229BE}" srcId="{A41BE198-0B04-6F47-89A8-44189F85005E}" destId="{A90E77A0-EDA4-3148-82F8-673499C8640C}" srcOrd="0" destOrd="0" parTransId="{3A435CD1-4D27-0A42-9C58-51558551D2F6}" sibTransId="{9E4F7F02-4CE5-6F4E-85A6-A34B902A5437}"/>
    <dgm:cxn modelId="{A72CD788-F22F-FC41-B13D-1DA5216A012F}" type="presParOf" srcId="{BA9AB0BB-E030-1044-859B-8CC646B9C7BB}" destId="{F91DDC97-F302-3D4F-BBE5-84FEC1B49FE7}" srcOrd="0" destOrd="0" presId="urn:microsoft.com/office/officeart/2005/8/layout/vList2"/>
    <dgm:cxn modelId="{19741271-3AA0-484A-B04D-8E6321DD8C78}" type="presParOf" srcId="{BA9AB0BB-E030-1044-859B-8CC646B9C7BB}" destId="{83032FC4-CB60-E148-B1B7-0DBEBD38EC22}" srcOrd="1" destOrd="0" presId="urn:microsoft.com/office/officeart/2005/8/layout/vList2"/>
    <dgm:cxn modelId="{9D106725-20CE-8541-A153-BFB5D2B08092}" type="presParOf" srcId="{BA9AB0BB-E030-1044-859B-8CC646B9C7BB}" destId="{0A7F73B6-37FB-FB47-ABD4-34F1C8CD20C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3114D3C-0646-3B40-B3A1-09C569D766A3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6D1FD7C-F588-B84F-9D40-89A8D2EEEDAD}">
      <dgm:prSet custT="1"/>
      <dgm:spPr>
        <a:solidFill>
          <a:srgbClr val="17365D"/>
        </a:solidFill>
      </dgm:spPr>
      <dgm:t>
        <a:bodyPr/>
        <a:lstStyle/>
        <a:p>
          <a:r>
            <a:rPr lang="es-MX" sz="1800" dirty="0" smtClean="0">
              <a:latin typeface="+mn-lt"/>
              <a:cs typeface="Calibri"/>
            </a:rPr>
            <a:t>Antes del 2013 la información de la cuenta pública era limitada para permitir el análisis de todo el proceso contable del FAM-AS</a:t>
          </a:r>
        </a:p>
      </dgm:t>
    </dgm:pt>
    <dgm:pt modelId="{6D0EC1B0-A0F0-9841-BF6C-43D3F70CC80A}" type="parTrans" cxnId="{A1AA64C5-5FF6-4549-AD64-88C1FA3F3A04}">
      <dgm:prSet/>
      <dgm:spPr/>
      <dgm:t>
        <a:bodyPr/>
        <a:lstStyle/>
        <a:p>
          <a:endParaRPr lang="es-ES" sz="1400">
            <a:latin typeface="+mn-lt"/>
          </a:endParaRPr>
        </a:p>
      </dgm:t>
    </dgm:pt>
    <dgm:pt modelId="{7839D24C-5796-5946-932F-E05E4AD67B6A}" type="sibTrans" cxnId="{A1AA64C5-5FF6-4549-AD64-88C1FA3F3A04}">
      <dgm:prSet/>
      <dgm:spPr/>
      <dgm:t>
        <a:bodyPr/>
        <a:lstStyle/>
        <a:p>
          <a:endParaRPr lang="es-ES" sz="1400">
            <a:latin typeface="+mn-lt"/>
          </a:endParaRPr>
        </a:p>
      </dgm:t>
    </dgm:pt>
    <dgm:pt modelId="{EF02A888-3A7C-4C40-9C7F-871AE98D6BCC}">
      <dgm:prSet custT="1"/>
      <dgm:spPr>
        <a:solidFill>
          <a:srgbClr val="17365D"/>
        </a:solidFill>
      </dgm:spPr>
      <dgm:t>
        <a:bodyPr/>
        <a:lstStyle/>
        <a:p>
          <a:r>
            <a:rPr lang="es-MX" sz="1800" dirty="0" smtClean="0">
              <a:latin typeface="+mn-lt"/>
              <a:cs typeface="Calibri"/>
            </a:rPr>
            <a:t>No están publicados todos los resultados de las auditorías</a:t>
          </a:r>
        </a:p>
      </dgm:t>
    </dgm:pt>
    <dgm:pt modelId="{84E6D63F-478E-E643-B39D-5EB6B03A2B58}" type="parTrans" cxnId="{C0D2A450-9E65-7D4B-BBF4-F2DD62B08057}">
      <dgm:prSet/>
      <dgm:spPr/>
      <dgm:t>
        <a:bodyPr/>
        <a:lstStyle/>
        <a:p>
          <a:endParaRPr lang="es-ES" sz="1400">
            <a:latin typeface="+mn-lt"/>
          </a:endParaRPr>
        </a:p>
      </dgm:t>
    </dgm:pt>
    <dgm:pt modelId="{6AF3EE78-8CDF-A44C-9AED-1EF75C8BAE38}" type="sibTrans" cxnId="{C0D2A450-9E65-7D4B-BBF4-F2DD62B08057}">
      <dgm:prSet/>
      <dgm:spPr/>
      <dgm:t>
        <a:bodyPr/>
        <a:lstStyle/>
        <a:p>
          <a:endParaRPr lang="es-ES" sz="1400">
            <a:latin typeface="+mn-lt"/>
          </a:endParaRPr>
        </a:p>
      </dgm:t>
    </dgm:pt>
    <dgm:pt modelId="{78961ED8-0016-AB47-8242-BC5641264753}">
      <dgm:prSet custT="1"/>
      <dgm:spPr>
        <a:solidFill>
          <a:srgbClr val="17365D"/>
        </a:solidFill>
      </dgm:spPr>
      <dgm:t>
        <a:bodyPr/>
        <a:lstStyle/>
        <a:p>
          <a:r>
            <a:rPr lang="es-MX" sz="1800" dirty="0" smtClean="0">
              <a:latin typeface="+mn-lt"/>
              <a:cs typeface="Calibri"/>
            </a:rPr>
            <a:t>No integraba la información de las cuentas productivas</a:t>
          </a:r>
        </a:p>
      </dgm:t>
    </dgm:pt>
    <dgm:pt modelId="{4823C075-2684-8244-9535-EE58CCEFAAE6}" type="parTrans" cxnId="{D7BCB560-884B-E846-A4EC-90BADB0F8BEF}">
      <dgm:prSet/>
      <dgm:spPr/>
      <dgm:t>
        <a:bodyPr/>
        <a:lstStyle/>
        <a:p>
          <a:endParaRPr lang="es-ES" sz="1400">
            <a:latin typeface="+mn-lt"/>
          </a:endParaRPr>
        </a:p>
      </dgm:t>
    </dgm:pt>
    <dgm:pt modelId="{9511C327-8893-CA4B-8995-55CE4083712A}" type="sibTrans" cxnId="{D7BCB560-884B-E846-A4EC-90BADB0F8BEF}">
      <dgm:prSet/>
      <dgm:spPr/>
      <dgm:t>
        <a:bodyPr/>
        <a:lstStyle/>
        <a:p>
          <a:endParaRPr lang="es-ES" sz="1400">
            <a:latin typeface="+mn-lt"/>
          </a:endParaRPr>
        </a:p>
      </dgm:t>
    </dgm:pt>
    <dgm:pt modelId="{8F187ECB-D5BF-A04D-8D8C-CDDF474995DD}">
      <dgm:prSet custT="1"/>
      <dgm:spPr>
        <a:solidFill>
          <a:srgbClr val="17365D"/>
        </a:solidFill>
      </dgm:spPr>
      <dgm:t>
        <a:bodyPr/>
        <a:lstStyle/>
        <a:p>
          <a:r>
            <a:rPr lang="es-MX" sz="1800" dirty="0" smtClean="0">
              <a:latin typeface="+mn-lt"/>
              <a:cs typeface="Calibri"/>
            </a:rPr>
            <a:t>Los padrones de beneficiarios carecen de fechas de corte e incumplen con los lineamientos de protecció de datos personales </a:t>
          </a:r>
        </a:p>
      </dgm:t>
    </dgm:pt>
    <dgm:pt modelId="{A7799919-7FD1-1346-AEFB-0F4AE995F95C}" type="parTrans" cxnId="{C577BC5D-A7BC-2D4C-98E2-28A071623697}">
      <dgm:prSet/>
      <dgm:spPr/>
      <dgm:t>
        <a:bodyPr/>
        <a:lstStyle/>
        <a:p>
          <a:endParaRPr lang="es-ES" sz="1600"/>
        </a:p>
      </dgm:t>
    </dgm:pt>
    <dgm:pt modelId="{1748536A-C82F-EF45-BBA4-DE579EC4518D}" type="sibTrans" cxnId="{C577BC5D-A7BC-2D4C-98E2-28A071623697}">
      <dgm:prSet/>
      <dgm:spPr/>
      <dgm:t>
        <a:bodyPr/>
        <a:lstStyle/>
        <a:p>
          <a:endParaRPr lang="es-ES" sz="1600"/>
        </a:p>
      </dgm:t>
    </dgm:pt>
    <dgm:pt modelId="{23280699-C8C9-B14F-8B64-E5023FBDE55E}" type="pres">
      <dgm:prSet presAssocID="{C3114D3C-0646-3B40-B3A1-09C569D766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86F01EF-7B20-3F4C-ADAA-EE9DA90D5F82}" type="pres">
      <dgm:prSet presAssocID="{66D1FD7C-F588-B84F-9D40-89A8D2EEEDA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EF3BE0-8558-024C-8A30-30EB8C2690B0}" type="pres">
      <dgm:prSet presAssocID="{7839D24C-5796-5946-932F-E05E4AD67B6A}" presName="spacer" presStyleCnt="0"/>
      <dgm:spPr/>
    </dgm:pt>
    <dgm:pt modelId="{801AC117-B4E1-B640-9930-142665402A3F}" type="pres">
      <dgm:prSet presAssocID="{EF02A888-3A7C-4C40-9C7F-871AE98D6BC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071774-05C7-F949-B9E5-F5EEF9AC9B2C}" type="pres">
      <dgm:prSet presAssocID="{6AF3EE78-8CDF-A44C-9AED-1EF75C8BAE38}" presName="spacer" presStyleCnt="0"/>
      <dgm:spPr/>
    </dgm:pt>
    <dgm:pt modelId="{5518AF06-68DE-EB4E-AD08-78CDCC641BBB}" type="pres">
      <dgm:prSet presAssocID="{78961ED8-0016-AB47-8242-BC564126475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C8E97E-0E69-CD4C-A3D7-A3D70F59EB9A}" type="pres">
      <dgm:prSet presAssocID="{9511C327-8893-CA4B-8995-55CE4083712A}" presName="spacer" presStyleCnt="0"/>
      <dgm:spPr/>
    </dgm:pt>
    <dgm:pt modelId="{3347CEF5-5EB3-0C41-A795-866455B3A1F5}" type="pres">
      <dgm:prSet presAssocID="{8F187ECB-D5BF-A04D-8D8C-CDDF474995D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FB06286-27E9-2249-8AA4-E6B5F37D22C8}" type="presOf" srcId="{C3114D3C-0646-3B40-B3A1-09C569D766A3}" destId="{23280699-C8C9-B14F-8B64-E5023FBDE55E}" srcOrd="0" destOrd="0" presId="urn:microsoft.com/office/officeart/2005/8/layout/vList2"/>
    <dgm:cxn modelId="{A1AA64C5-5FF6-4549-AD64-88C1FA3F3A04}" srcId="{C3114D3C-0646-3B40-B3A1-09C569D766A3}" destId="{66D1FD7C-F588-B84F-9D40-89A8D2EEEDAD}" srcOrd="0" destOrd="0" parTransId="{6D0EC1B0-A0F0-9841-BF6C-43D3F70CC80A}" sibTransId="{7839D24C-5796-5946-932F-E05E4AD67B6A}"/>
    <dgm:cxn modelId="{C577BC5D-A7BC-2D4C-98E2-28A071623697}" srcId="{C3114D3C-0646-3B40-B3A1-09C569D766A3}" destId="{8F187ECB-D5BF-A04D-8D8C-CDDF474995DD}" srcOrd="3" destOrd="0" parTransId="{A7799919-7FD1-1346-AEFB-0F4AE995F95C}" sibTransId="{1748536A-C82F-EF45-BBA4-DE579EC4518D}"/>
    <dgm:cxn modelId="{44C94A53-0E43-CA41-866A-AC0A1AD500F3}" type="presOf" srcId="{EF02A888-3A7C-4C40-9C7F-871AE98D6BCC}" destId="{801AC117-B4E1-B640-9930-142665402A3F}" srcOrd="0" destOrd="0" presId="urn:microsoft.com/office/officeart/2005/8/layout/vList2"/>
    <dgm:cxn modelId="{D7BCB560-884B-E846-A4EC-90BADB0F8BEF}" srcId="{C3114D3C-0646-3B40-B3A1-09C569D766A3}" destId="{78961ED8-0016-AB47-8242-BC5641264753}" srcOrd="2" destOrd="0" parTransId="{4823C075-2684-8244-9535-EE58CCEFAAE6}" sibTransId="{9511C327-8893-CA4B-8995-55CE4083712A}"/>
    <dgm:cxn modelId="{0E790EEA-EB37-944B-B085-D9AF4B803D0A}" type="presOf" srcId="{78961ED8-0016-AB47-8242-BC5641264753}" destId="{5518AF06-68DE-EB4E-AD08-78CDCC641BBB}" srcOrd="0" destOrd="0" presId="urn:microsoft.com/office/officeart/2005/8/layout/vList2"/>
    <dgm:cxn modelId="{9FE25ED5-7CB1-F84A-AD61-2545C22EAEA7}" type="presOf" srcId="{8F187ECB-D5BF-A04D-8D8C-CDDF474995DD}" destId="{3347CEF5-5EB3-0C41-A795-866455B3A1F5}" srcOrd="0" destOrd="0" presId="urn:microsoft.com/office/officeart/2005/8/layout/vList2"/>
    <dgm:cxn modelId="{BCA58A2D-77C7-9746-B2C2-123CE7747D21}" type="presOf" srcId="{66D1FD7C-F588-B84F-9D40-89A8D2EEEDAD}" destId="{A86F01EF-7B20-3F4C-ADAA-EE9DA90D5F82}" srcOrd="0" destOrd="0" presId="urn:microsoft.com/office/officeart/2005/8/layout/vList2"/>
    <dgm:cxn modelId="{C0D2A450-9E65-7D4B-BBF4-F2DD62B08057}" srcId="{C3114D3C-0646-3B40-B3A1-09C569D766A3}" destId="{EF02A888-3A7C-4C40-9C7F-871AE98D6BCC}" srcOrd="1" destOrd="0" parTransId="{84E6D63F-478E-E643-B39D-5EB6B03A2B58}" sibTransId="{6AF3EE78-8CDF-A44C-9AED-1EF75C8BAE38}"/>
    <dgm:cxn modelId="{2DA21C6F-E549-B44F-95E3-AB6FACD51220}" type="presParOf" srcId="{23280699-C8C9-B14F-8B64-E5023FBDE55E}" destId="{A86F01EF-7B20-3F4C-ADAA-EE9DA90D5F82}" srcOrd="0" destOrd="0" presId="urn:microsoft.com/office/officeart/2005/8/layout/vList2"/>
    <dgm:cxn modelId="{2CD47077-372C-4A47-8207-37EB15AE2A31}" type="presParOf" srcId="{23280699-C8C9-B14F-8B64-E5023FBDE55E}" destId="{31EF3BE0-8558-024C-8A30-30EB8C2690B0}" srcOrd="1" destOrd="0" presId="urn:microsoft.com/office/officeart/2005/8/layout/vList2"/>
    <dgm:cxn modelId="{C7B66D22-4B00-0C42-A64F-87CF9F427146}" type="presParOf" srcId="{23280699-C8C9-B14F-8B64-E5023FBDE55E}" destId="{801AC117-B4E1-B640-9930-142665402A3F}" srcOrd="2" destOrd="0" presId="urn:microsoft.com/office/officeart/2005/8/layout/vList2"/>
    <dgm:cxn modelId="{06F35AEB-A1BC-DC41-9487-F8B13F98599A}" type="presParOf" srcId="{23280699-C8C9-B14F-8B64-E5023FBDE55E}" destId="{70071774-05C7-F949-B9E5-F5EEF9AC9B2C}" srcOrd="3" destOrd="0" presId="urn:microsoft.com/office/officeart/2005/8/layout/vList2"/>
    <dgm:cxn modelId="{6C1804B8-BC2A-1F4B-94F8-422E600FC01B}" type="presParOf" srcId="{23280699-C8C9-B14F-8B64-E5023FBDE55E}" destId="{5518AF06-68DE-EB4E-AD08-78CDCC641BBB}" srcOrd="4" destOrd="0" presId="urn:microsoft.com/office/officeart/2005/8/layout/vList2"/>
    <dgm:cxn modelId="{9BA13927-3A10-FC4C-BBA5-7CEC64493424}" type="presParOf" srcId="{23280699-C8C9-B14F-8B64-E5023FBDE55E}" destId="{21C8E97E-0E69-CD4C-A3D7-A3D70F59EB9A}" srcOrd="5" destOrd="0" presId="urn:microsoft.com/office/officeart/2005/8/layout/vList2"/>
    <dgm:cxn modelId="{68265462-48AE-034F-B42B-C6B4F6FA4946}" type="presParOf" srcId="{23280699-C8C9-B14F-8B64-E5023FBDE55E}" destId="{3347CEF5-5EB3-0C41-A795-866455B3A1F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0B34D8-42F5-A542-ACE8-49C3DBFDABC0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F85CE51-4AD1-E14B-9AB0-B70B472781A0}">
      <dgm:prSet phldrT="[Texto]" custT="1"/>
      <dgm:spPr>
        <a:solidFill>
          <a:srgbClr val="17365D"/>
        </a:solidFill>
      </dgm:spPr>
      <dgm:t>
        <a:bodyPr/>
        <a:lstStyle/>
        <a:p>
          <a:r>
            <a:rPr lang="es-MX" sz="2000" dirty="0" smtClean="0"/>
            <a:t>En el periodo 2008-2012 se ha incrementado la prevalencia de inseguridad alimentaria en el estado por encima de los niveles encontrados a nivel nacional</a:t>
          </a:r>
          <a:endParaRPr lang="es-ES" sz="2000" dirty="0"/>
        </a:p>
      </dgm:t>
    </dgm:pt>
    <dgm:pt modelId="{FA4CD769-F635-6248-BF92-D6AD55CDE5AA}" type="parTrans" cxnId="{23EC559A-BCC8-0B4B-B48A-E54251AD9589}">
      <dgm:prSet/>
      <dgm:spPr/>
      <dgm:t>
        <a:bodyPr/>
        <a:lstStyle/>
        <a:p>
          <a:endParaRPr lang="es-ES" sz="1200"/>
        </a:p>
      </dgm:t>
    </dgm:pt>
    <dgm:pt modelId="{93680550-09E9-6340-8E1B-762F6BB35182}" type="sibTrans" cxnId="{23EC559A-BCC8-0B4B-B48A-E54251AD9589}">
      <dgm:prSet/>
      <dgm:spPr/>
      <dgm:t>
        <a:bodyPr/>
        <a:lstStyle/>
        <a:p>
          <a:endParaRPr lang="es-ES" sz="1200"/>
        </a:p>
      </dgm:t>
    </dgm:pt>
    <dgm:pt modelId="{5C01E903-FD15-A545-BF75-E04EABA40908}">
      <dgm:prSet custT="1"/>
      <dgm:spPr>
        <a:solidFill>
          <a:srgbClr val="17365D"/>
        </a:solidFill>
      </dgm:spPr>
      <dgm:t>
        <a:bodyPr/>
        <a:lstStyle/>
        <a:p>
          <a:r>
            <a:rPr lang="es-MX" sz="2000" dirty="0" smtClean="0"/>
            <a:t>La velocidad de crecimiento en el presupuesto asignado de FAM-AS es menor a la velocidad en que ha crecido el problema de inseguridad alimentaria en el estado</a:t>
          </a:r>
          <a:endParaRPr lang="es-ES_tradnl" sz="2000" dirty="0"/>
        </a:p>
      </dgm:t>
    </dgm:pt>
    <dgm:pt modelId="{15F3C80C-5F2C-E648-B1C3-E81C009C9D47}" type="parTrans" cxnId="{F8EFF90A-A152-3B41-9845-EC943DA0C3C4}">
      <dgm:prSet/>
      <dgm:spPr/>
      <dgm:t>
        <a:bodyPr/>
        <a:lstStyle/>
        <a:p>
          <a:endParaRPr lang="es-ES" sz="1200"/>
        </a:p>
      </dgm:t>
    </dgm:pt>
    <dgm:pt modelId="{95394025-CFAC-0B4E-88A0-0BA2750A85AD}" type="sibTrans" cxnId="{F8EFF90A-A152-3B41-9845-EC943DA0C3C4}">
      <dgm:prSet/>
      <dgm:spPr/>
      <dgm:t>
        <a:bodyPr/>
        <a:lstStyle/>
        <a:p>
          <a:endParaRPr lang="es-ES" sz="1200"/>
        </a:p>
      </dgm:t>
    </dgm:pt>
    <dgm:pt modelId="{90A9AEC5-A7FB-3242-8713-56056757568E}">
      <dgm:prSet custT="1"/>
      <dgm:spPr>
        <a:solidFill>
          <a:srgbClr val="17365D"/>
        </a:solidFill>
      </dgm:spPr>
      <dgm:t>
        <a:bodyPr/>
        <a:lstStyle/>
        <a:p>
          <a:r>
            <a:rPr lang="es-ES_tradnl" sz="2000" dirty="0" smtClean="0"/>
            <a:t>A nivel nacional a velocidad de crecimiento del presupuesto del FAM-AS es similar a la velocidad de crecimiento en la prevalencia  de la inseguridad alimentaria</a:t>
          </a:r>
          <a:endParaRPr lang="es-ES_tradnl" sz="2000" dirty="0"/>
        </a:p>
      </dgm:t>
    </dgm:pt>
    <dgm:pt modelId="{BA13E9DC-4771-174E-92AC-41A9E054FF94}" type="parTrans" cxnId="{549CEA99-C29A-9246-8098-A248161E18D3}">
      <dgm:prSet/>
      <dgm:spPr/>
      <dgm:t>
        <a:bodyPr/>
        <a:lstStyle/>
        <a:p>
          <a:endParaRPr lang="es-ES" sz="1600"/>
        </a:p>
      </dgm:t>
    </dgm:pt>
    <dgm:pt modelId="{908B0B99-3D94-D043-A106-2B7C9B3BDA5A}" type="sibTrans" cxnId="{549CEA99-C29A-9246-8098-A248161E18D3}">
      <dgm:prSet/>
      <dgm:spPr/>
      <dgm:t>
        <a:bodyPr/>
        <a:lstStyle/>
        <a:p>
          <a:endParaRPr lang="es-ES" sz="1600"/>
        </a:p>
      </dgm:t>
    </dgm:pt>
    <dgm:pt modelId="{2100895B-EFE2-2D46-818F-A79C6B0D82E2}" type="pres">
      <dgm:prSet presAssocID="{1D0B34D8-42F5-A542-ACE8-49C3DBFDAB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CC4FD6E-6897-7047-9C6C-4C166235BAB6}" type="pres">
      <dgm:prSet presAssocID="{4F85CE51-4AD1-E14B-9AB0-B70B472781A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C07536-E71E-5048-A1D9-4A166E6FB88F}" type="pres">
      <dgm:prSet presAssocID="{93680550-09E9-6340-8E1B-762F6BB35182}" presName="spacer" presStyleCnt="0"/>
      <dgm:spPr/>
    </dgm:pt>
    <dgm:pt modelId="{3AA65060-796F-7C40-AFDE-86FE1D2160F4}" type="pres">
      <dgm:prSet presAssocID="{5C01E903-FD15-A545-BF75-E04EABA4090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D3BCA0-7C46-EE41-A7DF-62B02AEF483C}" type="pres">
      <dgm:prSet presAssocID="{95394025-CFAC-0B4E-88A0-0BA2750A85AD}" presName="spacer" presStyleCnt="0"/>
      <dgm:spPr/>
    </dgm:pt>
    <dgm:pt modelId="{5D19C62F-903D-3441-99C4-F7DCBB7C430E}" type="pres">
      <dgm:prSet presAssocID="{90A9AEC5-A7FB-3242-8713-56056757568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3EC559A-BCC8-0B4B-B48A-E54251AD9589}" srcId="{1D0B34D8-42F5-A542-ACE8-49C3DBFDABC0}" destId="{4F85CE51-4AD1-E14B-9AB0-B70B472781A0}" srcOrd="0" destOrd="0" parTransId="{FA4CD769-F635-6248-BF92-D6AD55CDE5AA}" sibTransId="{93680550-09E9-6340-8E1B-762F6BB35182}"/>
    <dgm:cxn modelId="{2B61AA70-3C65-AF4B-AE86-2F3E29C2338F}" type="presOf" srcId="{1D0B34D8-42F5-A542-ACE8-49C3DBFDABC0}" destId="{2100895B-EFE2-2D46-818F-A79C6B0D82E2}" srcOrd="0" destOrd="0" presId="urn:microsoft.com/office/officeart/2005/8/layout/vList2"/>
    <dgm:cxn modelId="{041FAC6B-3C13-EB4A-AC1B-09ACD3F60DDF}" type="presOf" srcId="{4F85CE51-4AD1-E14B-9AB0-B70B472781A0}" destId="{0CC4FD6E-6897-7047-9C6C-4C166235BAB6}" srcOrd="0" destOrd="0" presId="urn:microsoft.com/office/officeart/2005/8/layout/vList2"/>
    <dgm:cxn modelId="{549CEA99-C29A-9246-8098-A248161E18D3}" srcId="{1D0B34D8-42F5-A542-ACE8-49C3DBFDABC0}" destId="{90A9AEC5-A7FB-3242-8713-56056757568E}" srcOrd="2" destOrd="0" parTransId="{BA13E9DC-4771-174E-92AC-41A9E054FF94}" sibTransId="{908B0B99-3D94-D043-A106-2B7C9B3BDA5A}"/>
    <dgm:cxn modelId="{F8EFF90A-A152-3B41-9845-EC943DA0C3C4}" srcId="{1D0B34D8-42F5-A542-ACE8-49C3DBFDABC0}" destId="{5C01E903-FD15-A545-BF75-E04EABA40908}" srcOrd="1" destOrd="0" parTransId="{15F3C80C-5F2C-E648-B1C3-E81C009C9D47}" sibTransId="{95394025-CFAC-0B4E-88A0-0BA2750A85AD}"/>
    <dgm:cxn modelId="{4D472F43-4CDE-DB46-A8CB-5E1D014766F3}" type="presOf" srcId="{5C01E903-FD15-A545-BF75-E04EABA40908}" destId="{3AA65060-796F-7C40-AFDE-86FE1D2160F4}" srcOrd="0" destOrd="0" presId="urn:microsoft.com/office/officeart/2005/8/layout/vList2"/>
    <dgm:cxn modelId="{AF24A7DA-24C7-A44B-8577-DD4FDB1AEC13}" type="presOf" srcId="{90A9AEC5-A7FB-3242-8713-56056757568E}" destId="{5D19C62F-903D-3441-99C4-F7DCBB7C430E}" srcOrd="0" destOrd="0" presId="urn:microsoft.com/office/officeart/2005/8/layout/vList2"/>
    <dgm:cxn modelId="{74BD1512-825B-3F4A-8327-1AF437A948BC}" type="presParOf" srcId="{2100895B-EFE2-2D46-818F-A79C6B0D82E2}" destId="{0CC4FD6E-6897-7047-9C6C-4C166235BAB6}" srcOrd="0" destOrd="0" presId="urn:microsoft.com/office/officeart/2005/8/layout/vList2"/>
    <dgm:cxn modelId="{FEBCDFEA-052E-8949-B22B-AFC1AA578404}" type="presParOf" srcId="{2100895B-EFE2-2D46-818F-A79C6B0D82E2}" destId="{87C07536-E71E-5048-A1D9-4A166E6FB88F}" srcOrd="1" destOrd="0" presId="urn:microsoft.com/office/officeart/2005/8/layout/vList2"/>
    <dgm:cxn modelId="{BB61CF41-E432-9548-8F13-7DCA1D0921C2}" type="presParOf" srcId="{2100895B-EFE2-2D46-818F-A79C6B0D82E2}" destId="{3AA65060-796F-7C40-AFDE-86FE1D2160F4}" srcOrd="2" destOrd="0" presId="urn:microsoft.com/office/officeart/2005/8/layout/vList2"/>
    <dgm:cxn modelId="{0974F000-15BC-AB46-8C6A-5C918DAE2C70}" type="presParOf" srcId="{2100895B-EFE2-2D46-818F-A79C6B0D82E2}" destId="{A8D3BCA0-7C46-EE41-A7DF-62B02AEF483C}" srcOrd="3" destOrd="0" presId="urn:microsoft.com/office/officeart/2005/8/layout/vList2"/>
    <dgm:cxn modelId="{42F38294-E886-CC4C-9FCD-73593C0A8958}" type="presParOf" srcId="{2100895B-EFE2-2D46-818F-A79C6B0D82E2}" destId="{5D19C62F-903D-3441-99C4-F7DCBB7C430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0DADE28-15C7-8949-BBED-3CF497727D50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2F55182-3D12-4943-81D0-502FD89318CF}">
      <dgm:prSet phldrT="[Texto]"/>
      <dgm:spPr>
        <a:solidFill>
          <a:srgbClr val="17365D"/>
        </a:solidFill>
      </dgm:spPr>
      <dgm:t>
        <a:bodyPr/>
        <a:lstStyle/>
        <a:p>
          <a:r>
            <a:rPr lang="es-MX" dirty="0" smtClean="0">
              <a:latin typeface="Calibri"/>
              <a:cs typeface="Calibri"/>
            </a:rPr>
            <a:t>Las quejas y sugerencias llegan al SEDIF a través del Comisario</a:t>
          </a:r>
          <a:endParaRPr lang="es-ES" dirty="0"/>
        </a:p>
      </dgm:t>
    </dgm:pt>
    <dgm:pt modelId="{8966F0B8-912D-7B43-87DE-C0950262B503}" type="parTrans" cxnId="{D08C8D76-64A3-F845-BA89-BB654C201758}">
      <dgm:prSet/>
      <dgm:spPr/>
      <dgm:t>
        <a:bodyPr/>
        <a:lstStyle/>
        <a:p>
          <a:endParaRPr lang="es-ES"/>
        </a:p>
      </dgm:t>
    </dgm:pt>
    <dgm:pt modelId="{8EC28244-E795-2D4C-B6FB-F299B5B28A61}" type="sibTrans" cxnId="{D08C8D76-64A3-F845-BA89-BB654C201758}">
      <dgm:prSet/>
      <dgm:spPr/>
      <dgm:t>
        <a:bodyPr/>
        <a:lstStyle/>
        <a:p>
          <a:endParaRPr lang="es-ES"/>
        </a:p>
      </dgm:t>
    </dgm:pt>
    <dgm:pt modelId="{7CDF2965-7DCA-C249-B26C-E5677E52DECD}">
      <dgm:prSet/>
      <dgm:spPr>
        <a:solidFill>
          <a:srgbClr val="17365D"/>
        </a:solidFill>
      </dgm:spPr>
      <dgm:t>
        <a:bodyPr/>
        <a:lstStyle/>
        <a:p>
          <a:r>
            <a:rPr lang="es-MX" dirty="0" smtClean="0">
              <a:latin typeface="Calibri"/>
              <a:cs typeface="Calibri"/>
            </a:rPr>
            <a:t>No se tiene mecanismos de comunicación sistemática con los beneficiarios lo que limita la capacidad de mejora con base a su experiencia</a:t>
          </a:r>
        </a:p>
      </dgm:t>
    </dgm:pt>
    <dgm:pt modelId="{EADAD8A4-F2FC-6D4D-BDD8-2882474D9880}" type="parTrans" cxnId="{8CFA5DD7-BDF1-4842-A79A-254C55E9D624}">
      <dgm:prSet/>
      <dgm:spPr/>
      <dgm:t>
        <a:bodyPr/>
        <a:lstStyle/>
        <a:p>
          <a:endParaRPr lang="es-ES"/>
        </a:p>
      </dgm:t>
    </dgm:pt>
    <dgm:pt modelId="{A7DADE4C-15DF-6641-A01C-7FC4CAA73FAC}" type="sibTrans" cxnId="{8CFA5DD7-BDF1-4842-A79A-254C55E9D624}">
      <dgm:prSet/>
      <dgm:spPr/>
      <dgm:t>
        <a:bodyPr/>
        <a:lstStyle/>
        <a:p>
          <a:endParaRPr lang="es-ES"/>
        </a:p>
      </dgm:t>
    </dgm:pt>
    <dgm:pt modelId="{67D765E0-1A02-6445-AA9D-64F030BCB3F5}">
      <dgm:prSet/>
      <dgm:spPr>
        <a:solidFill>
          <a:srgbClr val="17365D"/>
        </a:solidFill>
      </dgm:spPr>
      <dgm:t>
        <a:bodyPr/>
        <a:lstStyle/>
        <a:p>
          <a:r>
            <a:rPr lang="es-MX" dirty="0" smtClean="0">
              <a:latin typeface="Calibri"/>
              <a:cs typeface="Calibri"/>
            </a:rPr>
            <a:t>Estos mecanismos se podrían insertar en los comités escolares y comités ciudadanos designando una persona de enlace con el comisario y con la Dirección de Sistemas Alimentarios y Nutrición.</a:t>
          </a:r>
        </a:p>
      </dgm:t>
    </dgm:pt>
    <dgm:pt modelId="{9B0B7271-8BCA-EF4D-82B2-C51A823806C0}" type="parTrans" cxnId="{BDA9C32F-55F0-414C-9A52-725111B49F1B}">
      <dgm:prSet/>
      <dgm:spPr/>
      <dgm:t>
        <a:bodyPr/>
        <a:lstStyle/>
        <a:p>
          <a:endParaRPr lang="es-ES"/>
        </a:p>
      </dgm:t>
    </dgm:pt>
    <dgm:pt modelId="{80EE8C88-0733-4446-9093-AC0B73BB48AE}" type="sibTrans" cxnId="{BDA9C32F-55F0-414C-9A52-725111B49F1B}">
      <dgm:prSet/>
      <dgm:spPr/>
      <dgm:t>
        <a:bodyPr/>
        <a:lstStyle/>
        <a:p>
          <a:endParaRPr lang="es-ES"/>
        </a:p>
      </dgm:t>
    </dgm:pt>
    <dgm:pt modelId="{57AEAC23-E252-9443-B81C-77DAD3B0202C}" type="pres">
      <dgm:prSet presAssocID="{20DADE28-15C7-8949-BBED-3CF497727D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DFB9014-4BCB-7044-BCBC-3BB1C8BFD861}" type="pres">
      <dgm:prSet presAssocID="{12F55182-3D12-4943-81D0-502FD89318C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F5B9B9-5062-CE49-80A3-536BE6208C04}" type="pres">
      <dgm:prSet presAssocID="{8EC28244-E795-2D4C-B6FB-F299B5B28A61}" presName="spacer" presStyleCnt="0"/>
      <dgm:spPr/>
    </dgm:pt>
    <dgm:pt modelId="{C644E87E-1C03-F549-83A5-3227BE0A2C46}" type="pres">
      <dgm:prSet presAssocID="{7CDF2965-7DCA-C249-B26C-E5677E52DEC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0AB4BE-0230-6E45-9E32-28CE9B1827FD}" type="pres">
      <dgm:prSet presAssocID="{A7DADE4C-15DF-6641-A01C-7FC4CAA73FAC}" presName="spacer" presStyleCnt="0"/>
      <dgm:spPr/>
    </dgm:pt>
    <dgm:pt modelId="{8A42D688-3B28-924E-8158-0A1C627B63E2}" type="pres">
      <dgm:prSet presAssocID="{67D765E0-1A02-6445-AA9D-64F030BCB3F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7C68FB2-0B44-5046-A579-E26034582AC0}" type="presOf" srcId="{7CDF2965-7DCA-C249-B26C-E5677E52DECD}" destId="{C644E87E-1C03-F549-83A5-3227BE0A2C46}" srcOrd="0" destOrd="0" presId="urn:microsoft.com/office/officeart/2005/8/layout/vList2"/>
    <dgm:cxn modelId="{BDA9C32F-55F0-414C-9A52-725111B49F1B}" srcId="{20DADE28-15C7-8949-BBED-3CF497727D50}" destId="{67D765E0-1A02-6445-AA9D-64F030BCB3F5}" srcOrd="2" destOrd="0" parTransId="{9B0B7271-8BCA-EF4D-82B2-C51A823806C0}" sibTransId="{80EE8C88-0733-4446-9093-AC0B73BB48AE}"/>
    <dgm:cxn modelId="{0F2EC936-D174-314E-B312-EBCEB0BF4411}" type="presOf" srcId="{12F55182-3D12-4943-81D0-502FD89318CF}" destId="{5DFB9014-4BCB-7044-BCBC-3BB1C8BFD861}" srcOrd="0" destOrd="0" presId="urn:microsoft.com/office/officeart/2005/8/layout/vList2"/>
    <dgm:cxn modelId="{3229C801-F74A-5E4D-8DF7-1D3F17472EE8}" type="presOf" srcId="{67D765E0-1A02-6445-AA9D-64F030BCB3F5}" destId="{8A42D688-3B28-924E-8158-0A1C627B63E2}" srcOrd="0" destOrd="0" presId="urn:microsoft.com/office/officeart/2005/8/layout/vList2"/>
    <dgm:cxn modelId="{8CFA5DD7-BDF1-4842-A79A-254C55E9D624}" srcId="{20DADE28-15C7-8949-BBED-3CF497727D50}" destId="{7CDF2965-7DCA-C249-B26C-E5677E52DECD}" srcOrd="1" destOrd="0" parTransId="{EADAD8A4-F2FC-6D4D-BDD8-2882474D9880}" sibTransId="{A7DADE4C-15DF-6641-A01C-7FC4CAA73FAC}"/>
    <dgm:cxn modelId="{701DB272-C020-414D-9C34-3C634DE65D16}" type="presOf" srcId="{20DADE28-15C7-8949-BBED-3CF497727D50}" destId="{57AEAC23-E252-9443-B81C-77DAD3B0202C}" srcOrd="0" destOrd="0" presId="urn:microsoft.com/office/officeart/2005/8/layout/vList2"/>
    <dgm:cxn modelId="{D08C8D76-64A3-F845-BA89-BB654C201758}" srcId="{20DADE28-15C7-8949-BBED-3CF497727D50}" destId="{12F55182-3D12-4943-81D0-502FD89318CF}" srcOrd="0" destOrd="0" parTransId="{8966F0B8-912D-7B43-87DE-C0950262B503}" sibTransId="{8EC28244-E795-2D4C-B6FB-F299B5B28A61}"/>
    <dgm:cxn modelId="{7CF5A6CA-ECDC-3F49-A73C-21B68F14F189}" type="presParOf" srcId="{57AEAC23-E252-9443-B81C-77DAD3B0202C}" destId="{5DFB9014-4BCB-7044-BCBC-3BB1C8BFD861}" srcOrd="0" destOrd="0" presId="urn:microsoft.com/office/officeart/2005/8/layout/vList2"/>
    <dgm:cxn modelId="{AA6987F8-3E90-684E-A5DC-A40E3986F23A}" type="presParOf" srcId="{57AEAC23-E252-9443-B81C-77DAD3B0202C}" destId="{BFF5B9B9-5062-CE49-80A3-536BE6208C04}" srcOrd="1" destOrd="0" presId="urn:microsoft.com/office/officeart/2005/8/layout/vList2"/>
    <dgm:cxn modelId="{F9B15AD1-11E7-E943-B1AD-516885EF4593}" type="presParOf" srcId="{57AEAC23-E252-9443-B81C-77DAD3B0202C}" destId="{C644E87E-1C03-F549-83A5-3227BE0A2C46}" srcOrd="2" destOrd="0" presId="urn:microsoft.com/office/officeart/2005/8/layout/vList2"/>
    <dgm:cxn modelId="{AAF3BBC1-EAE9-D448-8F24-BC50614282F1}" type="presParOf" srcId="{57AEAC23-E252-9443-B81C-77DAD3B0202C}" destId="{850AB4BE-0230-6E45-9E32-28CE9B1827FD}" srcOrd="3" destOrd="0" presId="urn:microsoft.com/office/officeart/2005/8/layout/vList2"/>
    <dgm:cxn modelId="{ACC0B8B5-DE00-094F-829D-9EC2D1EFF9FE}" type="presParOf" srcId="{57AEAC23-E252-9443-B81C-77DAD3B0202C}" destId="{8A42D688-3B28-924E-8158-0A1C627B63E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D56E3E0-3869-9748-8B38-965F78D26575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E975645-A74C-734F-A08A-F83F279389A4}">
      <dgm:prSet custT="1"/>
      <dgm:spPr>
        <a:solidFill>
          <a:srgbClr val="17365D"/>
        </a:solidFill>
      </dgm:spPr>
      <dgm:t>
        <a:bodyPr/>
        <a:lstStyle/>
        <a:p>
          <a:r>
            <a:rPr lang="es-MX" sz="2000" dirty="0" smtClean="0">
              <a:solidFill>
                <a:srgbClr val="FFFFFF"/>
              </a:solidFill>
              <a:latin typeface="+mn-lt"/>
              <a:cs typeface="Calibri"/>
            </a:rPr>
            <a:t>El SNDIF tiene un sistema de información de inseguridad alimentaria en el que se da seguimiento a los distintos programas de apoyo alimentario y el cual integra información conforme a los lineamientos de la EIASA </a:t>
          </a:r>
        </a:p>
      </dgm:t>
    </dgm:pt>
    <dgm:pt modelId="{222E06AA-355D-8544-A55F-68CD519D2326}" type="parTrans" cxnId="{A788D29F-5B2B-7C4D-AAB5-93BB73962534}">
      <dgm:prSet/>
      <dgm:spPr/>
      <dgm:t>
        <a:bodyPr/>
        <a:lstStyle/>
        <a:p>
          <a:endParaRPr lang="es-ES" sz="2000">
            <a:latin typeface="+mn-lt"/>
          </a:endParaRPr>
        </a:p>
      </dgm:t>
    </dgm:pt>
    <dgm:pt modelId="{A83B6112-23FA-1A40-9345-A5DA7A8176E7}" type="sibTrans" cxnId="{A788D29F-5B2B-7C4D-AAB5-93BB73962534}">
      <dgm:prSet/>
      <dgm:spPr/>
      <dgm:t>
        <a:bodyPr/>
        <a:lstStyle/>
        <a:p>
          <a:endParaRPr lang="es-ES" sz="2000">
            <a:latin typeface="+mn-lt"/>
          </a:endParaRPr>
        </a:p>
      </dgm:t>
    </dgm:pt>
    <dgm:pt modelId="{69966974-4F05-0E46-8C2E-8B6C00953F41}">
      <dgm:prSet custT="1"/>
      <dgm:spPr>
        <a:solidFill>
          <a:srgbClr val="17365D"/>
        </a:solidFill>
      </dgm:spPr>
      <dgm:t>
        <a:bodyPr/>
        <a:lstStyle/>
        <a:p>
          <a:r>
            <a:rPr lang="es-MX" sz="2000" dirty="0" smtClean="0">
              <a:solidFill>
                <a:srgbClr val="FFFFFF"/>
              </a:solidFill>
              <a:latin typeface="+mn-lt"/>
              <a:cs typeface="Calibri"/>
            </a:rPr>
            <a:t>El sistema solicita clave de acceso, lo cual limita el uso potencial de esta herramienta en los estados</a:t>
          </a:r>
        </a:p>
      </dgm:t>
    </dgm:pt>
    <dgm:pt modelId="{FD5E61D4-DB4C-6D44-9EFD-DA10D89E1EAA}" type="parTrans" cxnId="{453BADAE-1CDC-8C4A-A805-A29E1B7586C6}">
      <dgm:prSet/>
      <dgm:spPr/>
      <dgm:t>
        <a:bodyPr/>
        <a:lstStyle/>
        <a:p>
          <a:endParaRPr lang="es-ES" sz="2000">
            <a:latin typeface="+mn-lt"/>
          </a:endParaRPr>
        </a:p>
      </dgm:t>
    </dgm:pt>
    <dgm:pt modelId="{8F8812AF-60C2-374E-A185-4F99728E6743}" type="sibTrans" cxnId="{453BADAE-1CDC-8C4A-A805-A29E1B7586C6}">
      <dgm:prSet/>
      <dgm:spPr/>
      <dgm:t>
        <a:bodyPr/>
        <a:lstStyle/>
        <a:p>
          <a:endParaRPr lang="es-ES" sz="2000">
            <a:latin typeface="+mn-lt"/>
          </a:endParaRPr>
        </a:p>
      </dgm:t>
    </dgm:pt>
    <dgm:pt modelId="{2DBD4908-4AD8-B946-B134-6D2C868D53DD}">
      <dgm:prSet custT="1"/>
      <dgm:spPr>
        <a:solidFill>
          <a:srgbClr val="17365D"/>
        </a:solidFill>
      </dgm:spPr>
      <dgm:t>
        <a:bodyPr/>
        <a:lstStyle/>
        <a:p>
          <a:r>
            <a:rPr lang="es-MX" sz="2000" dirty="0" smtClean="0">
              <a:solidFill>
                <a:srgbClr val="FFFFFF"/>
              </a:solidFill>
              <a:latin typeface="+mn-lt"/>
              <a:cs typeface="Calibri"/>
            </a:rPr>
            <a:t>Este Sistema permitiría analizar con mayor detalle los distintos elementos de la EIASA (calidad de los productos utilizados, población beneficiara, etcétera.) y dar seguimiento a los indicadores de la MIR.</a:t>
          </a:r>
          <a:r>
            <a:rPr lang="es-ES_tradnl" sz="2000" dirty="0" smtClean="0">
              <a:solidFill>
                <a:srgbClr val="FFFFFF"/>
              </a:solidFill>
              <a:latin typeface="+mn-lt"/>
              <a:cs typeface="Calibri"/>
            </a:rPr>
            <a:t> </a:t>
          </a:r>
          <a:endParaRPr lang="es-MX" sz="2000" dirty="0" smtClean="0">
            <a:solidFill>
              <a:srgbClr val="FFFFFF"/>
            </a:solidFill>
            <a:latin typeface="+mn-lt"/>
            <a:cs typeface="Calibri"/>
          </a:endParaRPr>
        </a:p>
      </dgm:t>
    </dgm:pt>
    <dgm:pt modelId="{243EA477-F4A3-B747-883F-98F2907BF45B}" type="parTrans" cxnId="{8B70DAD4-0B48-2F47-BE07-7F46DC8F4A75}">
      <dgm:prSet/>
      <dgm:spPr/>
      <dgm:t>
        <a:bodyPr/>
        <a:lstStyle/>
        <a:p>
          <a:endParaRPr lang="es-ES" sz="2000">
            <a:latin typeface="+mn-lt"/>
          </a:endParaRPr>
        </a:p>
      </dgm:t>
    </dgm:pt>
    <dgm:pt modelId="{9BA83506-27F6-F348-A43F-6B98F870ED16}" type="sibTrans" cxnId="{8B70DAD4-0B48-2F47-BE07-7F46DC8F4A75}">
      <dgm:prSet/>
      <dgm:spPr/>
      <dgm:t>
        <a:bodyPr/>
        <a:lstStyle/>
        <a:p>
          <a:endParaRPr lang="es-ES" sz="2000">
            <a:latin typeface="+mn-lt"/>
          </a:endParaRPr>
        </a:p>
      </dgm:t>
    </dgm:pt>
    <dgm:pt modelId="{51BAB094-8C03-5B47-85C9-E2F3DD7750AA}" type="pres">
      <dgm:prSet presAssocID="{CD56E3E0-3869-9748-8B38-965F78D2657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5CDE1FA-60C5-5F4A-BEF8-FBC4140E40E5}" type="pres">
      <dgm:prSet presAssocID="{6E975645-A74C-734F-A08A-F83F279389A4}" presName="parentText" presStyleLbl="node1" presStyleIdx="0" presStyleCnt="3" custScaleY="7689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4AC215-CE38-2D49-9EDF-5BE1CD3E2605}" type="pres">
      <dgm:prSet presAssocID="{A83B6112-23FA-1A40-9345-A5DA7A8176E7}" presName="spacer" presStyleCnt="0"/>
      <dgm:spPr/>
    </dgm:pt>
    <dgm:pt modelId="{FEA6520B-137D-F646-83E0-E67931A31210}" type="pres">
      <dgm:prSet presAssocID="{69966974-4F05-0E46-8C2E-8B6C00953F41}" presName="parentText" presStyleLbl="node1" presStyleIdx="1" presStyleCnt="3" custScaleY="6531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5C613D-8FD3-0A49-96E6-609F70EE3316}" type="pres">
      <dgm:prSet presAssocID="{8F8812AF-60C2-374E-A185-4F99728E6743}" presName="spacer" presStyleCnt="0"/>
      <dgm:spPr/>
    </dgm:pt>
    <dgm:pt modelId="{DB123A5B-FD98-4240-BD4A-AFB7A8E43257}" type="pres">
      <dgm:prSet presAssocID="{2DBD4908-4AD8-B946-B134-6D2C868D53DD}" presName="parentText" presStyleLbl="node1" presStyleIdx="2" presStyleCnt="3" custScaleY="8067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B70DAD4-0B48-2F47-BE07-7F46DC8F4A75}" srcId="{CD56E3E0-3869-9748-8B38-965F78D26575}" destId="{2DBD4908-4AD8-B946-B134-6D2C868D53DD}" srcOrd="2" destOrd="0" parTransId="{243EA477-F4A3-B747-883F-98F2907BF45B}" sibTransId="{9BA83506-27F6-F348-A43F-6B98F870ED16}"/>
    <dgm:cxn modelId="{675876A6-979E-924D-8A2D-72EAC4661DC9}" type="presOf" srcId="{6E975645-A74C-734F-A08A-F83F279389A4}" destId="{F5CDE1FA-60C5-5F4A-BEF8-FBC4140E40E5}" srcOrd="0" destOrd="0" presId="urn:microsoft.com/office/officeart/2005/8/layout/vList2"/>
    <dgm:cxn modelId="{E324BBD0-47CD-514C-A2E5-0AF2247B23B3}" type="presOf" srcId="{69966974-4F05-0E46-8C2E-8B6C00953F41}" destId="{FEA6520B-137D-F646-83E0-E67931A31210}" srcOrd="0" destOrd="0" presId="urn:microsoft.com/office/officeart/2005/8/layout/vList2"/>
    <dgm:cxn modelId="{453BADAE-1CDC-8C4A-A805-A29E1B7586C6}" srcId="{CD56E3E0-3869-9748-8B38-965F78D26575}" destId="{69966974-4F05-0E46-8C2E-8B6C00953F41}" srcOrd="1" destOrd="0" parTransId="{FD5E61D4-DB4C-6D44-9EFD-DA10D89E1EAA}" sibTransId="{8F8812AF-60C2-374E-A185-4F99728E6743}"/>
    <dgm:cxn modelId="{A788D29F-5B2B-7C4D-AAB5-93BB73962534}" srcId="{CD56E3E0-3869-9748-8B38-965F78D26575}" destId="{6E975645-A74C-734F-A08A-F83F279389A4}" srcOrd="0" destOrd="0" parTransId="{222E06AA-355D-8544-A55F-68CD519D2326}" sibTransId="{A83B6112-23FA-1A40-9345-A5DA7A8176E7}"/>
    <dgm:cxn modelId="{221B44E4-9431-CA43-9573-A486F8CDB9F9}" type="presOf" srcId="{CD56E3E0-3869-9748-8B38-965F78D26575}" destId="{51BAB094-8C03-5B47-85C9-E2F3DD7750AA}" srcOrd="0" destOrd="0" presId="urn:microsoft.com/office/officeart/2005/8/layout/vList2"/>
    <dgm:cxn modelId="{AE99ED35-1968-954E-A155-11B43A8D8454}" type="presOf" srcId="{2DBD4908-4AD8-B946-B134-6D2C868D53DD}" destId="{DB123A5B-FD98-4240-BD4A-AFB7A8E43257}" srcOrd="0" destOrd="0" presId="urn:microsoft.com/office/officeart/2005/8/layout/vList2"/>
    <dgm:cxn modelId="{6943A713-0742-7D44-8D8F-09AFAA4CD962}" type="presParOf" srcId="{51BAB094-8C03-5B47-85C9-E2F3DD7750AA}" destId="{F5CDE1FA-60C5-5F4A-BEF8-FBC4140E40E5}" srcOrd="0" destOrd="0" presId="urn:microsoft.com/office/officeart/2005/8/layout/vList2"/>
    <dgm:cxn modelId="{4CB28BBB-43B8-3342-A72E-E633C51751FF}" type="presParOf" srcId="{51BAB094-8C03-5B47-85C9-E2F3DD7750AA}" destId="{544AC215-CE38-2D49-9EDF-5BE1CD3E2605}" srcOrd="1" destOrd="0" presId="urn:microsoft.com/office/officeart/2005/8/layout/vList2"/>
    <dgm:cxn modelId="{0F395177-779E-2F47-A223-641FF8B4B193}" type="presParOf" srcId="{51BAB094-8C03-5B47-85C9-E2F3DD7750AA}" destId="{FEA6520B-137D-F646-83E0-E67931A31210}" srcOrd="2" destOrd="0" presId="urn:microsoft.com/office/officeart/2005/8/layout/vList2"/>
    <dgm:cxn modelId="{BC95B25F-5806-354C-8FC4-5AD9D7AAECC6}" type="presParOf" srcId="{51BAB094-8C03-5B47-85C9-E2F3DD7750AA}" destId="{385C613D-8FD3-0A49-96E6-609F70EE3316}" srcOrd="3" destOrd="0" presId="urn:microsoft.com/office/officeart/2005/8/layout/vList2"/>
    <dgm:cxn modelId="{41B32BAE-358E-4C48-BF17-467E928FA9BA}" type="presParOf" srcId="{51BAB094-8C03-5B47-85C9-E2F3DD7750AA}" destId="{DB123A5B-FD98-4240-BD4A-AFB7A8E4325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39ED6B-34C7-44F9-99CD-50DE119FB676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E1A84731-119D-44A8-A213-1A8E0AB5BE00}">
      <dgm:prSet phldrT="[Texto]" custT="1"/>
      <dgm:spPr/>
      <dgm:t>
        <a:bodyPr/>
        <a:lstStyle/>
        <a:p>
          <a:r>
            <a:rPr lang="es-MX" sz="2200" dirty="0" smtClean="0">
              <a:latin typeface="Calibri" pitchFamily="34" charset="0"/>
              <a:cs typeface="Calibri" pitchFamily="34" charset="0"/>
            </a:rPr>
            <a:t>1. Describir y analizar los principales procesos establecidos en la normatividad asociados con la operación del Fondo.</a:t>
          </a:r>
          <a:endParaRPr lang="es-MX" sz="2200" dirty="0"/>
        </a:p>
      </dgm:t>
    </dgm:pt>
    <dgm:pt modelId="{4052810D-9382-4AEC-95F6-D0B4505F4E56}" type="parTrans" cxnId="{EE569BEF-F479-4FD5-B8E3-6E3B4C9F2E4D}">
      <dgm:prSet/>
      <dgm:spPr/>
      <dgm:t>
        <a:bodyPr/>
        <a:lstStyle/>
        <a:p>
          <a:endParaRPr lang="es-MX" sz="2200">
            <a:solidFill>
              <a:schemeClr val="tx1"/>
            </a:solidFill>
          </a:endParaRPr>
        </a:p>
      </dgm:t>
    </dgm:pt>
    <dgm:pt modelId="{BD0AAE31-245F-4E16-A33D-9377152EC9D3}" type="sibTrans" cxnId="{EE569BEF-F479-4FD5-B8E3-6E3B4C9F2E4D}">
      <dgm:prSet/>
      <dgm:spPr/>
      <dgm:t>
        <a:bodyPr/>
        <a:lstStyle/>
        <a:p>
          <a:endParaRPr lang="es-MX" sz="2200">
            <a:solidFill>
              <a:schemeClr val="tx1"/>
            </a:solidFill>
          </a:endParaRPr>
        </a:p>
      </dgm:t>
    </dgm:pt>
    <dgm:pt modelId="{1588C352-966E-40AB-BC64-C19B47883E67}">
      <dgm:prSet custT="1"/>
      <dgm:spPr/>
      <dgm:t>
        <a:bodyPr/>
        <a:lstStyle/>
        <a:p>
          <a:r>
            <a:rPr lang="es-MX" sz="2200" dirty="0" smtClean="0">
              <a:latin typeface="Calibri" pitchFamily="34" charset="0"/>
              <a:cs typeface="Calibri" pitchFamily="34" charset="0"/>
            </a:rPr>
            <a:t>2. Identificar las brechas de implementación que se presentan durante la gestión del Fondo.</a:t>
          </a:r>
        </a:p>
      </dgm:t>
    </dgm:pt>
    <dgm:pt modelId="{8FEB6A2D-0622-4FC4-9CB6-D92EBC4AD659}" type="parTrans" cxnId="{D8F173FE-314E-4C52-B65B-601E126307ED}">
      <dgm:prSet/>
      <dgm:spPr/>
      <dgm:t>
        <a:bodyPr/>
        <a:lstStyle/>
        <a:p>
          <a:endParaRPr lang="es-MX" sz="2200">
            <a:solidFill>
              <a:schemeClr val="tx1"/>
            </a:solidFill>
          </a:endParaRPr>
        </a:p>
      </dgm:t>
    </dgm:pt>
    <dgm:pt modelId="{062D49B7-216D-4E28-97F9-ABF149B3261F}" type="sibTrans" cxnId="{D8F173FE-314E-4C52-B65B-601E126307ED}">
      <dgm:prSet/>
      <dgm:spPr/>
      <dgm:t>
        <a:bodyPr/>
        <a:lstStyle/>
        <a:p>
          <a:endParaRPr lang="es-MX" sz="2200">
            <a:solidFill>
              <a:schemeClr val="tx1"/>
            </a:solidFill>
          </a:endParaRPr>
        </a:p>
      </dgm:t>
    </dgm:pt>
    <dgm:pt modelId="{B65627EB-9BCF-4503-8DB2-A15CC159245A}">
      <dgm:prSet custT="1"/>
      <dgm:spPr/>
      <dgm:t>
        <a:bodyPr/>
        <a:lstStyle/>
        <a:p>
          <a:r>
            <a:rPr lang="es-MX" sz="2200" dirty="0" smtClean="0">
              <a:latin typeface="Calibri" pitchFamily="34" charset="0"/>
              <a:cs typeface="Calibri" pitchFamily="34" charset="0"/>
            </a:rPr>
            <a:t>3. Analizar el desempeño con los resultados de indicadores asociados al Fondo.</a:t>
          </a:r>
        </a:p>
      </dgm:t>
    </dgm:pt>
    <dgm:pt modelId="{7E190E95-533E-4C9A-B9BF-92266498E4B8}" type="parTrans" cxnId="{53A5446B-469F-4923-BBDE-7FB83CD25F91}">
      <dgm:prSet/>
      <dgm:spPr/>
      <dgm:t>
        <a:bodyPr/>
        <a:lstStyle/>
        <a:p>
          <a:endParaRPr lang="es-MX" sz="2200">
            <a:solidFill>
              <a:schemeClr val="tx1"/>
            </a:solidFill>
          </a:endParaRPr>
        </a:p>
      </dgm:t>
    </dgm:pt>
    <dgm:pt modelId="{225EA4B7-8E7F-4247-81D3-13F71E111594}" type="sibTrans" cxnId="{53A5446B-469F-4923-BBDE-7FB83CD25F91}">
      <dgm:prSet/>
      <dgm:spPr/>
      <dgm:t>
        <a:bodyPr/>
        <a:lstStyle/>
        <a:p>
          <a:endParaRPr lang="es-MX" sz="2200">
            <a:solidFill>
              <a:schemeClr val="tx1"/>
            </a:solidFill>
          </a:endParaRPr>
        </a:p>
      </dgm:t>
    </dgm:pt>
    <dgm:pt modelId="{0C17AC34-A21D-40A9-9469-4902FEEC22B3}">
      <dgm:prSet custT="1"/>
      <dgm:spPr/>
      <dgm:t>
        <a:bodyPr/>
        <a:lstStyle/>
        <a:p>
          <a:r>
            <a:rPr lang="es-MX" sz="2200" dirty="0" smtClean="0">
              <a:latin typeface="Calibri" pitchFamily="34" charset="0"/>
              <a:cs typeface="Calibri" pitchFamily="34" charset="0"/>
            </a:rPr>
            <a:t>4. Identificar debilidades y fortalezas y con base en ellos plantear recomendaciones de mejora.</a:t>
          </a:r>
        </a:p>
      </dgm:t>
    </dgm:pt>
    <dgm:pt modelId="{7711A18F-3757-45EC-8C08-8F3C7CD8902A}" type="parTrans" cxnId="{C3DD9DD4-8D20-455E-A0BC-8AF82C69E480}">
      <dgm:prSet/>
      <dgm:spPr/>
      <dgm:t>
        <a:bodyPr/>
        <a:lstStyle/>
        <a:p>
          <a:endParaRPr lang="es-MX" sz="2200">
            <a:solidFill>
              <a:schemeClr val="tx1"/>
            </a:solidFill>
          </a:endParaRPr>
        </a:p>
      </dgm:t>
    </dgm:pt>
    <dgm:pt modelId="{A73AB2EB-118B-49E7-B801-71223BA410F9}" type="sibTrans" cxnId="{C3DD9DD4-8D20-455E-A0BC-8AF82C69E480}">
      <dgm:prSet/>
      <dgm:spPr/>
      <dgm:t>
        <a:bodyPr/>
        <a:lstStyle/>
        <a:p>
          <a:endParaRPr lang="es-MX" sz="2200">
            <a:solidFill>
              <a:schemeClr val="tx1"/>
            </a:solidFill>
          </a:endParaRPr>
        </a:p>
      </dgm:t>
    </dgm:pt>
    <dgm:pt modelId="{77FE86FA-E4B9-4B75-BE4F-3C1A24484B32}" type="pres">
      <dgm:prSet presAssocID="{0A39ED6B-34C7-44F9-99CD-50DE119FB67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3F3A939-9D8B-40EA-9A55-4110A5CCC850}" type="pres">
      <dgm:prSet presAssocID="{E1A84731-119D-44A8-A213-1A8E0AB5BE00}" presName="parentLin" presStyleCnt="0"/>
      <dgm:spPr/>
    </dgm:pt>
    <dgm:pt modelId="{332A0AC7-B2F1-43CC-84D9-766FB7FBF263}" type="pres">
      <dgm:prSet presAssocID="{E1A84731-119D-44A8-A213-1A8E0AB5BE00}" presName="parentLeftMargin" presStyleLbl="node1" presStyleIdx="0" presStyleCnt="4"/>
      <dgm:spPr/>
      <dgm:t>
        <a:bodyPr/>
        <a:lstStyle/>
        <a:p>
          <a:endParaRPr lang="es-MX"/>
        </a:p>
      </dgm:t>
    </dgm:pt>
    <dgm:pt modelId="{6232DB76-5935-4C42-A6DF-3EAF159BA2FE}" type="pres">
      <dgm:prSet presAssocID="{E1A84731-119D-44A8-A213-1A8E0AB5BE00}" presName="parentText" presStyleLbl="node1" presStyleIdx="0" presStyleCnt="4" custScaleX="13295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ECEA475-E2C2-4D6B-AA1C-68145F871AAD}" type="pres">
      <dgm:prSet presAssocID="{E1A84731-119D-44A8-A213-1A8E0AB5BE00}" presName="negativeSpace" presStyleCnt="0"/>
      <dgm:spPr/>
    </dgm:pt>
    <dgm:pt modelId="{AA9C5525-DED6-461A-B5E4-B829E1AF52ED}" type="pres">
      <dgm:prSet presAssocID="{E1A84731-119D-44A8-A213-1A8E0AB5BE00}" presName="childText" presStyleLbl="conFgAcc1" presStyleIdx="0" presStyleCnt="4">
        <dgm:presLayoutVars>
          <dgm:bulletEnabled val="1"/>
        </dgm:presLayoutVars>
      </dgm:prSet>
      <dgm:spPr/>
    </dgm:pt>
    <dgm:pt modelId="{6D1498AE-A895-4737-810E-9F85D90866FF}" type="pres">
      <dgm:prSet presAssocID="{BD0AAE31-245F-4E16-A33D-9377152EC9D3}" presName="spaceBetweenRectangles" presStyleCnt="0"/>
      <dgm:spPr/>
    </dgm:pt>
    <dgm:pt modelId="{483EEBC3-CF83-4782-B8EF-31050AEF9B6A}" type="pres">
      <dgm:prSet presAssocID="{1588C352-966E-40AB-BC64-C19B47883E67}" presName="parentLin" presStyleCnt="0"/>
      <dgm:spPr/>
    </dgm:pt>
    <dgm:pt modelId="{EB6E97BE-967C-4958-901A-9BB9EE5F6BBC}" type="pres">
      <dgm:prSet presAssocID="{1588C352-966E-40AB-BC64-C19B47883E67}" presName="parentLeftMargin" presStyleLbl="node1" presStyleIdx="0" presStyleCnt="4"/>
      <dgm:spPr/>
      <dgm:t>
        <a:bodyPr/>
        <a:lstStyle/>
        <a:p>
          <a:endParaRPr lang="es-MX"/>
        </a:p>
      </dgm:t>
    </dgm:pt>
    <dgm:pt modelId="{1DDF2D1F-7A8F-4690-B132-10B4754CD0D0}" type="pres">
      <dgm:prSet presAssocID="{1588C352-966E-40AB-BC64-C19B47883E67}" presName="parentText" presStyleLbl="node1" presStyleIdx="1" presStyleCnt="4" custScaleX="13403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D676809-8B15-42CB-9D6E-12B0E93B8256}" type="pres">
      <dgm:prSet presAssocID="{1588C352-966E-40AB-BC64-C19B47883E67}" presName="negativeSpace" presStyleCnt="0"/>
      <dgm:spPr/>
    </dgm:pt>
    <dgm:pt modelId="{6968CBE2-FE81-4FCD-AFEA-9A5FC2A8668D}" type="pres">
      <dgm:prSet presAssocID="{1588C352-966E-40AB-BC64-C19B47883E67}" presName="childText" presStyleLbl="conFgAcc1" presStyleIdx="1" presStyleCnt="4">
        <dgm:presLayoutVars>
          <dgm:bulletEnabled val="1"/>
        </dgm:presLayoutVars>
      </dgm:prSet>
      <dgm:spPr/>
    </dgm:pt>
    <dgm:pt modelId="{8BD5B8A6-3F45-44FD-B81C-1773A151FB8F}" type="pres">
      <dgm:prSet presAssocID="{062D49B7-216D-4E28-97F9-ABF149B3261F}" presName="spaceBetweenRectangles" presStyleCnt="0"/>
      <dgm:spPr/>
    </dgm:pt>
    <dgm:pt modelId="{EB270A6E-4DB1-4BB1-AD34-8EA7A4F792BE}" type="pres">
      <dgm:prSet presAssocID="{B65627EB-9BCF-4503-8DB2-A15CC159245A}" presName="parentLin" presStyleCnt="0"/>
      <dgm:spPr/>
    </dgm:pt>
    <dgm:pt modelId="{A1152E6C-C91C-4ED9-9B3C-74F0E7AE9E88}" type="pres">
      <dgm:prSet presAssocID="{B65627EB-9BCF-4503-8DB2-A15CC159245A}" presName="parentLeftMargin" presStyleLbl="node1" presStyleIdx="1" presStyleCnt="4"/>
      <dgm:spPr/>
      <dgm:t>
        <a:bodyPr/>
        <a:lstStyle/>
        <a:p>
          <a:endParaRPr lang="es-MX"/>
        </a:p>
      </dgm:t>
    </dgm:pt>
    <dgm:pt modelId="{83CBAA73-699E-49A6-8ACA-A5F113D9D619}" type="pres">
      <dgm:prSet presAssocID="{B65627EB-9BCF-4503-8DB2-A15CC159245A}" presName="parentText" presStyleLbl="node1" presStyleIdx="2" presStyleCnt="4" custScaleX="13396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DC52348-30DD-43C0-B97D-1F460E005802}" type="pres">
      <dgm:prSet presAssocID="{B65627EB-9BCF-4503-8DB2-A15CC159245A}" presName="negativeSpace" presStyleCnt="0"/>
      <dgm:spPr/>
    </dgm:pt>
    <dgm:pt modelId="{E71FBDEF-AD14-4BE1-B574-BCAF3DE79E60}" type="pres">
      <dgm:prSet presAssocID="{B65627EB-9BCF-4503-8DB2-A15CC159245A}" presName="childText" presStyleLbl="conFgAcc1" presStyleIdx="2" presStyleCnt="4">
        <dgm:presLayoutVars>
          <dgm:bulletEnabled val="1"/>
        </dgm:presLayoutVars>
      </dgm:prSet>
      <dgm:spPr/>
    </dgm:pt>
    <dgm:pt modelId="{47F1D021-3F13-4E63-8A2E-1C3C09790521}" type="pres">
      <dgm:prSet presAssocID="{225EA4B7-8E7F-4247-81D3-13F71E111594}" presName="spaceBetweenRectangles" presStyleCnt="0"/>
      <dgm:spPr/>
    </dgm:pt>
    <dgm:pt modelId="{72BEB358-60FB-40D0-8577-605FF2A5C377}" type="pres">
      <dgm:prSet presAssocID="{0C17AC34-A21D-40A9-9469-4902FEEC22B3}" presName="parentLin" presStyleCnt="0"/>
      <dgm:spPr/>
    </dgm:pt>
    <dgm:pt modelId="{604916BC-059D-4CDE-B466-A3D7646DD543}" type="pres">
      <dgm:prSet presAssocID="{0C17AC34-A21D-40A9-9469-4902FEEC22B3}" presName="parentLeftMargin" presStyleLbl="node1" presStyleIdx="2" presStyleCnt="4"/>
      <dgm:spPr/>
      <dgm:t>
        <a:bodyPr/>
        <a:lstStyle/>
        <a:p>
          <a:endParaRPr lang="es-MX"/>
        </a:p>
      </dgm:t>
    </dgm:pt>
    <dgm:pt modelId="{BFB46F11-014B-4A68-B82C-5751AFCEC72A}" type="pres">
      <dgm:prSet presAssocID="{0C17AC34-A21D-40A9-9469-4902FEEC22B3}" presName="parentText" presStyleLbl="node1" presStyleIdx="3" presStyleCnt="4" custScaleX="13402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F812004-F0F7-4EDC-A171-D12D0B9AFD36}" type="pres">
      <dgm:prSet presAssocID="{0C17AC34-A21D-40A9-9469-4902FEEC22B3}" presName="negativeSpace" presStyleCnt="0"/>
      <dgm:spPr/>
    </dgm:pt>
    <dgm:pt modelId="{AE35415D-C3F5-4DA7-99A1-D739586F2CA0}" type="pres">
      <dgm:prSet presAssocID="{0C17AC34-A21D-40A9-9469-4902FEEC22B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AC28A08-DAE2-4DDD-87E2-73A21FA7BA61}" type="presOf" srcId="{B65627EB-9BCF-4503-8DB2-A15CC159245A}" destId="{83CBAA73-699E-49A6-8ACA-A5F113D9D619}" srcOrd="1" destOrd="0" presId="urn:microsoft.com/office/officeart/2005/8/layout/list1"/>
    <dgm:cxn modelId="{129C5D8A-96FC-4C46-8A45-8606D60D1E76}" type="presOf" srcId="{0C17AC34-A21D-40A9-9469-4902FEEC22B3}" destId="{BFB46F11-014B-4A68-B82C-5751AFCEC72A}" srcOrd="1" destOrd="0" presId="urn:microsoft.com/office/officeart/2005/8/layout/list1"/>
    <dgm:cxn modelId="{EE569BEF-F479-4FD5-B8E3-6E3B4C9F2E4D}" srcId="{0A39ED6B-34C7-44F9-99CD-50DE119FB676}" destId="{E1A84731-119D-44A8-A213-1A8E0AB5BE00}" srcOrd="0" destOrd="0" parTransId="{4052810D-9382-4AEC-95F6-D0B4505F4E56}" sibTransId="{BD0AAE31-245F-4E16-A33D-9377152EC9D3}"/>
    <dgm:cxn modelId="{53A5446B-469F-4923-BBDE-7FB83CD25F91}" srcId="{0A39ED6B-34C7-44F9-99CD-50DE119FB676}" destId="{B65627EB-9BCF-4503-8DB2-A15CC159245A}" srcOrd="2" destOrd="0" parTransId="{7E190E95-533E-4C9A-B9BF-92266498E4B8}" sibTransId="{225EA4B7-8E7F-4247-81D3-13F71E111594}"/>
    <dgm:cxn modelId="{03B6FFA8-811D-4530-8543-B5FFE784EF2D}" type="presOf" srcId="{1588C352-966E-40AB-BC64-C19B47883E67}" destId="{EB6E97BE-967C-4958-901A-9BB9EE5F6BBC}" srcOrd="0" destOrd="0" presId="urn:microsoft.com/office/officeart/2005/8/layout/list1"/>
    <dgm:cxn modelId="{037F36A0-FC0F-45C1-AF35-BA7F9D0210B8}" type="presOf" srcId="{0A39ED6B-34C7-44F9-99CD-50DE119FB676}" destId="{77FE86FA-E4B9-4B75-BE4F-3C1A24484B32}" srcOrd="0" destOrd="0" presId="urn:microsoft.com/office/officeart/2005/8/layout/list1"/>
    <dgm:cxn modelId="{4C2CB987-78DE-4F89-97E7-871BBD96DF70}" type="presOf" srcId="{E1A84731-119D-44A8-A213-1A8E0AB5BE00}" destId="{332A0AC7-B2F1-43CC-84D9-766FB7FBF263}" srcOrd="0" destOrd="0" presId="urn:microsoft.com/office/officeart/2005/8/layout/list1"/>
    <dgm:cxn modelId="{0236F25C-6E7C-4ED5-9E29-6AD7B22DA4FF}" type="presOf" srcId="{1588C352-966E-40AB-BC64-C19B47883E67}" destId="{1DDF2D1F-7A8F-4690-B132-10B4754CD0D0}" srcOrd="1" destOrd="0" presId="urn:microsoft.com/office/officeart/2005/8/layout/list1"/>
    <dgm:cxn modelId="{E128D6A7-D113-468C-AE0E-4DA821135810}" type="presOf" srcId="{B65627EB-9BCF-4503-8DB2-A15CC159245A}" destId="{A1152E6C-C91C-4ED9-9B3C-74F0E7AE9E88}" srcOrd="0" destOrd="0" presId="urn:microsoft.com/office/officeart/2005/8/layout/list1"/>
    <dgm:cxn modelId="{D8F173FE-314E-4C52-B65B-601E126307ED}" srcId="{0A39ED6B-34C7-44F9-99CD-50DE119FB676}" destId="{1588C352-966E-40AB-BC64-C19B47883E67}" srcOrd="1" destOrd="0" parTransId="{8FEB6A2D-0622-4FC4-9CB6-D92EBC4AD659}" sibTransId="{062D49B7-216D-4E28-97F9-ABF149B3261F}"/>
    <dgm:cxn modelId="{C3DD9DD4-8D20-455E-A0BC-8AF82C69E480}" srcId="{0A39ED6B-34C7-44F9-99CD-50DE119FB676}" destId="{0C17AC34-A21D-40A9-9469-4902FEEC22B3}" srcOrd="3" destOrd="0" parTransId="{7711A18F-3757-45EC-8C08-8F3C7CD8902A}" sibTransId="{A73AB2EB-118B-49E7-B801-71223BA410F9}"/>
    <dgm:cxn modelId="{A2A1DAE1-8D3D-4373-9BBD-32F0C97DE848}" type="presOf" srcId="{E1A84731-119D-44A8-A213-1A8E0AB5BE00}" destId="{6232DB76-5935-4C42-A6DF-3EAF159BA2FE}" srcOrd="1" destOrd="0" presId="urn:microsoft.com/office/officeart/2005/8/layout/list1"/>
    <dgm:cxn modelId="{E58F3F5F-0EFE-4165-AB55-8C2792C43916}" type="presOf" srcId="{0C17AC34-A21D-40A9-9469-4902FEEC22B3}" destId="{604916BC-059D-4CDE-B466-A3D7646DD543}" srcOrd="0" destOrd="0" presId="urn:microsoft.com/office/officeart/2005/8/layout/list1"/>
    <dgm:cxn modelId="{0E6EC976-FD2B-48BD-831A-93722C0D9490}" type="presParOf" srcId="{77FE86FA-E4B9-4B75-BE4F-3C1A24484B32}" destId="{83F3A939-9D8B-40EA-9A55-4110A5CCC850}" srcOrd="0" destOrd="0" presId="urn:microsoft.com/office/officeart/2005/8/layout/list1"/>
    <dgm:cxn modelId="{1EF2CEFD-CB24-4372-A3EC-DE19F4D06A30}" type="presParOf" srcId="{83F3A939-9D8B-40EA-9A55-4110A5CCC850}" destId="{332A0AC7-B2F1-43CC-84D9-766FB7FBF263}" srcOrd="0" destOrd="0" presId="urn:microsoft.com/office/officeart/2005/8/layout/list1"/>
    <dgm:cxn modelId="{D4EF5357-F88D-489F-A8A0-BA420D973CBB}" type="presParOf" srcId="{83F3A939-9D8B-40EA-9A55-4110A5CCC850}" destId="{6232DB76-5935-4C42-A6DF-3EAF159BA2FE}" srcOrd="1" destOrd="0" presId="urn:microsoft.com/office/officeart/2005/8/layout/list1"/>
    <dgm:cxn modelId="{359F5370-0E9F-459B-8339-FEAF52836E45}" type="presParOf" srcId="{77FE86FA-E4B9-4B75-BE4F-3C1A24484B32}" destId="{6ECEA475-E2C2-4D6B-AA1C-68145F871AAD}" srcOrd="1" destOrd="0" presId="urn:microsoft.com/office/officeart/2005/8/layout/list1"/>
    <dgm:cxn modelId="{DBCD4D34-CAB3-4A35-8056-C7A0E107948D}" type="presParOf" srcId="{77FE86FA-E4B9-4B75-BE4F-3C1A24484B32}" destId="{AA9C5525-DED6-461A-B5E4-B829E1AF52ED}" srcOrd="2" destOrd="0" presId="urn:microsoft.com/office/officeart/2005/8/layout/list1"/>
    <dgm:cxn modelId="{05B29522-2670-48F9-AEC2-9184E0F65F83}" type="presParOf" srcId="{77FE86FA-E4B9-4B75-BE4F-3C1A24484B32}" destId="{6D1498AE-A895-4737-810E-9F85D90866FF}" srcOrd="3" destOrd="0" presId="urn:microsoft.com/office/officeart/2005/8/layout/list1"/>
    <dgm:cxn modelId="{34C401ED-BB88-4132-AE48-AD8834C1C65D}" type="presParOf" srcId="{77FE86FA-E4B9-4B75-BE4F-3C1A24484B32}" destId="{483EEBC3-CF83-4782-B8EF-31050AEF9B6A}" srcOrd="4" destOrd="0" presId="urn:microsoft.com/office/officeart/2005/8/layout/list1"/>
    <dgm:cxn modelId="{A214DFAF-3EDD-432F-8955-06975D365ABF}" type="presParOf" srcId="{483EEBC3-CF83-4782-B8EF-31050AEF9B6A}" destId="{EB6E97BE-967C-4958-901A-9BB9EE5F6BBC}" srcOrd="0" destOrd="0" presId="urn:microsoft.com/office/officeart/2005/8/layout/list1"/>
    <dgm:cxn modelId="{D6368244-0B8A-43F0-904F-E3DCD7C3095F}" type="presParOf" srcId="{483EEBC3-CF83-4782-B8EF-31050AEF9B6A}" destId="{1DDF2D1F-7A8F-4690-B132-10B4754CD0D0}" srcOrd="1" destOrd="0" presId="urn:microsoft.com/office/officeart/2005/8/layout/list1"/>
    <dgm:cxn modelId="{BFAF4901-4357-4AF3-B6CA-C82CB4DB03F4}" type="presParOf" srcId="{77FE86FA-E4B9-4B75-BE4F-3C1A24484B32}" destId="{AD676809-8B15-42CB-9D6E-12B0E93B8256}" srcOrd="5" destOrd="0" presId="urn:microsoft.com/office/officeart/2005/8/layout/list1"/>
    <dgm:cxn modelId="{774A5B1E-4A55-4F74-84D8-80E0159AE7B2}" type="presParOf" srcId="{77FE86FA-E4B9-4B75-BE4F-3C1A24484B32}" destId="{6968CBE2-FE81-4FCD-AFEA-9A5FC2A8668D}" srcOrd="6" destOrd="0" presId="urn:microsoft.com/office/officeart/2005/8/layout/list1"/>
    <dgm:cxn modelId="{CFFE16D4-BA27-4552-B4C9-DA79E71EBEFD}" type="presParOf" srcId="{77FE86FA-E4B9-4B75-BE4F-3C1A24484B32}" destId="{8BD5B8A6-3F45-44FD-B81C-1773A151FB8F}" srcOrd="7" destOrd="0" presId="urn:microsoft.com/office/officeart/2005/8/layout/list1"/>
    <dgm:cxn modelId="{CC66061F-EC4B-48AC-8D29-D54EE2B84408}" type="presParOf" srcId="{77FE86FA-E4B9-4B75-BE4F-3C1A24484B32}" destId="{EB270A6E-4DB1-4BB1-AD34-8EA7A4F792BE}" srcOrd="8" destOrd="0" presId="urn:microsoft.com/office/officeart/2005/8/layout/list1"/>
    <dgm:cxn modelId="{3145C32D-17A1-4802-BA97-127A9888A99D}" type="presParOf" srcId="{EB270A6E-4DB1-4BB1-AD34-8EA7A4F792BE}" destId="{A1152E6C-C91C-4ED9-9B3C-74F0E7AE9E88}" srcOrd="0" destOrd="0" presId="urn:microsoft.com/office/officeart/2005/8/layout/list1"/>
    <dgm:cxn modelId="{0640EECF-0E27-4428-A1C5-6DF23CC0BEB3}" type="presParOf" srcId="{EB270A6E-4DB1-4BB1-AD34-8EA7A4F792BE}" destId="{83CBAA73-699E-49A6-8ACA-A5F113D9D619}" srcOrd="1" destOrd="0" presId="urn:microsoft.com/office/officeart/2005/8/layout/list1"/>
    <dgm:cxn modelId="{46F3CD8F-C4F7-4337-9F08-7FA87956BCA4}" type="presParOf" srcId="{77FE86FA-E4B9-4B75-BE4F-3C1A24484B32}" destId="{8DC52348-30DD-43C0-B97D-1F460E005802}" srcOrd="9" destOrd="0" presId="urn:microsoft.com/office/officeart/2005/8/layout/list1"/>
    <dgm:cxn modelId="{A744624E-EF02-46F9-9ECF-C7D0C35F0E6A}" type="presParOf" srcId="{77FE86FA-E4B9-4B75-BE4F-3C1A24484B32}" destId="{E71FBDEF-AD14-4BE1-B574-BCAF3DE79E60}" srcOrd="10" destOrd="0" presId="urn:microsoft.com/office/officeart/2005/8/layout/list1"/>
    <dgm:cxn modelId="{D468B67C-F2F5-4E19-B53A-4E63A7A62C40}" type="presParOf" srcId="{77FE86FA-E4B9-4B75-BE4F-3C1A24484B32}" destId="{47F1D021-3F13-4E63-8A2E-1C3C09790521}" srcOrd="11" destOrd="0" presId="urn:microsoft.com/office/officeart/2005/8/layout/list1"/>
    <dgm:cxn modelId="{4F51AF1E-88BA-4E7F-8DA1-97D89761F16D}" type="presParOf" srcId="{77FE86FA-E4B9-4B75-BE4F-3C1A24484B32}" destId="{72BEB358-60FB-40D0-8577-605FF2A5C377}" srcOrd="12" destOrd="0" presId="urn:microsoft.com/office/officeart/2005/8/layout/list1"/>
    <dgm:cxn modelId="{BB15BA75-9F85-4A58-B681-18C78F3FC3DE}" type="presParOf" srcId="{72BEB358-60FB-40D0-8577-605FF2A5C377}" destId="{604916BC-059D-4CDE-B466-A3D7646DD543}" srcOrd="0" destOrd="0" presId="urn:microsoft.com/office/officeart/2005/8/layout/list1"/>
    <dgm:cxn modelId="{FC2399C8-6667-4B02-81C9-A47A10C63DC7}" type="presParOf" srcId="{72BEB358-60FB-40D0-8577-605FF2A5C377}" destId="{BFB46F11-014B-4A68-B82C-5751AFCEC72A}" srcOrd="1" destOrd="0" presId="urn:microsoft.com/office/officeart/2005/8/layout/list1"/>
    <dgm:cxn modelId="{9169F7B2-AF85-44E2-B23C-16FBC307A12F}" type="presParOf" srcId="{77FE86FA-E4B9-4B75-BE4F-3C1A24484B32}" destId="{BF812004-F0F7-4EDC-A171-D12D0B9AFD36}" srcOrd="13" destOrd="0" presId="urn:microsoft.com/office/officeart/2005/8/layout/list1"/>
    <dgm:cxn modelId="{57097A4A-805E-45C6-805C-3D9E649F932E}" type="presParOf" srcId="{77FE86FA-E4B9-4B75-BE4F-3C1A24484B32}" destId="{AE35415D-C3F5-4DA7-99A1-D739586F2CA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9E0B36-28FF-4B58-AF69-585F28B9C3E3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A5AAC720-94AF-4CBF-A841-9CD71AEB77C4}">
      <dgm:prSet phldrT="[Texto]" custT="1"/>
      <dgm:spPr/>
      <dgm:t>
        <a:bodyPr/>
        <a:lstStyle/>
        <a:p>
          <a:r>
            <a:rPr lang="es-MX" sz="2000" b="1" dirty="0" smtClean="0"/>
            <a:t>Procesos</a:t>
          </a:r>
          <a:endParaRPr lang="es-MX" sz="2000" b="1" dirty="0"/>
        </a:p>
      </dgm:t>
    </dgm:pt>
    <dgm:pt modelId="{5A31EC18-17EC-42D1-B79E-097FC1F684A4}" type="parTrans" cxnId="{9D1652C6-1969-4B2A-BE91-3E7D3A2ADF44}">
      <dgm:prSet/>
      <dgm:spPr/>
      <dgm:t>
        <a:bodyPr/>
        <a:lstStyle/>
        <a:p>
          <a:endParaRPr lang="es-MX"/>
        </a:p>
      </dgm:t>
    </dgm:pt>
    <dgm:pt modelId="{A7D3A90F-9E6D-4A56-8B10-7DFF4888595D}" type="sibTrans" cxnId="{9D1652C6-1969-4B2A-BE91-3E7D3A2ADF44}">
      <dgm:prSet/>
      <dgm:spPr/>
      <dgm:t>
        <a:bodyPr/>
        <a:lstStyle/>
        <a:p>
          <a:endParaRPr lang="es-MX"/>
        </a:p>
      </dgm:t>
    </dgm:pt>
    <dgm:pt modelId="{FF7BA2EC-DAB5-49EC-8DBD-B95E1BF0E8A8}">
      <dgm:prSet phldrT="[Texto]" custT="1"/>
      <dgm:spPr/>
      <dgm:t>
        <a:bodyPr/>
        <a:lstStyle/>
        <a:p>
          <a:r>
            <a:rPr lang="es-MX" sz="2000" b="0" dirty="0" smtClean="0">
              <a:latin typeface="Calibri" panose="020F0502020204030204" pitchFamily="34" charset="0"/>
            </a:rPr>
            <a:t>Trabajo de gabinete:</a:t>
          </a:r>
          <a:r>
            <a:rPr lang="es-MX" sz="1800" b="0" dirty="0" smtClean="0">
              <a:latin typeface="Calibri" panose="020F0502020204030204" pitchFamily="34" charset="0"/>
            </a:rPr>
            <a:t> </a:t>
          </a:r>
          <a:r>
            <a:rPr lang="es-MX" sz="1800" dirty="0" smtClean="0">
              <a:latin typeface="Calibri" panose="020F0502020204030204" pitchFamily="34" charset="0"/>
            </a:rPr>
            <a:t>a) r</a:t>
          </a:r>
          <a:r>
            <a:rPr lang="es-MX" sz="1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evisión y análisis documental que sustentan la operación del Fondo, y b) mapeo de procesos  con base en la normatividad.</a:t>
          </a:r>
          <a:endParaRPr lang="es-MX" sz="1800" dirty="0">
            <a:latin typeface="Calibri" panose="020F0502020204030204" pitchFamily="34" charset="0"/>
          </a:endParaRPr>
        </a:p>
      </dgm:t>
    </dgm:pt>
    <dgm:pt modelId="{58F18583-F61C-44C0-8820-8A8B9CD85D77}" type="parTrans" cxnId="{256332AE-2F14-4483-8383-97438410A254}">
      <dgm:prSet/>
      <dgm:spPr/>
      <dgm:t>
        <a:bodyPr/>
        <a:lstStyle/>
        <a:p>
          <a:endParaRPr lang="es-MX"/>
        </a:p>
      </dgm:t>
    </dgm:pt>
    <dgm:pt modelId="{582ABC37-C8CD-4F6D-8C83-1C925C45649F}" type="sibTrans" cxnId="{256332AE-2F14-4483-8383-97438410A254}">
      <dgm:prSet/>
      <dgm:spPr/>
      <dgm:t>
        <a:bodyPr/>
        <a:lstStyle/>
        <a:p>
          <a:endParaRPr lang="es-MX"/>
        </a:p>
      </dgm:t>
    </dgm:pt>
    <dgm:pt modelId="{A2780342-F884-4AEC-B5C2-E22D94B359DA}">
      <dgm:prSet phldrT="[Texto]" custT="1"/>
      <dgm:spPr/>
      <dgm:t>
        <a:bodyPr/>
        <a:lstStyle/>
        <a:p>
          <a:r>
            <a:rPr lang="es-MX" sz="2000" b="1" dirty="0" smtClean="0"/>
            <a:t>Desempeño</a:t>
          </a:r>
          <a:endParaRPr lang="es-MX" sz="2000" b="1" dirty="0"/>
        </a:p>
      </dgm:t>
    </dgm:pt>
    <dgm:pt modelId="{14106ABE-37D9-4D68-816D-9CB17AF55F73}" type="parTrans" cxnId="{9E1CC6DB-D241-4BB2-9934-D266BBC49CC8}">
      <dgm:prSet/>
      <dgm:spPr/>
      <dgm:t>
        <a:bodyPr/>
        <a:lstStyle/>
        <a:p>
          <a:endParaRPr lang="es-MX"/>
        </a:p>
      </dgm:t>
    </dgm:pt>
    <dgm:pt modelId="{D8AEB773-21C2-4502-959E-3909E6A7CC2B}" type="sibTrans" cxnId="{9E1CC6DB-D241-4BB2-9934-D266BBC49CC8}">
      <dgm:prSet/>
      <dgm:spPr/>
      <dgm:t>
        <a:bodyPr/>
        <a:lstStyle/>
        <a:p>
          <a:endParaRPr lang="es-MX"/>
        </a:p>
      </dgm:t>
    </dgm:pt>
    <dgm:pt modelId="{BDAEBE47-86B6-47E6-A0F8-71B1C8BB9E52}">
      <dgm:prSet phldrT="[Texto]" custT="1"/>
      <dgm:spPr/>
      <dgm:t>
        <a:bodyPr/>
        <a:lstStyle/>
        <a:p>
          <a:r>
            <a:rPr lang="es-MX" sz="2000" dirty="0" smtClean="0">
              <a:latin typeface="Calibri" pitchFamily="34" charset="0"/>
              <a:cs typeface="Calibri" pitchFamily="34" charset="0"/>
            </a:rPr>
            <a:t>Alineación normativa (programática)</a:t>
          </a:r>
          <a:endParaRPr lang="es-MX" sz="2000" dirty="0"/>
        </a:p>
      </dgm:t>
    </dgm:pt>
    <dgm:pt modelId="{BDF8D417-928B-45E1-AB63-4B88234AFC05}" type="parTrans" cxnId="{971B81FE-C8A7-4C7F-9339-87E92A751DF0}">
      <dgm:prSet/>
      <dgm:spPr/>
      <dgm:t>
        <a:bodyPr/>
        <a:lstStyle/>
        <a:p>
          <a:endParaRPr lang="es-MX"/>
        </a:p>
      </dgm:t>
    </dgm:pt>
    <dgm:pt modelId="{57B827AC-30A9-489A-BE18-8E732B69DA86}" type="sibTrans" cxnId="{971B81FE-C8A7-4C7F-9339-87E92A751DF0}">
      <dgm:prSet/>
      <dgm:spPr/>
      <dgm:t>
        <a:bodyPr/>
        <a:lstStyle/>
        <a:p>
          <a:endParaRPr lang="es-MX"/>
        </a:p>
      </dgm:t>
    </dgm:pt>
    <dgm:pt modelId="{05DFDD69-0BBF-4B2E-8825-AAEB46DD12F3}">
      <dgm:prSet custT="1"/>
      <dgm:spPr/>
      <dgm:t>
        <a:bodyPr/>
        <a:lstStyle/>
        <a:p>
          <a:r>
            <a:rPr lang="es-MX" sz="2000" dirty="0" smtClean="0">
              <a:latin typeface="Calibri" pitchFamily="34" charset="0"/>
              <a:cs typeface="Calibri" pitchFamily="34" charset="0"/>
            </a:rPr>
            <a:t>Sinergias y duplicidades</a:t>
          </a:r>
        </a:p>
      </dgm:t>
    </dgm:pt>
    <dgm:pt modelId="{B4425551-2196-4C3C-A506-87D4C040BAD3}" type="parTrans" cxnId="{861C856C-D7DF-4B20-B5E8-BD1FD0FAB160}">
      <dgm:prSet/>
      <dgm:spPr/>
      <dgm:t>
        <a:bodyPr/>
        <a:lstStyle/>
        <a:p>
          <a:endParaRPr lang="es-MX"/>
        </a:p>
      </dgm:t>
    </dgm:pt>
    <dgm:pt modelId="{E1A05FB3-613C-4C3A-A9D6-FB4EB5D4D775}" type="sibTrans" cxnId="{861C856C-D7DF-4B20-B5E8-BD1FD0FAB160}">
      <dgm:prSet/>
      <dgm:spPr/>
      <dgm:t>
        <a:bodyPr/>
        <a:lstStyle/>
        <a:p>
          <a:endParaRPr lang="es-MX"/>
        </a:p>
      </dgm:t>
    </dgm:pt>
    <dgm:pt modelId="{E3D723A4-AE78-46ED-A71D-BC705AB015C3}">
      <dgm:prSet custT="1"/>
      <dgm:spPr/>
      <dgm:t>
        <a:bodyPr/>
        <a:lstStyle/>
        <a:p>
          <a:r>
            <a:rPr lang="es-MX" sz="2000" dirty="0" smtClean="0">
              <a:latin typeface="Calibri" pitchFamily="34" charset="0"/>
              <a:cs typeface="Calibri" pitchFamily="34" charset="0"/>
            </a:rPr>
            <a:t>Identificación y </a:t>
          </a:r>
          <a:r>
            <a:rPr lang="es-MX" sz="2000" b="1" u="sng" dirty="0" smtClean="0">
              <a:latin typeface="Calibri" pitchFamily="34" charset="0"/>
              <a:cs typeface="Calibri" pitchFamily="34" charset="0"/>
            </a:rPr>
            <a:t>análisis de indicadores de resultados</a:t>
          </a:r>
          <a:r>
            <a:rPr lang="es-MX" sz="2000" dirty="0" smtClean="0">
              <a:latin typeface="Calibri" pitchFamily="34" charset="0"/>
              <a:cs typeface="Calibri" pitchFamily="34" charset="0"/>
            </a:rPr>
            <a:t>: tendencias y correlación. </a:t>
          </a:r>
          <a:endParaRPr lang="es-MX" sz="2000" dirty="0"/>
        </a:p>
      </dgm:t>
    </dgm:pt>
    <dgm:pt modelId="{6FD78C78-F926-416A-A166-9475D1A99DEC}" type="parTrans" cxnId="{99B3F9C3-347A-4B3F-AD28-D4A9AA8B2CD6}">
      <dgm:prSet/>
      <dgm:spPr/>
      <dgm:t>
        <a:bodyPr/>
        <a:lstStyle/>
        <a:p>
          <a:endParaRPr lang="es-MX"/>
        </a:p>
      </dgm:t>
    </dgm:pt>
    <dgm:pt modelId="{ABE95606-6AED-4C9D-B733-5FCA2ABA4D6E}" type="sibTrans" cxnId="{99B3F9C3-347A-4B3F-AD28-D4A9AA8B2CD6}">
      <dgm:prSet/>
      <dgm:spPr/>
      <dgm:t>
        <a:bodyPr/>
        <a:lstStyle/>
        <a:p>
          <a:endParaRPr lang="es-MX"/>
        </a:p>
      </dgm:t>
    </dgm:pt>
    <dgm:pt modelId="{BB8D2387-71B6-4195-B064-4479E4759D5B}">
      <dgm:prSet phldrT="[Texto]" custT="1"/>
      <dgm:spPr/>
      <dgm:t>
        <a:bodyPr/>
        <a:lstStyle/>
        <a:p>
          <a:r>
            <a:rPr lang="es-MX" sz="2000" b="0" dirty="0" smtClean="0">
              <a:latin typeface="Calibri" panose="020F0502020204030204" pitchFamily="34" charset="0"/>
            </a:rPr>
            <a:t>Procesos operativos</a:t>
          </a:r>
          <a:r>
            <a:rPr lang="es-MX" sz="2000" b="1" dirty="0" smtClean="0">
              <a:latin typeface="Calibri" panose="020F0502020204030204" pitchFamily="34" charset="0"/>
            </a:rPr>
            <a:t>: </a:t>
          </a:r>
          <a:r>
            <a:rPr lang="es-MX" sz="1800" dirty="0" smtClean="0">
              <a:latin typeface="Calibri" panose="020F0502020204030204" pitchFamily="34" charset="0"/>
            </a:rPr>
            <a:t>o</a:t>
          </a:r>
          <a:r>
            <a:rPr lang="es-MX" sz="1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bservación, identificación, </a:t>
          </a:r>
          <a:r>
            <a:rPr lang="es-MX" sz="1800" b="1" u="sng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mapeo  y análisis de procesos operativos sustantivos  </a:t>
          </a:r>
          <a:r>
            <a:rPr lang="es-MX" sz="1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(entrevistas semi estructuradas a  actores clave )</a:t>
          </a:r>
          <a:endParaRPr lang="es-MX" sz="1800" dirty="0">
            <a:latin typeface="Calibri" panose="020F0502020204030204" pitchFamily="34" charset="0"/>
          </a:endParaRPr>
        </a:p>
      </dgm:t>
    </dgm:pt>
    <dgm:pt modelId="{46FEAC64-CF88-4D02-AD6B-34877E5B447D}" type="sibTrans" cxnId="{B138EC2E-AA98-4E84-85F6-01DF7A237739}">
      <dgm:prSet/>
      <dgm:spPr/>
      <dgm:t>
        <a:bodyPr/>
        <a:lstStyle/>
        <a:p>
          <a:endParaRPr lang="es-MX"/>
        </a:p>
      </dgm:t>
    </dgm:pt>
    <dgm:pt modelId="{BF06310B-0D50-4475-A100-08925F32459C}" type="parTrans" cxnId="{B138EC2E-AA98-4E84-85F6-01DF7A237739}">
      <dgm:prSet/>
      <dgm:spPr/>
      <dgm:t>
        <a:bodyPr/>
        <a:lstStyle/>
        <a:p>
          <a:endParaRPr lang="es-MX"/>
        </a:p>
      </dgm:t>
    </dgm:pt>
    <dgm:pt modelId="{CFD50F2A-F1F0-2D4B-B26E-1D9853FB8D05}">
      <dgm:prSet custT="1"/>
      <dgm:spPr/>
      <dgm:t>
        <a:bodyPr/>
        <a:lstStyle/>
        <a:p>
          <a:r>
            <a:rPr lang="es-MX" sz="2000" dirty="0" smtClean="0">
              <a:latin typeface="Calibri" pitchFamily="34" charset="0"/>
              <a:cs typeface="Calibri" pitchFamily="34" charset="0"/>
            </a:rPr>
            <a:t>Alineación de la MIR y congruencia en la lógica de vertical y horizontal</a:t>
          </a:r>
        </a:p>
      </dgm:t>
    </dgm:pt>
    <dgm:pt modelId="{C2F34C8A-AA5D-B046-B554-AF91D61A595F}" type="parTrans" cxnId="{81B76604-068A-714C-8D5C-98B177B5C84A}">
      <dgm:prSet/>
      <dgm:spPr/>
      <dgm:t>
        <a:bodyPr/>
        <a:lstStyle/>
        <a:p>
          <a:endParaRPr lang="es-ES"/>
        </a:p>
      </dgm:t>
    </dgm:pt>
    <dgm:pt modelId="{1CC3C0EC-BE25-3244-B20B-5690EEBBE986}" type="sibTrans" cxnId="{81B76604-068A-714C-8D5C-98B177B5C84A}">
      <dgm:prSet/>
      <dgm:spPr/>
      <dgm:t>
        <a:bodyPr/>
        <a:lstStyle/>
        <a:p>
          <a:endParaRPr lang="es-ES"/>
        </a:p>
      </dgm:t>
    </dgm:pt>
    <dgm:pt modelId="{1989F034-BF05-4CFA-9B12-82781CAA3BAA}" type="pres">
      <dgm:prSet presAssocID="{169E0B36-28FF-4B58-AF69-585F28B9C3E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D44A1BE-C85C-4C25-86EE-6DA37FC86F29}" type="pres">
      <dgm:prSet presAssocID="{A5AAC720-94AF-4CBF-A841-9CD71AEB77C4}" presName="composite" presStyleCnt="0"/>
      <dgm:spPr/>
    </dgm:pt>
    <dgm:pt modelId="{04BF4B4E-5A39-4ED5-862C-A7C1FAC735DD}" type="pres">
      <dgm:prSet presAssocID="{A5AAC720-94AF-4CBF-A841-9CD71AEB77C4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3E9700E-C9E1-46DB-BDB7-7DB64269277F}" type="pres">
      <dgm:prSet presAssocID="{A5AAC720-94AF-4CBF-A841-9CD71AEB77C4}" presName="descendantText" presStyleLbl="alignAcc1" presStyleIdx="0" presStyleCnt="2" custScaleY="14885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1F21E53-89DB-4B51-9F15-485B1E8CBEF5}" type="pres">
      <dgm:prSet presAssocID="{A7D3A90F-9E6D-4A56-8B10-7DFF4888595D}" presName="sp" presStyleCnt="0"/>
      <dgm:spPr/>
    </dgm:pt>
    <dgm:pt modelId="{84770103-2F47-4C66-9BE6-F81D1053C2CD}" type="pres">
      <dgm:prSet presAssocID="{A2780342-F884-4AEC-B5C2-E22D94B359DA}" presName="composite" presStyleCnt="0"/>
      <dgm:spPr/>
    </dgm:pt>
    <dgm:pt modelId="{592AD476-78B1-4A20-A348-27C27421EA09}" type="pres">
      <dgm:prSet presAssocID="{A2780342-F884-4AEC-B5C2-E22D94B359DA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DAFDE4C-0F10-4D3E-B9E8-684DFCA4E023}" type="pres">
      <dgm:prSet presAssocID="{A2780342-F884-4AEC-B5C2-E22D94B359DA}" presName="descendantText" presStyleLbl="alignAcc1" presStyleIdx="1" presStyleCnt="2" custScaleY="1401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61C856C-D7DF-4B20-B5E8-BD1FD0FAB160}" srcId="{A2780342-F884-4AEC-B5C2-E22D94B359DA}" destId="{05DFDD69-0BBF-4B2E-8825-AAEB46DD12F3}" srcOrd="1" destOrd="0" parTransId="{B4425551-2196-4C3C-A506-87D4C040BAD3}" sibTransId="{E1A05FB3-613C-4C3A-A9D6-FB4EB5D4D775}"/>
    <dgm:cxn modelId="{256332AE-2F14-4483-8383-97438410A254}" srcId="{A5AAC720-94AF-4CBF-A841-9CD71AEB77C4}" destId="{FF7BA2EC-DAB5-49EC-8DBD-B95E1BF0E8A8}" srcOrd="0" destOrd="0" parTransId="{58F18583-F61C-44C0-8820-8A8B9CD85D77}" sibTransId="{582ABC37-C8CD-4F6D-8C83-1C925C45649F}"/>
    <dgm:cxn modelId="{DA43252F-754A-422A-9B4E-A685943A6C85}" type="presOf" srcId="{05DFDD69-0BBF-4B2E-8825-AAEB46DD12F3}" destId="{2DAFDE4C-0F10-4D3E-B9E8-684DFCA4E023}" srcOrd="0" destOrd="1" presId="urn:microsoft.com/office/officeart/2005/8/layout/chevron2"/>
    <dgm:cxn modelId="{F2D792D2-062F-064E-96EE-CC9B964AE7CC}" type="presOf" srcId="{CFD50F2A-F1F0-2D4B-B26E-1D9853FB8D05}" destId="{2DAFDE4C-0F10-4D3E-B9E8-684DFCA4E023}" srcOrd="0" destOrd="2" presId="urn:microsoft.com/office/officeart/2005/8/layout/chevron2"/>
    <dgm:cxn modelId="{9E1CC6DB-D241-4BB2-9934-D266BBC49CC8}" srcId="{169E0B36-28FF-4B58-AF69-585F28B9C3E3}" destId="{A2780342-F884-4AEC-B5C2-E22D94B359DA}" srcOrd="1" destOrd="0" parTransId="{14106ABE-37D9-4D68-816D-9CB17AF55F73}" sibTransId="{D8AEB773-21C2-4502-959E-3909E6A7CC2B}"/>
    <dgm:cxn modelId="{99B3F9C3-347A-4B3F-AD28-D4A9AA8B2CD6}" srcId="{A2780342-F884-4AEC-B5C2-E22D94B359DA}" destId="{E3D723A4-AE78-46ED-A71D-BC705AB015C3}" srcOrd="3" destOrd="0" parTransId="{6FD78C78-F926-416A-A166-9475D1A99DEC}" sibTransId="{ABE95606-6AED-4C9D-B733-5FCA2ABA4D6E}"/>
    <dgm:cxn modelId="{0D6D9B20-2571-4A5F-B289-30C5DB0FFE01}" type="presOf" srcId="{E3D723A4-AE78-46ED-A71D-BC705AB015C3}" destId="{2DAFDE4C-0F10-4D3E-B9E8-684DFCA4E023}" srcOrd="0" destOrd="3" presId="urn:microsoft.com/office/officeart/2005/8/layout/chevron2"/>
    <dgm:cxn modelId="{6BAFCCBE-B7BB-49A9-A711-461A64A2E21F}" type="presOf" srcId="{BDAEBE47-86B6-47E6-A0F8-71B1C8BB9E52}" destId="{2DAFDE4C-0F10-4D3E-B9E8-684DFCA4E023}" srcOrd="0" destOrd="0" presId="urn:microsoft.com/office/officeart/2005/8/layout/chevron2"/>
    <dgm:cxn modelId="{971B81FE-C8A7-4C7F-9339-87E92A751DF0}" srcId="{A2780342-F884-4AEC-B5C2-E22D94B359DA}" destId="{BDAEBE47-86B6-47E6-A0F8-71B1C8BB9E52}" srcOrd="0" destOrd="0" parTransId="{BDF8D417-928B-45E1-AB63-4B88234AFC05}" sibTransId="{57B827AC-30A9-489A-BE18-8E732B69DA86}"/>
    <dgm:cxn modelId="{81B76604-068A-714C-8D5C-98B177B5C84A}" srcId="{A2780342-F884-4AEC-B5C2-E22D94B359DA}" destId="{CFD50F2A-F1F0-2D4B-B26E-1D9853FB8D05}" srcOrd="2" destOrd="0" parTransId="{C2F34C8A-AA5D-B046-B554-AF91D61A595F}" sibTransId="{1CC3C0EC-BE25-3244-B20B-5690EEBBE986}"/>
    <dgm:cxn modelId="{B138EC2E-AA98-4E84-85F6-01DF7A237739}" srcId="{A5AAC720-94AF-4CBF-A841-9CD71AEB77C4}" destId="{BB8D2387-71B6-4195-B064-4479E4759D5B}" srcOrd="1" destOrd="0" parTransId="{BF06310B-0D50-4475-A100-08925F32459C}" sibTransId="{46FEAC64-CF88-4D02-AD6B-34877E5B447D}"/>
    <dgm:cxn modelId="{48DE0617-5235-4DD0-AA1B-8902B9FDDDC6}" type="presOf" srcId="{BB8D2387-71B6-4195-B064-4479E4759D5B}" destId="{F3E9700E-C9E1-46DB-BDB7-7DB64269277F}" srcOrd="0" destOrd="1" presId="urn:microsoft.com/office/officeart/2005/8/layout/chevron2"/>
    <dgm:cxn modelId="{9D1652C6-1969-4B2A-BE91-3E7D3A2ADF44}" srcId="{169E0B36-28FF-4B58-AF69-585F28B9C3E3}" destId="{A5AAC720-94AF-4CBF-A841-9CD71AEB77C4}" srcOrd="0" destOrd="0" parTransId="{5A31EC18-17EC-42D1-B79E-097FC1F684A4}" sibTransId="{A7D3A90F-9E6D-4A56-8B10-7DFF4888595D}"/>
    <dgm:cxn modelId="{5B102B5A-97F4-409B-8FA2-AC61FFD828C9}" type="presOf" srcId="{A2780342-F884-4AEC-B5C2-E22D94B359DA}" destId="{592AD476-78B1-4A20-A348-27C27421EA09}" srcOrd="0" destOrd="0" presId="urn:microsoft.com/office/officeart/2005/8/layout/chevron2"/>
    <dgm:cxn modelId="{2F3F1C2B-2C42-4F2C-AEC5-251C5FE7618A}" type="presOf" srcId="{FF7BA2EC-DAB5-49EC-8DBD-B95E1BF0E8A8}" destId="{F3E9700E-C9E1-46DB-BDB7-7DB64269277F}" srcOrd="0" destOrd="0" presId="urn:microsoft.com/office/officeart/2005/8/layout/chevron2"/>
    <dgm:cxn modelId="{59D6F34F-B813-4AF8-9AA6-E95EE9B1E462}" type="presOf" srcId="{A5AAC720-94AF-4CBF-A841-9CD71AEB77C4}" destId="{04BF4B4E-5A39-4ED5-862C-A7C1FAC735DD}" srcOrd="0" destOrd="0" presId="urn:microsoft.com/office/officeart/2005/8/layout/chevron2"/>
    <dgm:cxn modelId="{7921ED93-490B-49BD-9A90-EE2647165732}" type="presOf" srcId="{169E0B36-28FF-4B58-AF69-585F28B9C3E3}" destId="{1989F034-BF05-4CFA-9B12-82781CAA3BAA}" srcOrd="0" destOrd="0" presId="urn:microsoft.com/office/officeart/2005/8/layout/chevron2"/>
    <dgm:cxn modelId="{F822929F-54A7-424D-98CF-05A5105A0BBE}" type="presParOf" srcId="{1989F034-BF05-4CFA-9B12-82781CAA3BAA}" destId="{8D44A1BE-C85C-4C25-86EE-6DA37FC86F29}" srcOrd="0" destOrd="0" presId="urn:microsoft.com/office/officeart/2005/8/layout/chevron2"/>
    <dgm:cxn modelId="{40976D7C-E3CD-4F3C-BC7E-33507686FD16}" type="presParOf" srcId="{8D44A1BE-C85C-4C25-86EE-6DA37FC86F29}" destId="{04BF4B4E-5A39-4ED5-862C-A7C1FAC735DD}" srcOrd="0" destOrd="0" presId="urn:microsoft.com/office/officeart/2005/8/layout/chevron2"/>
    <dgm:cxn modelId="{15A564F2-00A5-4DE6-838C-132D984B3F0D}" type="presParOf" srcId="{8D44A1BE-C85C-4C25-86EE-6DA37FC86F29}" destId="{F3E9700E-C9E1-46DB-BDB7-7DB64269277F}" srcOrd="1" destOrd="0" presId="urn:microsoft.com/office/officeart/2005/8/layout/chevron2"/>
    <dgm:cxn modelId="{8B9F3867-B377-42CC-8AC6-4C218632B212}" type="presParOf" srcId="{1989F034-BF05-4CFA-9B12-82781CAA3BAA}" destId="{51F21E53-89DB-4B51-9F15-485B1E8CBEF5}" srcOrd="1" destOrd="0" presId="urn:microsoft.com/office/officeart/2005/8/layout/chevron2"/>
    <dgm:cxn modelId="{6440967C-83AF-404F-8D42-98446C350C09}" type="presParOf" srcId="{1989F034-BF05-4CFA-9B12-82781CAA3BAA}" destId="{84770103-2F47-4C66-9BE6-F81D1053C2CD}" srcOrd="2" destOrd="0" presId="urn:microsoft.com/office/officeart/2005/8/layout/chevron2"/>
    <dgm:cxn modelId="{181FE5A9-CCA7-4463-AF3E-4007322DA815}" type="presParOf" srcId="{84770103-2F47-4C66-9BE6-F81D1053C2CD}" destId="{592AD476-78B1-4A20-A348-27C27421EA09}" srcOrd="0" destOrd="0" presId="urn:microsoft.com/office/officeart/2005/8/layout/chevron2"/>
    <dgm:cxn modelId="{F00F4F72-F631-4561-94E9-D837FAAD9C91}" type="presParOf" srcId="{84770103-2F47-4C66-9BE6-F81D1053C2CD}" destId="{2DAFDE4C-0F10-4D3E-B9E8-684DFCA4E02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EEB361-7A50-7445-95A6-BAF97B1A9DB8}" type="doc">
      <dgm:prSet loTypeId="urn:microsoft.com/office/officeart/2005/8/layout/vList2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A93834FF-8708-3043-9704-1F49E0A2D7A8}">
      <dgm:prSet custT="1"/>
      <dgm:spPr/>
      <dgm:t>
        <a:bodyPr/>
        <a:lstStyle/>
        <a:p>
          <a:pPr rtl="0"/>
          <a:r>
            <a:rPr lang="es-ES" sz="2000" dirty="0" smtClean="0"/>
            <a:t>Fin: Variación de personas en inseguridad alimentaria </a:t>
          </a:r>
          <a:endParaRPr lang="es-ES" sz="2000" dirty="0"/>
        </a:p>
      </dgm:t>
    </dgm:pt>
    <dgm:pt modelId="{8555F302-FCD4-584C-81BF-B27F2BC5E786}" type="parTrans" cxnId="{D875FF54-5F85-1048-85B6-C62B3D535F51}">
      <dgm:prSet/>
      <dgm:spPr/>
      <dgm:t>
        <a:bodyPr/>
        <a:lstStyle/>
        <a:p>
          <a:endParaRPr lang="es-ES" sz="1600"/>
        </a:p>
      </dgm:t>
    </dgm:pt>
    <dgm:pt modelId="{625EEFBA-81B1-0540-8420-F0145B99A27B}" type="sibTrans" cxnId="{D875FF54-5F85-1048-85B6-C62B3D535F51}">
      <dgm:prSet/>
      <dgm:spPr/>
      <dgm:t>
        <a:bodyPr/>
        <a:lstStyle/>
        <a:p>
          <a:endParaRPr lang="es-ES" sz="1600"/>
        </a:p>
      </dgm:t>
    </dgm:pt>
    <dgm:pt modelId="{21643657-1516-CD4B-BCA8-8188A3CF9DAF}">
      <dgm:prSet custT="1"/>
      <dgm:spPr/>
      <dgm:t>
        <a:bodyPr/>
        <a:lstStyle/>
        <a:p>
          <a:pPr rtl="0"/>
          <a:r>
            <a:rPr lang="es-ES_tradnl" sz="2000" dirty="0" smtClean="0"/>
            <a:t>Propósito: Porcentaje de recursos del Ramo 33 Fondo </a:t>
          </a:r>
          <a:r>
            <a:rPr lang="es-ES_tradnl" sz="2000" dirty="0" err="1" smtClean="0"/>
            <a:t>V.i</a:t>
          </a:r>
          <a:r>
            <a:rPr lang="es-ES_tradnl" sz="2000" dirty="0" smtClean="0"/>
            <a:t> destinados a otorgar apoyos alimentarios </a:t>
          </a:r>
          <a:endParaRPr lang="es-ES_tradnl" sz="2000" dirty="0"/>
        </a:p>
      </dgm:t>
    </dgm:pt>
    <dgm:pt modelId="{F659697D-D45C-1C47-843D-E4A7D30ACEAE}" type="parTrans" cxnId="{E2307535-F170-DF41-BA48-4A44B02051C3}">
      <dgm:prSet/>
      <dgm:spPr/>
      <dgm:t>
        <a:bodyPr/>
        <a:lstStyle/>
        <a:p>
          <a:endParaRPr lang="es-ES" sz="1600"/>
        </a:p>
      </dgm:t>
    </dgm:pt>
    <dgm:pt modelId="{7B542968-4C78-6942-A30D-293ED104A8D3}" type="sibTrans" cxnId="{E2307535-F170-DF41-BA48-4A44B02051C3}">
      <dgm:prSet/>
      <dgm:spPr/>
      <dgm:t>
        <a:bodyPr/>
        <a:lstStyle/>
        <a:p>
          <a:endParaRPr lang="es-ES" sz="1600"/>
        </a:p>
      </dgm:t>
    </dgm:pt>
    <dgm:pt modelId="{E827DAC0-D66D-E945-B187-682BBAEB282B}">
      <dgm:prSet custT="1"/>
      <dgm:spPr/>
      <dgm:t>
        <a:bodyPr/>
        <a:lstStyle/>
        <a:p>
          <a:pPr rtl="0"/>
          <a:r>
            <a:rPr lang="es-ES" sz="2000" dirty="0" smtClean="0"/>
            <a:t>Componente: Porcentaje de entidades que cumplen con los criterios de calidad nutricia </a:t>
          </a:r>
          <a:endParaRPr lang="es-ES" sz="2000" dirty="0"/>
        </a:p>
      </dgm:t>
    </dgm:pt>
    <dgm:pt modelId="{E9F05E51-3335-B448-89E3-D3991E8A10EC}" type="parTrans" cxnId="{D6C6A83D-7765-F74B-B199-CF38F5786E42}">
      <dgm:prSet/>
      <dgm:spPr/>
      <dgm:t>
        <a:bodyPr/>
        <a:lstStyle/>
        <a:p>
          <a:endParaRPr lang="es-ES" sz="1600"/>
        </a:p>
      </dgm:t>
    </dgm:pt>
    <dgm:pt modelId="{20826B55-6E35-3148-B414-729B175D6F16}" type="sibTrans" cxnId="{D6C6A83D-7765-F74B-B199-CF38F5786E42}">
      <dgm:prSet/>
      <dgm:spPr/>
      <dgm:t>
        <a:bodyPr/>
        <a:lstStyle/>
        <a:p>
          <a:endParaRPr lang="es-ES" sz="1600"/>
        </a:p>
      </dgm:t>
    </dgm:pt>
    <dgm:pt modelId="{5E40C1C1-8D05-9E4E-964C-C5EA45BEC0CF}">
      <dgm:prSet custT="1"/>
      <dgm:spPr/>
      <dgm:t>
        <a:bodyPr/>
        <a:lstStyle/>
        <a:p>
          <a:pPr rtl="0"/>
          <a:r>
            <a:rPr lang="es-ES_tradnl" sz="2000" dirty="0" smtClean="0"/>
            <a:t>Actividad:</a:t>
          </a:r>
          <a:endParaRPr lang="es-ES_tradnl" sz="2000" dirty="0"/>
        </a:p>
      </dgm:t>
    </dgm:pt>
    <dgm:pt modelId="{06D74F2D-5427-0044-BE5E-EC6492CA538A}" type="parTrans" cxnId="{189DD6F8-C78C-CD4A-A197-ABD865FD14D3}">
      <dgm:prSet/>
      <dgm:spPr/>
      <dgm:t>
        <a:bodyPr/>
        <a:lstStyle/>
        <a:p>
          <a:endParaRPr lang="es-ES" sz="1600"/>
        </a:p>
      </dgm:t>
    </dgm:pt>
    <dgm:pt modelId="{E4BD9B3F-6D8D-7742-A86E-7B2924EFD4E8}" type="sibTrans" cxnId="{189DD6F8-C78C-CD4A-A197-ABD865FD14D3}">
      <dgm:prSet/>
      <dgm:spPr/>
      <dgm:t>
        <a:bodyPr/>
        <a:lstStyle/>
        <a:p>
          <a:endParaRPr lang="es-ES" sz="1600"/>
        </a:p>
      </dgm:t>
    </dgm:pt>
    <dgm:pt modelId="{AB72DD18-46C4-BA42-A16B-FDB142B5F4E7}">
      <dgm:prSet custT="1"/>
      <dgm:spPr/>
      <dgm:t>
        <a:bodyPr/>
        <a:lstStyle/>
        <a:p>
          <a:pPr rtl="0"/>
          <a:r>
            <a:rPr lang="es-MX" sz="1800" dirty="0" smtClean="0"/>
            <a:t>a) Porcentaje de asesorías realizadas a entidades federativas </a:t>
          </a:r>
          <a:endParaRPr lang="es-MX" sz="1800" dirty="0"/>
        </a:p>
      </dgm:t>
    </dgm:pt>
    <dgm:pt modelId="{60DDDC3D-5EE1-8E46-9724-690D7B23EE2E}" type="parTrans" cxnId="{047FDE3E-2A9B-0B46-9989-8972C8B660C7}">
      <dgm:prSet/>
      <dgm:spPr/>
      <dgm:t>
        <a:bodyPr/>
        <a:lstStyle/>
        <a:p>
          <a:endParaRPr lang="es-ES" sz="1600"/>
        </a:p>
      </dgm:t>
    </dgm:pt>
    <dgm:pt modelId="{9B3594E5-6255-AD4A-A8B8-3401ADD841BF}" type="sibTrans" cxnId="{047FDE3E-2A9B-0B46-9989-8972C8B660C7}">
      <dgm:prSet/>
      <dgm:spPr/>
      <dgm:t>
        <a:bodyPr/>
        <a:lstStyle/>
        <a:p>
          <a:endParaRPr lang="es-ES" sz="1600"/>
        </a:p>
      </dgm:t>
    </dgm:pt>
    <dgm:pt modelId="{38C9B0EA-0C3B-1E4A-9AE9-3A7E7B944D03}">
      <dgm:prSet custT="1"/>
      <dgm:spPr/>
      <dgm:t>
        <a:bodyPr/>
        <a:lstStyle/>
        <a:p>
          <a:pPr rtl="0"/>
          <a:r>
            <a:rPr lang="es-MX" sz="1800" dirty="0" smtClean="0"/>
            <a:t>b) Mejoramiento de la Asistencia Social Alimentaria </a:t>
          </a:r>
          <a:endParaRPr lang="es-MX" sz="1800" dirty="0"/>
        </a:p>
      </dgm:t>
    </dgm:pt>
    <dgm:pt modelId="{3798CA9A-624D-FE4A-96F2-618EB4475BF6}" type="sibTrans" cxnId="{EE876339-7C54-774E-BFB8-AB9E7DA1F7D8}">
      <dgm:prSet/>
      <dgm:spPr/>
      <dgm:t>
        <a:bodyPr/>
        <a:lstStyle/>
        <a:p>
          <a:endParaRPr lang="es-ES" sz="1600"/>
        </a:p>
      </dgm:t>
    </dgm:pt>
    <dgm:pt modelId="{9DDAFD96-ECC7-9840-BE9A-53B8CA5C9E8B}" type="parTrans" cxnId="{EE876339-7C54-774E-BFB8-AB9E7DA1F7D8}">
      <dgm:prSet/>
      <dgm:spPr/>
      <dgm:t>
        <a:bodyPr/>
        <a:lstStyle/>
        <a:p>
          <a:endParaRPr lang="es-ES" sz="1600"/>
        </a:p>
      </dgm:t>
    </dgm:pt>
    <dgm:pt modelId="{9050DEF1-CEF4-5E4D-8802-C91982276ADA}" type="pres">
      <dgm:prSet presAssocID="{0DEEB361-7A50-7445-95A6-BAF97B1A9D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7DEB748-B93F-0645-BFB8-D7AAA3F65C20}" type="pres">
      <dgm:prSet presAssocID="{A93834FF-8708-3043-9704-1F49E0A2D7A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33A70E-8162-6C43-AC4A-7A94A6AC6D6D}" type="pres">
      <dgm:prSet presAssocID="{625EEFBA-81B1-0540-8420-F0145B99A27B}" presName="spacer" presStyleCnt="0"/>
      <dgm:spPr/>
    </dgm:pt>
    <dgm:pt modelId="{8FAB22C4-76CF-3E40-A14F-F62DC2B5E184}" type="pres">
      <dgm:prSet presAssocID="{21643657-1516-CD4B-BCA8-8188A3CF9DA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CD438B-67F0-E744-AE26-36312FD4FE91}" type="pres">
      <dgm:prSet presAssocID="{7B542968-4C78-6942-A30D-293ED104A8D3}" presName="spacer" presStyleCnt="0"/>
      <dgm:spPr/>
    </dgm:pt>
    <dgm:pt modelId="{5FD55F1E-2E7D-4B44-B988-76F96A4E3D62}" type="pres">
      <dgm:prSet presAssocID="{E827DAC0-D66D-E945-B187-682BBAEB282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394E7F-41A4-1E46-9964-95120B17501E}" type="pres">
      <dgm:prSet presAssocID="{20826B55-6E35-3148-B414-729B175D6F16}" presName="spacer" presStyleCnt="0"/>
      <dgm:spPr/>
    </dgm:pt>
    <dgm:pt modelId="{F92AE48F-9E2E-A343-9EAC-3B20BEE9CE78}" type="pres">
      <dgm:prSet presAssocID="{5E40C1C1-8D05-9E4E-964C-C5EA45BEC0C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239AA7-3FC4-F34B-9BAE-0489BE86FFD5}" type="pres">
      <dgm:prSet presAssocID="{5E40C1C1-8D05-9E4E-964C-C5EA45BEC0C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E876339-7C54-774E-BFB8-AB9E7DA1F7D8}" srcId="{5E40C1C1-8D05-9E4E-964C-C5EA45BEC0CF}" destId="{38C9B0EA-0C3B-1E4A-9AE9-3A7E7B944D03}" srcOrd="1" destOrd="0" parTransId="{9DDAFD96-ECC7-9840-BE9A-53B8CA5C9E8B}" sibTransId="{3798CA9A-624D-FE4A-96F2-618EB4475BF6}"/>
    <dgm:cxn modelId="{5772492D-074A-034E-AC56-75FF4DA47471}" type="presOf" srcId="{21643657-1516-CD4B-BCA8-8188A3CF9DAF}" destId="{8FAB22C4-76CF-3E40-A14F-F62DC2B5E184}" srcOrd="0" destOrd="0" presId="urn:microsoft.com/office/officeart/2005/8/layout/vList2"/>
    <dgm:cxn modelId="{BD237818-B06B-B048-944D-F01B16B4F6A7}" type="presOf" srcId="{38C9B0EA-0C3B-1E4A-9AE9-3A7E7B944D03}" destId="{F1239AA7-3FC4-F34B-9BAE-0489BE86FFD5}" srcOrd="0" destOrd="1" presId="urn:microsoft.com/office/officeart/2005/8/layout/vList2"/>
    <dgm:cxn modelId="{CF68B8EF-9D7D-2A41-A45C-E69F90C550F8}" type="presOf" srcId="{E827DAC0-D66D-E945-B187-682BBAEB282B}" destId="{5FD55F1E-2E7D-4B44-B988-76F96A4E3D62}" srcOrd="0" destOrd="0" presId="urn:microsoft.com/office/officeart/2005/8/layout/vList2"/>
    <dgm:cxn modelId="{047FDE3E-2A9B-0B46-9989-8972C8B660C7}" srcId="{5E40C1C1-8D05-9E4E-964C-C5EA45BEC0CF}" destId="{AB72DD18-46C4-BA42-A16B-FDB142B5F4E7}" srcOrd="0" destOrd="0" parTransId="{60DDDC3D-5EE1-8E46-9724-690D7B23EE2E}" sibTransId="{9B3594E5-6255-AD4A-A8B8-3401ADD841BF}"/>
    <dgm:cxn modelId="{D6C6A83D-7765-F74B-B199-CF38F5786E42}" srcId="{0DEEB361-7A50-7445-95A6-BAF97B1A9DB8}" destId="{E827DAC0-D66D-E945-B187-682BBAEB282B}" srcOrd="2" destOrd="0" parTransId="{E9F05E51-3335-B448-89E3-D3991E8A10EC}" sibTransId="{20826B55-6E35-3148-B414-729B175D6F16}"/>
    <dgm:cxn modelId="{E2307535-F170-DF41-BA48-4A44B02051C3}" srcId="{0DEEB361-7A50-7445-95A6-BAF97B1A9DB8}" destId="{21643657-1516-CD4B-BCA8-8188A3CF9DAF}" srcOrd="1" destOrd="0" parTransId="{F659697D-D45C-1C47-843D-E4A7D30ACEAE}" sibTransId="{7B542968-4C78-6942-A30D-293ED104A8D3}"/>
    <dgm:cxn modelId="{4E8F2BEC-625B-6349-91B4-61DB8F51B633}" type="presOf" srcId="{0DEEB361-7A50-7445-95A6-BAF97B1A9DB8}" destId="{9050DEF1-CEF4-5E4D-8802-C91982276ADA}" srcOrd="0" destOrd="0" presId="urn:microsoft.com/office/officeart/2005/8/layout/vList2"/>
    <dgm:cxn modelId="{45EAB306-65BF-9442-989A-1D6E2BAD8646}" type="presOf" srcId="{A93834FF-8708-3043-9704-1F49E0A2D7A8}" destId="{37DEB748-B93F-0645-BFB8-D7AAA3F65C20}" srcOrd="0" destOrd="0" presId="urn:microsoft.com/office/officeart/2005/8/layout/vList2"/>
    <dgm:cxn modelId="{D875FF54-5F85-1048-85B6-C62B3D535F51}" srcId="{0DEEB361-7A50-7445-95A6-BAF97B1A9DB8}" destId="{A93834FF-8708-3043-9704-1F49E0A2D7A8}" srcOrd="0" destOrd="0" parTransId="{8555F302-FCD4-584C-81BF-B27F2BC5E786}" sibTransId="{625EEFBA-81B1-0540-8420-F0145B99A27B}"/>
    <dgm:cxn modelId="{C8A7CE03-7EB3-584E-824F-1087D8CC3B99}" type="presOf" srcId="{5E40C1C1-8D05-9E4E-964C-C5EA45BEC0CF}" destId="{F92AE48F-9E2E-A343-9EAC-3B20BEE9CE78}" srcOrd="0" destOrd="0" presId="urn:microsoft.com/office/officeart/2005/8/layout/vList2"/>
    <dgm:cxn modelId="{A8E1BBD2-6DCC-5A43-A50C-A35D0D81D84F}" type="presOf" srcId="{AB72DD18-46C4-BA42-A16B-FDB142B5F4E7}" destId="{F1239AA7-3FC4-F34B-9BAE-0489BE86FFD5}" srcOrd="0" destOrd="0" presId="urn:microsoft.com/office/officeart/2005/8/layout/vList2"/>
    <dgm:cxn modelId="{189DD6F8-C78C-CD4A-A197-ABD865FD14D3}" srcId="{0DEEB361-7A50-7445-95A6-BAF97B1A9DB8}" destId="{5E40C1C1-8D05-9E4E-964C-C5EA45BEC0CF}" srcOrd="3" destOrd="0" parTransId="{06D74F2D-5427-0044-BE5E-EC6492CA538A}" sibTransId="{E4BD9B3F-6D8D-7742-A86E-7B2924EFD4E8}"/>
    <dgm:cxn modelId="{C200D9F1-E821-564B-98D4-359C31E1BDBC}" type="presParOf" srcId="{9050DEF1-CEF4-5E4D-8802-C91982276ADA}" destId="{37DEB748-B93F-0645-BFB8-D7AAA3F65C20}" srcOrd="0" destOrd="0" presId="urn:microsoft.com/office/officeart/2005/8/layout/vList2"/>
    <dgm:cxn modelId="{CA2FEA64-CAAD-A34D-82CB-59669DD012F3}" type="presParOf" srcId="{9050DEF1-CEF4-5E4D-8802-C91982276ADA}" destId="{E633A70E-8162-6C43-AC4A-7A94A6AC6D6D}" srcOrd="1" destOrd="0" presId="urn:microsoft.com/office/officeart/2005/8/layout/vList2"/>
    <dgm:cxn modelId="{A6A220F2-B602-1047-AA34-A77792CE9DC3}" type="presParOf" srcId="{9050DEF1-CEF4-5E4D-8802-C91982276ADA}" destId="{8FAB22C4-76CF-3E40-A14F-F62DC2B5E184}" srcOrd="2" destOrd="0" presId="urn:microsoft.com/office/officeart/2005/8/layout/vList2"/>
    <dgm:cxn modelId="{6CF1C8E1-C169-8D4F-973E-14B784A471B5}" type="presParOf" srcId="{9050DEF1-CEF4-5E4D-8802-C91982276ADA}" destId="{2DCD438B-67F0-E744-AE26-36312FD4FE91}" srcOrd="3" destOrd="0" presId="urn:microsoft.com/office/officeart/2005/8/layout/vList2"/>
    <dgm:cxn modelId="{75661730-8A88-F149-A90C-0FE3409CB127}" type="presParOf" srcId="{9050DEF1-CEF4-5E4D-8802-C91982276ADA}" destId="{5FD55F1E-2E7D-4B44-B988-76F96A4E3D62}" srcOrd="4" destOrd="0" presId="urn:microsoft.com/office/officeart/2005/8/layout/vList2"/>
    <dgm:cxn modelId="{2E65C4BE-110C-3145-8FAF-BF59C8FFEB4F}" type="presParOf" srcId="{9050DEF1-CEF4-5E4D-8802-C91982276ADA}" destId="{A6394E7F-41A4-1E46-9964-95120B17501E}" srcOrd="5" destOrd="0" presId="urn:microsoft.com/office/officeart/2005/8/layout/vList2"/>
    <dgm:cxn modelId="{A52A0729-E0B2-204C-9DA5-85194ACF9760}" type="presParOf" srcId="{9050DEF1-CEF4-5E4D-8802-C91982276ADA}" destId="{F92AE48F-9E2E-A343-9EAC-3B20BEE9CE78}" srcOrd="6" destOrd="0" presId="urn:microsoft.com/office/officeart/2005/8/layout/vList2"/>
    <dgm:cxn modelId="{DA82A6B8-ADD4-9941-9328-D5644A14D465}" type="presParOf" srcId="{9050DEF1-CEF4-5E4D-8802-C91982276ADA}" destId="{F1239AA7-3FC4-F34B-9BAE-0489BE86FFD5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6AD5D7B-5E8D-4945-8E09-C8B6A7124A27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s-MX"/>
        </a:p>
      </dgm:t>
    </dgm:pt>
    <dgm:pt modelId="{1E5EE791-082F-4321-B60A-AB2313EF28F8}">
      <dgm:prSet/>
      <dgm:spPr/>
      <dgm:t>
        <a:bodyPr/>
        <a:lstStyle/>
        <a:p>
          <a:pPr rtl="0"/>
          <a:r>
            <a:rPr lang="es-MX" dirty="0" smtClean="0"/>
            <a:t>El sustento normativo se encuentra disperso en varios documentos</a:t>
          </a:r>
          <a:endParaRPr lang="es-MX" dirty="0"/>
        </a:p>
      </dgm:t>
    </dgm:pt>
    <dgm:pt modelId="{FE77417B-D82A-4BFE-BFD5-93B897FDC4E1}" type="parTrans" cxnId="{AC5AA5A7-D580-4391-9097-2D1FE3A6FFE2}">
      <dgm:prSet/>
      <dgm:spPr/>
      <dgm:t>
        <a:bodyPr/>
        <a:lstStyle/>
        <a:p>
          <a:endParaRPr lang="es-MX"/>
        </a:p>
      </dgm:t>
    </dgm:pt>
    <dgm:pt modelId="{644E7C0E-35DB-400D-B826-D33450FCF7F6}" type="sibTrans" cxnId="{AC5AA5A7-D580-4391-9097-2D1FE3A6FFE2}">
      <dgm:prSet/>
      <dgm:spPr/>
      <dgm:t>
        <a:bodyPr/>
        <a:lstStyle/>
        <a:p>
          <a:endParaRPr lang="es-MX"/>
        </a:p>
      </dgm:t>
    </dgm:pt>
    <dgm:pt modelId="{4C79DD09-4E7D-4842-9999-0F677EF8DD0B}">
      <dgm:prSet/>
      <dgm:spPr/>
      <dgm:t>
        <a:bodyPr/>
        <a:lstStyle/>
        <a:p>
          <a:pPr rtl="0"/>
          <a:r>
            <a:rPr lang="es-MX" dirty="0" smtClean="0"/>
            <a:t>Problemas de armonización de los referentes normativos federales para definir la población objetivo genera ambigüedad en su traducción operativa en el estado</a:t>
          </a:r>
          <a:endParaRPr lang="es-MX" dirty="0"/>
        </a:p>
      </dgm:t>
    </dgm:pt>
    <dgm:pt modelId="{F29D10EA-9659-46DD-98B9-FB96009440BD}" type="parTrans" cxnId="{F3FF5343-551E-4CBA-89CC-F3CB74715867}">
      <dgm:prSet/>
      <dgm:spPr/>
      <dgm:t>
        <a:bodyPr/>
        <a:lstStyle/>
        <a:p>
          <a:endParaRPr lang="es-MX"/>
        </a:p>
      </dgm:t>
    </dgm:pt>
    <dgm:pt modelId="{E7CB392C-7959-48F6-B80F-6573F7E9459C}" type="sibTrans" cxnId="{F3FF5343-551E-4CBA-89CC-F3CB74715867}">
      <dgm:prSet/>
      <dgm:spPr/>
      <dgm:t>
        <a:bodyPr/>
        <a:lstStyle/>
        <a:p>
          <a:endParaRPr lang="es-MX"/>
        </a:p>
      </dgm:t>
    </dgm:pt>
    <dgm:pt modelId="{2FA19C52-9211-4EB4-A7DE-79AD412B3048}">
      <dgm:prSet/>
      <dgm:spPr/>
      <dgm:t>
        <a:bodyPr/>
        <a:lstStyle/>
        <a:p>
          <a:pPr rtl="0"/>
          <a:r>
            <a:rPr lang="es-MX" smtClean="0"/>
            <a:t>Necesario alineación de los </a:t>
          </a:r>
          <a:r>
            <a:rPr lang="es-MX" dirty="0" smtClean="0"/>
            <a:t>distintos procesos en los diferentes órdenes de gobierno del </a:t>
          </a:r>
          <a:r>
            <a:rPr lang="es-MX" dirty="0" err="1" smtClean="0"/>
            <a:t>SNDIF</a:t>
          </a:r>
          <a:endParaRPr lang="es-MX" dirty="0"/>
        </a:p>
      </dgm:t>
    </dgm:pt>
    <dgm:pt modelId="{F886E6E9-C2AA-4E4E-B820-09B9041E8DC8}" type="parTrans" cxnId="{691905AB-4197-469D-A9D1-A98BB9EE4AC3}">
      <dgm:prSet/>
      <dgm:spPr/>
      <dgm:t>
        <a:bodyPr/>
        <a:lstStyle/>
        <a:p>
          <a:endParaRPr lang="es-MX"/>
        </a:p>
      </dgm:t>
    </dgm:pt>
    <dgm:pt modelId="{85C2F297-F66F-4D44-BF71-6578C6374717}" type="sibTrans" cxnId="{691905AB-4197-469D-A9D1-A98BB9EE4AC3}">
      <dgm:prSet/>
      <dgm:spPr/>
      <dgm:t>
        <a:bodyPr/>
        <a:lstStyle/>
        <a:p>
          <a:endParaRPr lang="es-MX"/>
        </a:p>
      </dgm:t>
    </dgm:pt>
    <dgm:pt modelId="{54E865E9-9194-490E-994C-6CC8E584ADAD}">
      <dgm:prSet/>
      <dgm:spPr/>
      <dgm:t>
        <a:bodyPr/>
        <a:lstStyle/>
        <a:p>
          <a:pPr rtl="0"/>
          <a:r>
            <a:rPr lang="es-MX" smtClean="0"/>
            <a:t>Necesario alineación con la Estrategia Integral de Asistencia Social Alimentaria</a:t>
          </a:r>
          <a:endParaRPr lang="es-MX"/>
        </a:p>
      </dgm:t>
    </dgm:pt>
    <dgm:pt modelId="{836D7D55-E899-435A-AA3C-96FF12E906EE}" type="parTrans" cxnId="{046B1CBC-B116-4BFF-A05E-3FA086EB00BF}">
      <dgm:prSet/>
      <dgm:spPr/>
      <dgm:t>
        <a:bodyPr/>
        <a:lstStyle/>
        <a:p>
          <a:endParaRPr lang="es-MX"/>
        </a:p>
      </dgm:t>
    </dgm:pt>
    <dgm:pt modelId="{5AB8369A-5827-4872-8F54-17D1A917F36D}" type="sibTrans" cxnId="{046B1CBC-B116-4BFF-A05E-3FA086EB00BF}">
      <dgm:prSet/>
      <dgm:spPr/>
      <dgm:t>
        <a:bodyPr/>
        <a:lstStyle/>
        <a:p>
          <a:endParaRPr lang="es-MX"/>
        </a:p>
      </dgm:t>
    </dgm:pt>
    <dgm:pt modelId="{349D206B-9C64-4123-9A22-D446ADB430EB}" type="pres">
      <dgm:prSet presAssocID="{96AD5D7B-5E8D-4945-8E09-C8B6A7124A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FA4395A-D0A9-462B-9CAA-05930B0A77F2}" type="pres">
      <dgm:prSet presAssocID="{1E5EE791-082F-4321-B60A-AB2313EF28F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F0CC7B-A1CB-4E06-93E9-2D5E13888CF1}" type="pres">
      <dgm:prSet presAssocID="{644E7C0E-35DB-400D-B826-D33450FCF7F6}" presName="spacer" presStyleCnt="0"/>
      <dgm:spPr/>
    </dgm:pt>
    <dgm:pt modelId="{E1B0AE7D-32F1-4163-A3ED-51DB493FC6A6}" type="pres">
      <dgm:prSet presAssocID="{4C79DD09-4E7D-4842-9999-0F677EF8DD0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DA3F52-99AE-46A5-BC6F-68138BD6B8A4}" type="pres">
      <dgm:prSet presAssocID="{E7CB392C-7959-48F6-B80F-6573F7E9459C}" presName="spacer" presStyleCnt="0"/>
      <dgm:spPr/>
    </dgm:pt>
    <dgm:pt modelId="{7E8A6B86-A6F1-41A2-A0E5-00F20EBB8AB2}" type="pres">
      <dgm:prSet presAssocID="{2FA19C52-9211-4EB4-A7DE-79AD412B304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684214F-A025-4BFB-BC46-E0A44D483A2C}" type="pres">
      <dgm:prSet presAssocID="{85C2F297-F66F-4D44-BF71-6578C6374717}" presName="spacer" presStyleCnt="0"/>
      <dgm:spPr/>
    </dgm:pt>
    <dgm:pt modelId="{F9B3DA9D-A78C-4134-B495-BFFBA7CB474A}" type="pres">
      <dgm:prSet presAssocID="{54E865E9-9194-490E-994C-6CC8E584ADA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91905AB-4197-469D-A9D1-A98BB9EE4AC3}" srcId="{96AD5D7B-5E8D-4945-8E09-C8B6A7124A27}" destId="{2FA19C52-9211-4EB4-A7DE-79AD412B3048}" srcOrd="2" destOrd="0" parTransId="{F886E6E9-C2AA-4E4E-B820-09B9041E8DC8}" sibTransId="{85C2F297-F66F-4D44-BF71-6578C6374717}"/>
    <dgm:cxn modelId="{C4BC18F0-0AC6-461B-94D7-F34A18189283}" type="presOf" srcId="{1E5EE791-082F-4321-B60A-AB2313EF28F8}" destId="{6FA4395A-D0A9-462B-9CAA-05930B0A77F2}" srcOrd="0" destOrd="0" presId="urn:microsoft.com/office/officeart/2005/8/layout/vList2"/>
    <dgm:cxn modelId="{F3FF5343-551E-4CBA-89CC-F3CB74715867}" srcId="{96AD5D7B-5E8D-4945-8E09-C8B6A7124A27}" destId="{4C79DD09-4E7D-4842-9999-0F677EF8DD0B}" srcOrd="1" destOrd="0" parTransId="{F29D10EA-9659-46DD-98B9-FB96009440BD}" sibTransId="{E7CB392C-7959-48F6-B80F-6573F7E9459C}"/>
    <dgm:cxn modelId="{AC5AA5A7-D580-4391-9097-2D1FE3A6FFE2}" srcId="{96AD5D7B-5E8D-4945-8E09-C8B6A7124A27}" destId="{1E5EE791-082F-4321-B60A-AB2313EF28F8}" srcOrd="0" destOrd="0" parTransId="{FE77417B-D82A-4BFE-BFD5-93B897FDC4E1}" sibTransId="{644E7C0E-35DB-400D-B826-D33450FCF7F6}"/>
    <dgm:cxn modelId="{328A8D46-D6E6-497A-BB0A-00AD5615CBD3}" type="presOf" srcId="{54E865E9-9194-490E-994C-6CC8E584ADAD}" destId="{F9B3DA9D-A78C-4134-B495-BFFBA7CB474A}" srcOrd="0" destOrd="0" presId="urn:microsoft.com/office/officeart/2005/8/layout/vList2"/>
    <dgm:cxn modelId="{34DE0524-4D11-4E8C-8E6A-C2B2F196A729}" type="presOf" srcId="{2FA19C52-9211-4EB4-A7DE-79AD412B3048}" destId="{7E8A6B86-A6F1-41A2-A0E5-00F20EBB8AB2}" srcOrd="0" destOrd="0" presId="urn:microsoft.com/office/officeart/2005/8/layout/vList2"/>
    <dgm:cxn modelId="{046B1CBC-B116-4BFF-A05E-3FA086EB00BF}" srcId="{96AD5D7B-5E8D-4945-8E09-C8B6A7124A27}" destId="{54E865E9-9194-490E-994C-6CC8E584ADAD}" srcOrd="3" destOrd="0" parTransId="{836D7D55-E899-435A-AA3C-96FF12E906EE}" sibTransId="{5AB8369A-5827-4872-8F54-17D1A917F36D}"/>
    <dgm:cxn modelId="{9C74A9F1-96AA-42BE-B233-9A3EDEA79690}" type="presOf" srcId="{4C79DD09-4E7D-4842-9999-0F677EF8DD0B}" destId="{E1B0AE7D-32F1-4163-A3ED-51DB493FC6A6}" srcOrd="0" destOrd="0" presId="urn:microsoft.com/office/officeart/2005/8/layout/vList2"/>
    <dgm:cxn modelId="{C3CE0017-1AD9-4B25-83C9-22D036684FF7}" type="presOf" srcId="{96AD5D7B-5E8D-4945-8E09-C8B6A7124A27}" destId="{349D206B-9C64-4123-9A22-D446ADB430EB}" srcOrd="0" destOrd="0" presId="urn:microsoft.com/office/officeart/2005/8/layout/vList2"/>
    <dgm:cxn modelId="{3B558372-D1D3-4E6D-897B-181651B4DCA6}" type="presParOf" srcId="{349D206B-9C64-4123-9A22-D446ADB430EB}" destId="{6FA4395A-D0A9-462B-9CAA-05930B0A77F2}" srcOrd="0" destOrd="0" presId="urn:microsoft.com/office/officeart/2005/8/layout/vList2"/>
    <dgm:cxn modelId="{C14FA5BB-B9E6-4C82-AB03-F6DA5A45314C}" type="presParOf" srcId="{349D206B-9C64-4123-9A22-D446ADB430EB}" destId="{B4F0CC7B-A1CB-4E06-93E9-2D5E13888CF1}" srcOrd="1" destOrd="0" presId="urn:microsoft.com/office/officeart/2005/8/layout/vList2"/>
    <dgm:cxn modelId="{348B35D4-1EB4-4295-8BF3-EEB8EBDE8FB7}" type="presParOf" srcId="{349D206B-9C64-4123-9A22-D446ADB430EB}" destId="{E1B0AE7D-32F1-4163-A3ED-51DB493FC6A6}" srcOrd="2" destOrd="0" presId="urn:microsoft.com/office/officeart/2005/8/layout/vList2"/>
    <dgm:cxn modelId="{B232260C-E8F6-4D05-B486-EE189255B73B}" type="presParOf" srcId="{349D206B-9C64-4123-9A22-D446ADB430EB}" destId="{96DA3F52-99AE-46A5-BC6F-68138BD6B8A4}" srcOrd="3" destOrd="0" presId="urn:microsoft.com/office/officeart/2005/8/layout/vList2"/>
    <dgm:cxn modelId="{C99E103D-200D-4DD6-A664-FF35F1EF5209}" type="presParOf" srcId="{349D206B-9C64-4123-9A22-D446ADB430EB}" destId="{7E8A6B86-A6F1-41A2-A0E5-00F20EBB8AB2}" srcOrd="4" destOrd="0" presId="urn:microsoft.com/office/officeart/2005/8/layout/vList2"/>
    <dgm:cxn modelId="{A1A67246-F306-454C-9140-5919CD0D1E2D}" type="presParOf" srcId="{349D206B-9C64-4123-9A22-D446ADB430EB}" destId="{2684214F-A025-4BFB-BC46-E0A44D483A2C}" srcOrd="5" destOrd="0" presId="urn:microsoft.com/office/officeart/2005/8/layout/vList2"/>
    <dgm:cxn modelId="{D3207994-F220-43F2-B69D-27FB0D7E2BBF}" type="presParOf" srcId="{349D206B-9C64-4123-9A22-D446ADB430EB}" destId="{F9B3DA9D-A78C-4134-B495-BFFBA7CB474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4BCE37A-E2D7-BB45-880A-EB324F8AFE76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05B844-6421-324E-98F0-32DA64D75723}">
      <dgm:prSet/>
      <dgm:spPr>
        <a:solidFill>
          <a:srgbClr val="17365D"/>
        </a:solid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dirty="0" smtClean="0">
              <a:latin typeface="+mn-lt"/>
              <a:cs typeface="Calibri"/>
            </a:rPr>
            <a:t>El estado da seguimiento al desempeño del Fondo a través de los POA y de algunos indicadores de la MIR federal</a:t>
          </a:r>
        </a:p>
      </dgm:t>
    </dgm:pt>
    <dgm:pt modelId="{30AA70D3-8760-3847-80A2-B6F3779690DD}" type="parTrans" cxnId="{2F138BD1-2197-E24A-BA04-FA7490214562}">
      <dgm:prSet/>
      <dgm:spPr/>
      <dgm:t>
        <a:bodyPr/>
        <a:lstStyle/>
        <a:p>
          <a:endParaRPr lang="es-ES">
            <a:latin typeface="+mn-lt"/>
            <a:cs typeface="Calibri"/>
          </a:endParaRPr>
        </a:p>
      </dgm:t>
    </dgm:pt>
    <dgm:pt modelId="{0BB8666D-3D10-6C41-89EB-A5D9125205A5}" type="sibTrans" cxnId="{2F138BD1-2197-E24A-BA04-FA7490214562}">
      <dgm:prSet/>
      <dgm:spPr/>
      <dgm:t>
        <a:bodyPr/>
        <a:lstStyle/>
        <a:p>
          <a:endParaRPr lang="es-ES">
            <a:latin typeface="+mn-lt"/>
            <a:cs typeface="Calibri"/>
          </a:endParaRPr>
        </a:p>
      </dgm:t>
    </dgm:pt>
    <dgm:pt modelId="{556AA650-D150-C543-A054-2CDAFCEAC830}">
      <dgm:prSet custT="1"/>
      <dgm:spPr>
        <a:solidFill>
          <a:srgbClr val="17365D"/>
        </a:solidFill>
      </dgm:spPr>
      <dgm:t>
        <a:bodyPr/>
        <a:lstStyle/>
        <a:p>
          <a:pPr rtl="0"/>
          <a:r>
            <a:rPr lang="es-MX" sz="2400" dirty="0" smtClean="0">
              <a:latin typeface="+mn-lt"/>
              <a:cs typeface="Calibri"/>
            </a:rPr>
            <a:t>La MIR federal tiene problemas en su diseño. Los indicadores propuestos no son claros y no hay consenso en los medios de verificación</a:t>
          </a:r>
          <a:endParaRPr lang="es-MX" sz="2400" dirty="0">
            <a:latin typeface="+mn-lt"/>
            <a:cs typeface="Calibri"/>
          </a:endParaRPr>
        </a:p>
      </dgm:t>
    </dgm:pt>
    <dgm:pt modelId="{A319C4FF-3C50-A64F-92DA-34C59F0144D3}" type="parTrans" cxnId="{5E224920-8F40-9442-A7F4-4CC56CC69758}">
      <dgm:prSet/>
      <dgm:spPr/>
      <dgm:t>
        <a:bodyPr/>
        <a:lstStyle/>
        <a:p>
          <a:endParaRPr lang="es-ES">
            <a:latin typeface="+mn-lt"/>
            <a:cs typeface="Calibri"/>
          </a:endParaRPr>
        </a:p>
      </dgm:t>
    </dgm:pt>
    <dgm:pt modelId="{45CE8AF4-C29B-3448-9856-259C42A1DD30}" type="sibTrans" cxnId="{5E224920-8F40-9442-A7F4-4CC56CC69758}">
      <dgm:prSet/>
      <dgm:spPr/>
      <dgm:t>
        <a:bodyPr/>
        <a:lstStyle/>
        <a:p>
          <a:endParaRPr lang="es-ES">
            <a:latin typeface="+mn-lt"/>
            <a:cs typeface="Calibri"/>
          </a:endParaRPr>
        </a:p>
      </dgm:t>
    </dgm:pt>
    <dgm:pt modelId="{9307CFCC-A7C9-254E-9DC9-5ADB9D8DC8EE}" type="pres">
      <dgm:prSet presAssocID="{F4BCE37A-E2D7-BB45-880A-EB324F8AFE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AA6B527-2134-474E-B174-8340337158A8}" type="pres">
      <dgm:prSet presAssocID="{9105B844-6421-324E-98F0-32DA64D75723}" presName="parentText" presStyleLbl="node1" presStyleIdx="0" presStyleCnt="2" custScaleY="1515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CC53D9-5DA7-B54D-940D-034BFA90FF9D}" type="pres">
      <dgm:prSet presAssocID="{0BB8666D-3D10-6C41-89EB-A5D9125205A5}" presName="spacer" presStyleCnt="0"/>
      <dgm:spPr/>
    </dgm:pt>
    <dgm:pt modelId="{07712FC5-EAAD-5248-BD63-3BE13A3F1A6E}" type="pres">
      <dgm:prSet presAssocID="{556AA650-D150-C543-A054-2CDAFCEAC830}" presName="parentText" presStyleLbl="node1" presStyleIdx="1" presStyleCnt="2" custScaleY="1404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17C9621-CA1A-B34F-879D-A80F4CB8D925}" type="presOf" srcId="{556AA650-D150-C543-A054-2CDAFCEAC830}" destId="{07712FC5-EAAD-5248-BD63-3BE13A3F1A6E}" srcOrd="0" destOrd="0" presId="urn:microsoft.com/office/officeart/2005/8/layout/vList2"/>
    <dgm:cxn modelId="{0303852B-E95E-7A4F-BC76-36D67EB84C37}" type="presOf" srcId="{9105B844-6421-324E-98F0-32DA64D75723}" destId="{9AA6B527-2134-474E-B174-8340337158A8}" srcOrd="0" destOrd="0" presId="urn:microsoft.com/office/officeart/2005/8/layout/vList2"/>
    <dgm:cxn modelId="{2F138BD1-2197-E24A-BA04-FA7490214562}" srcId="{F4BCE37A-E2D7-BB45-880A-EB324F8AFE76}" destId="{9105B844-6421-324E-98F0-32DA64D75723}" srcOrd="0" destOrd="0" parTransId="{30AA70D3-8760-3847-80A2-B6F3779690DD}" sibTransId="{0BB8666D-3D10-6C41-89EB-A5D9125205A5}"/>
    <dgm:cxn modelId="{5E224920-8F40-9442-A7F4-4CC56CC69758}" srcId="{F4BCE37A-E2D7-BB45-880A-EB324F8AFE76}" destId="{556AA650-D150-C543-A054-2CDAFCEAC830}" srcOrd="1" destOrd="0" parTransId="{A319C4FF-3C50-A64F-92DA-34C59F0144D3}" sibTransId="{45CE8AF4-C29B-3448-9856-259C42A1DD30}"/>
    <dgm:cxn modelId="{E20C791A-455F-9041-B59B-543014059529}" type="presOf" srcId="{F4BCE37A-E2D7-BB45-880A-EB324F8AFE76}" destId="{9307CFCC-A7C9-254E-9DC9-5ADB9D8DC8EE}" srcOrd="0" destOrd="0" presId="urn:microsoft.com/office/officeart/2005/8/layout/vList2"/>
    <dgm:cxn modelId="{85052AE0-5F18-F34A-A53D-7DDDF1209B45}" type="presParOf" srcId="{9307CFCC-A7C9-254E-9DC9-5ADB9D8DC8EE}" destId="{9AA6B527-2134-474E-B174-8340337158A8}" srcOrd="0" destOrd="0" presId="urn:microsoft.com/office/officeart/2005/8/layout/vList2"/>
    <dgm:cxn modelId="{2C23A02B-4AC2-9C47-BE6B-AA4AD2DBC5F5}" type="presParOf" srcId="{9307CFCC-A7C9-254E-9DC9-5ADB9D8DC8EE}" destId="{82CC53D9-5DA7-B54D-940D-034BFA90FF9D}" srcOrd="1" destOrd="0" presId="urn:microsoft.com/office/officeart/2005/8/layout/vList2"/>
    <dgm:cxn modelId="{BEE78EAA-808D-9A43-9FF6-E2B0369808A2}" type="presParOf" srcId="{9307CFCC-A7C9-254E-9DC9-5ADB9D8DC8EE}" destId="{07712FC5-EAAD-5248-BD63-3BE13A3F1A6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EAB0C3E-16F6-C547-92C1-BF6B57C3EB98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856673A-8624-F048-9357-06B40FF942FC}">
      <dgm:prSet custT="1"/>
      <dgm:spPr>
        <a:solidFill>
          <a:srgbClr val="17365D"/>
        </a:solidFill>
      </dgm:spPr>
      <dgm:t>
        <a:bodyPr/>
        <a:lstStyle/>
        <a:p>
          <a:r>
            <a:rPr lang="es-ES_tradnl" sz="1800" dirty="0" smtClean="0">
              <a:latin typeface="+mn-lt"/>
              <a:cs typeface="Calibri"/>
            </a:rPr>
            <a:t>Los informes de CONEVAL muestran un incremento importante en la prevalencia de inseguridad alimentaria entre 2008-2012</a:t>
          </a:r>
        </a:p>
      </dgm:t>
    </dgm:pt>
    <dgm:pt modelId="{F26D3002-38E5-8D40-8671-803D48CFB3AE}" type="parTrans" cxnId="{B9FA2940-303D-6545-B21D-2598D83BB991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94783553-0DC2-014A-A7D6-17C01CC2F785}" type="sibTrans" cxnId="{B9FA2940-303D-6545-B21D-2598D83BB991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1A56458D-B423-724A-9436-878C9D5C98F9}">
      <dgm:prSet custT="1"/>
      <dgm:spPr>
        <a:solidFill>
          <a:srgbClr val="17365D"/>
        </a:solidFill>
      </dgm:spPr>
      <dgm:t>
        <a:bodyPr/>
        <a:lstStyle/>
        <a:p>
          <a:r>
            <a:rPr lang="es-ES_tradnl" sz="1800" dirty="0" smtClean="0">
              <a:latin typeface="+mn-lt"/>
              <a:cs typeface="Calibri"/>
            </a:rPr>
            <a:t>La velocidad de crecimiento de los recursos del FAM-AS es mucho menor a la del crecimiento de la inseguridad alimentario en el estado, por lo que es necesario una planeación estratégica e integral de los recursos</a:t>
          </a:r>
        </a:p>
      </dgm:t>
    </dgm:pt>
    <dgm:pt modelId="{498FC1D5-BEFD-6141-9001-2794B4E63365}" type="parTrans" cxnId="{DA30BC16-E0CE-4043-ADDD-DE6FDB7E3C1B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032D8EC7-5ECC-424D-AB99-AB1CCF8EB9C0}" type="sibTrans" cxnId="{DA30BC16-E0CE-4043-ADDD-DE6FDB7E3C1B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AE979328-47D2-364A-AB62-EA52AC510E16}">
      <dgm:prSet custT="1"/>
      <dgm:spPr>
        <a:solidFill>
          <a:srgbClr val="17365D"/>
        </a:solidFill>
      </dgm:spPr>
      <dgm:t>
        <a:bodyPr/>
        <a:lstStyle/>
        <a:p>
          <a:r>
            <a:rPr lang="es-ES_tradnl" sz="1800" dirty="0" smtClean="0">
              <a:latin typeface="+mn-lt"/>
              <a:cs typeface="Calibri"/>
            </a:rPr>
            <a:t>Necesario transitar de una planeación tradicional a una estratégica basada en diagnósticos participativos, democráticos e intersectoriales</a:t>
          </a:r>
        </a:p>
      </dgm:t>
    </dgm:pt>
    <dgm:pt modelId="{877F3836-271E-5741-BDE0-987C8C2001D8}" type="parTrans" cxnId="{2A222BE4-E1A4-B64F-944C-737BFAB3AAAB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9B05E402-C17E-CD4E-8D3C-26BAA0DBBBBF}" type="sibTrans" cxnId="{2A222BE4-E1A4-B64F-944C-737BFAB3AAAB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B8D6C849-C847-E146-BB07-C25E20D32B35}" type="pres">
      <dgm:prSet presAssocID="{3EAB0C3E-16F6-C547-92C1-BF6B57C3EB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AC4A0BA-245D-7E4A-9942-DAD29D34EFBC}" type="pres">
      <dgm:prSet presAssocID="{6856673A-8624-F048-9357-06B40FF942F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FE05E2-8A6E-4543-ADFD-C0D0131D3975}" type="pres">
      <dgm:prSet presAssocID="{94783553-0DC2-014A-A7D6-17C01CC2F785}" presName="spacer" presStyleCnt="0"/>
      <dgm:spPr/>
    </dgm:pt>
    <dgm:pt modelId="{AE7536EC-DD23-A546-B355-30870C367CDD}" type="pres">
      <dgm:prSet presAssocID="{1A56458D-B423-724A-9436-878C9D5C98F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2D580F-04CE-714B-B92D-5A16F7BC971F}" type="pres">
      <dgm:prSet presAssocID="{032D8EC7-5ECC-424D-AB99-AB1CCF8EB9C0}" presName="spacer" presStyleCnt="0"/>
      <dgm:spPr/>
    </dgm:pt>
    <dgm:pt modelId="{B2653727-5DA1-E342-BE40-CBC52BB47E38}" type="pres">
      <dgm:prSet presAssocID="{AE979328-47D2-364A-AB62-EA52AC510E1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A30BC16-E0CE-4043-ADDD-DE6FDB7E3C1B}" srcId="{3EAB0C3E-16F6-C547-92C1-BF6B57C3EB98}" destId="{1A56458D-B423-724A-9436-878C9D5C98F9}" srcOrd="1" destOrd="0" parTransId="{498FC1D5-BEFD-6141-9001-2794B4E63365}" sibTransId="{032D8EC7-5ECC-424D-AB99-AB1CCF8EB9C0}"/>
    <dgm:cxn modelId="{B9FA2940-303D-6545-B21D-2598D83BB991}" srcId="{3EAB0C3E-16F6-C547-92C1-BF6B57C3EB98}" destId="{6856673A-8624-F048-9357-06B40FF942FC}" srcOrd="0" destOrd="0" parTransId="{F26D3002-38E5-8D40-8671-803D48CFB3AE}" sibTransId="{94783553-0DC2-014A-A7D6-17C01CC2F785}"/>
    <dgm:cxn modelId="{C82F269B-59B4-C149-B142-CC6BC03B8B69}" type="presOf" srcId="{1A56458D-B423-724A-9436-878C9D5C98F9}" destId="{AE7536EC-DD23-A546-B355-30870C367CDD}" srcOrd="0" destOrd="0" presId="urn:microsoft.com/office/officeart/2005/8/layout/vList2"/>
    <dgm:cxn modelId="{25E892AC-4166-0A47-BFCA-267FCEE89000}" type="presOf" srcId="{6856673A-8624-F048-9357-06B40FF942FC}" destId="{5AC4A0BA-245D-7E4A-9942-DAD29D34EFBC}" srcOrd="0" destOrd="0" presId="urn:microsoft.com/office/officeart/2005/8/layout/vList2"/>
    <dgm:cxn modelId="{8928D60C-E60F-FB48-BC20-D7180AC9B41C}" type="presOf" srcId="{3EAB0C3E-16F6-C547-92C1-BF6B57C3EB98}" destId="{B8D6C849-C847-E146-BB07-C25E20D32B35}" srcOrd="0" destOrd="0" presId="urn:microsoft.com/office/officeart/2005/8/layout/vList2"/>
    <dgm:cxn modelId="{A3C0D1FA-644B-CF41-9461-BA8B3A08ADCA}" type="presOf" srcId="{AE979328-47D2-364A-AB62-EA52AC510E16}" destId="{B2653727-5DA1-E342-BE40-CBC52BB47E38}" srcOrd="0" destOrd="0" presId="urn:microsoft.com/office/officeart/2005/8/layout/vList2"/>
    <dgm:cxn modelId="{2A222BE4-E1A4-B64F-944C-737BFAB3AAAB}" srcId="{3EAB0C3E-16F6-C547-92C1-BF6B57C3EB98}" destId="{AE979328-47D2-364A-AB62-EA52AC510E16}" srcOrd="2" destOrd="0" parTransId="{877F3836-271E-5741-BDE0-987C8C2001D8}" sibTransId="{9B05E402-C17E-CD4E-8D3C-26BAA0DBBBBF}"/>
    <dgm:cxn modelId="{4EF5DDE8-1A2F-9C47-A087-B9D3DED00297}" type="presParOf" srcId="{B8D6C849-C847-E146-BB07-C25E20D32B35}" destId="{5AC4A0BA-245D-7E4A-9942-DAD29D34EFBC}" srcOrd="0" destOrd="0" presId="urn:microsoft.com/office/officeart/2005/8/layout/vList2"/>
    <dgm:cxn modelId="{0B09911F-B3AE-0B41-8AE8-A2FCDE89E280}" type="presParOf" srcId="{B8D6C849-C847-E146-BB07-C25E20D32B35}" destId="{C8FE05E2-8A6E-4543-ADFD-C0D0131D3975}" srcOrd="1" destOrd="0" presId="urn:microsoft.com/office/officeart/2005/8/layout/vList2"/>
    <dgm:cxn modelId="{0F63FE94-B75B-8C45-ACB5-0F31E0AB9ECD}" type="presParOf" srcId="{B8D6C849-C847-E146-BB07-C25E20D32B35}" destId="{AE7536EC-DD23-A546-B355-30870C367CDD}" srcOrd="2" destOrd="0" presId="urn:microsoft.com/office/officeart/2005/8/layout/vList2"/>
    <dgm:cxn modelId="{95DC4804-0DB1-9544-9181-FCA54AEC580A}" type="presParOf" srcId="{B8D6C849-C847-E146-BB07-C25E20D32B35}" destId="{472D580F-04CE-714B-B92D-5A16F7BC971F}" srcOrd="3" destOrd="0" presId="urn:microsoft.com/office/officeart/2005/8/layout/vList2"/>
    <dgm:cxn modelId="{6E109AEA-9E62-F14C-BBBB-A41416B86A5A}" type="presParOf" srcId="{B8D6C849-C847-E146-BB07-C25E20D32B35}" destId="{B2653727-5DA1-E342-BE40-CBC52BB47E3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E56EFF2-D64C-9145-9B35-B25241A4F14F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51F77EE-E529-7947-8BC6-F9EDB88DD196}">
      <dgm:prSet custT="1"/>
      <dgm:spPr>
        <a:solidFill>
          <a:srgbClr val="17365D"/>
        </a:solidFill>
      </dgm:spPr>
      <dgm:t>
        <a:bodyPr/>
        <a:lstStyle/>
        <a:p>
          <a:pPr rtl="0"/>
          <a:r>
            <a:rPr lang="es-ES_tradnl" sz="2000" dirty="0" smtClean="0">
              <a:latin typeface="+mn-lt"/>
              <a:cs typeface="Calibri"/>
            </a:rPr>
            <a:t>Los lineamientos de la EIASA son específicos en los criterios de focalización </a:t>
          </a:r>
          <a:r>
            <a:rPr lang="es-ES_tradnl" sz="1800" dirty="0" smtClean="0">
              <a:latin typeface="+mn-lt"/>
              <a:cs typeface="Calibri"/>
            </a:rPr>
            <a:t>de</a:t>
          </a:r>
          <a:r>
            <a:rPr lang="es-ES_tradnl" sz="2000" dirty="0" smtClean="0">
              <a:latin typeface="+mn-lt"/>
              <a:cs typeface="Calibri"/>
            </a:rPr>
            <a:t> la población objetivo y en los lineamientos de los programas de asistencia social alimentaria</a:t>
          </a:r>
          <a:endParaRPr lang="es-ES" sz="2000" dirty="0">
            <a:latin typeface="+mn-lt"/>
          </a:endParaRPr>
        </a:p>
      </dgm:t>
    </dgm:pt>
    <dgm:pt modelId="{C70148C0-D7EB-B644-A9F8-3983C9CCDF65}" type="parTrans" cxnId="{BCA94E65-1885-0747-8ADD-A15353B66D41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37F72111-F60B-934E-AB37-4B374C649583}" type="sibTrans" cxnId="{BCA94E65-1885-0747-8ADD-A15353B66D41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04E43688-B01B-3140-957A-1F571606B767}">
      <dgm:prSet custT="1"/>
      <dgm:spPr>
        <a:solidFill>
          <a:srgbClr val="17365D"/>
        </a:solidFill>
      </dgm:spPr>
      <dgm:t>
        <a:bodyPr/>
        <a:lstStyle/>
        <a:p>
          <a:r>
            <a:rPr lang="es-ES_tradnl" sz="2000" dirty="0" smtClean="0">
              <a:latin typeface="+mn-lt"/>
              <a:cs typeface="Calibri"/>
            </a:rPr>
            <a:t>Los manuales de procedimientos están desactualizados respecto a los lineamientos de la EIASA</a:t>
          </a:r>
        </a:p>
      </dgm:t>
    </dgm:pt>
    <dgm:pt modelId="{DD874964-1107-034A-BADB-E0411A0A30AE}" type="parTrans" cxnId="{2160B0B2-B59D-A04F-A476-2897F2453195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FF0224C9-812E-284F-8708-6EFFD265250F}" type="sibTrans" cxnId="{2160B0B2-B59D-A04F-A476-2897F2453195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E349D84B-2403-2F4F-9B51-D22174CF7150}" type="pres">
      <dgm:prSet presAssocID="{6E56EFF2-D64C-9145-9B35-B25241A4F1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F445F6C-F672-2746-9FFC-C5D56D756A21}" type="pres">
      <dgm:prSet presAssocID="{651F77EE-E529-7947-8BC6-F9EDB88DD19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82C4F84-3C6B-374A-A96C-1DE236020EB4}" type="pres">
      <dgm:prSet presAssocID="{37F72111-F60B-934E-AB37-4B374C649583}" presName="spacer" presStyleCnt="0"/>
      <dgm:spPr/>
    </dgm:pt>
    <dgm:pt modelId="{E3E1C6CB-F8D5-7D41-903C-7689AB6E2F62}" type="pres">
      <dgm:prSet presAssocID="{04E43688-B01B-3140-957A-1F571606B76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CA94E65-1885-0747-8ADD-A15353B66D41}" srcId="{6E56EFF2-D64C-9145-9B35-B25241A4F14F}" destId="{651F77EE-E529-7947-8BC6-F9EDB88DD196}" srcOrd="0" destOrd="0" parTransId="{C70148C0-D7EB-B644-A9F8-3983C9CCDF65}" sibTransId="{37F72111-F60B-934E-AB37-4B374C649583}"/>
    <dgm:cxn modelId="{2160B0B2-B59D-A04F-A476-2897F2453195}" srcId="{6E56EFF2-D64C-9145-9B35-B25241A4F14F}" destId="{04E43688-B01B-3140-957A-1F571606B767}" srcOrd="1" destOrd="0" parTransId="{DD874964-1107-034A-BADB-E0411A0A30AE}" sibTransId="{FF0224C9-812E-284F-8708-6EFFD265250F}"/>
    <dgm:cxn modelId="{12DCA027-B0D4-534E-AB7E-62C76D16BEDF}" type="presOf" srcId="{6E56EFF2-D64C-9145-9B35-B25241A4F14F}" destId="{E349D84B-2403-2F4F-9B51-D22174CF7150}" srcOrd="0" destOrd="0" presId="urn:microsoft.com/office/officeart/2005/8/layout/vList2"/>
    <dgm:cxn modelId="{275DDA70-0BA4-5640-9EB6-1FCBB04CD0E2}" type="presOf" srcId="{04E43688-B01B-3140-957A-1F571606B767}" destId="{E3E1C6CB-F8D5-7D41-903C-7689AB6E2F62}" srcOrd="0" destOrd="0" presId="urn:microsoft.com/office/officeart/2005/8/layout/vList2"/>
    <dgm:cxn modelId="{04B2D256-FACD-B747-A817-A0AD31F557AC}" type="presOf" srcId="{651F77EE-E529-7947-8BC6-F9EDB88DD196}" destId="{6F445F6C-F672-2746-9FFC-C5D56D756A21}" srcOrd="0" destOrd="0" presId="urn:microsoft.com/office/officeart/2005/8/layout/vList2"/>
    <dgm:cxn modelId="{62ECB525-7E11-E842-A71D-F0C2959E8183}" type="presParOf" srcId="{E349D84B-2403-2F4F-9B51-D22174CF7150}" destId="{6F445F6C-F672-2746-9FFC-C5D56D756A21}" srcOrd="0" destOrd="0" presId="urn:microsoft.com/office/officeart/2005/8/layout/vList2"/>
    <dgm:cxn modelId="{47B68137-0521-AA4F-B191-557FF587A3A5}" type="presParOf" srcId="{E349D84B-2403-2F4F-9B51-D22174CF7150}" destId="{682C4F84-3C6B-374A-A96C-1DE236020EB4}" srcOrd="1" destOrd="0" presId="urn:microsoft.com/office/officeart/2005/8/layout/vList2"/>
    <dgm:cxn modelId="{ED526E20-712B-B64B-BB5E-8166760B0F0E}" type="presParOf" srcId="{E349D84B-2403-2F4F-9B51-D22174CF7150}" destId="{E3E1C6CB-F8D5-7D41-903C-7689AB6E2F62}" srcOrd="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AB34AD-7813-4FBE-AE4B-DD5083DE84CF}">
      <dsp:nvSpPr>
        <dsp:cNvPr id="0" name=""/>
        <dsp:cNvSpPr/>
      </dsp:nvSpPr>
      <dsp:spPr>
        <a:xfrm>
          <a:off x="0" y="200440"/>
          <a:ext cx="8229600" cy="116795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smtClean="0"/>
            <a:t>El Fondo de Aportaciones Múltiples  (FAM) aporta recursos orientados en dos vertientes: </a:t>
          </a:r>
          <a:endParaRPr lang="es-MX" sz="2200" kern="1200"/>
        </a:p>
      </dsp:txBody>
      <dsp:txXfrm>
        <a:off x="57015" y="257455"/>
        <a:ext cx="8115570" cy="1053922"/>
      </dsp:txXfrm>
    </dsp:sp>
    <dsp:sp modelId="{585CCFC1-4B9A-40C4-A5CA-63A9CD51588B}">
      <dsp:nvSpPr>
        <dsp:cNvPr id="0" name=""/>
        <dsp:cNvSpPr/>
      </dsp:nvSpPr>
      <dsp:spPr>
        <a:xfrm>
          <a:off x="0" y="1368392"/>
          <a:ext cx="8229600" cy="557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700" kern="1200" smtClean="0"/>
            <a:t>a. Asistencia social (FAM-AS) (46%)   </a:t>
          </a:r>
          <a:endParaRPr lang="es-MX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700" kern="1200" smtClean="0"/>
            <a:t>b. Infraestructura educativa (FAM-IE) (54%)</a:t>
          </a:r>
          <a:endParaRPr lang="es-MX" sz="1700" kern="1200"/>
        </a:p>
      </dsp:txBody>
      <dsp:txXfrm>
        <a:off x="0" y="1368392"/>
        <a:ext cx="8229600" cy="557865"/>
      </dsp:txXfrm>
    </dsp:sp>
    <dsp:sp modelId="{BB40549E-4F48-47B9-9865-E7184AEF8FD1}">
      <dsp:nvSpPr>
        <dsp:cNvPr id="0" name=""/>
        <dsp:cNvSpPr/>
      </dsp:nvSpPr>
      <dsp:spPr>
        <a:xfrm>
          <a:off x="0" y="1926257"/>
          <a:ext cx="8229600" cy="116795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smtClean="0"/>
            <a:t>Del presupuesto asignado de FAM se destina el 46% para desayunos escolares, despensas y otros apoyos de asistencia social.</a:t>
          </a:r>
          <a:endParaRPr lang="es-MX" sz="2200" kern="1200"/>
        </a:p>
      </dsp:txBody>
      <dsp:txXfrm>
        <a:off x="57015" y="1983272"/>
        <a:ext cx="8115570" cy="1053922"/>
      </dsp:txXfrm>
    </dsp:sp>
    <dsp:sp modelId="{1E1B343A-4A0A-4C9A-9D78-DC34D42558AF}">
      <dsp:nvSpPr>
        <dsp:cNvPr id="0" name=""/>
        <dsp:cNvSpPr/>
      </dsp:nvSpPr>
      <dsp:spPr>
        <a:xfrm>
          <a:off x="0" y="3157570"/>
          <a:ext cx="8229600" cy="116795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Los principales referentes normativos para la operación del FAM-AS son: la Ley de Coordinación Fiscal, la Ley de Asistencia Social</a:t>
          </a:r>
          <a:r>
            <a:rPr lang="es-ES_tradnl" sz="2200" kern="1200" dirty="0" smtClean="0"/>
            <a:t> y la Estrategia Integral de Asistencia Social Alimentaria.</a:t>
          </a:r>
          <a:endParaRPr lang="es-MX" sz="2200" kern="1200" dirty="0"/>
        </a:p>
      </dsp:txBody>
      <dsp:txXfrm>
        <a:off x="57015" y="3214585"/>
        <a:ext cx="8115570" cy="105392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EE9BB4-2B17-E043-892C-490C5D1A3536}">
      <dsp:nvSpPr>
        <dsp:cNvPr id="0" name=""/>
        <dsp:cNvSpPr/>
      </dsp:nvSpPr>
      <dsp:spPr>
        <a:xfrm>
          <a:off x="0" y="90131"/>
          <a:ext cx="8229599" cy="1216800"/>
        </a:xfrm>
        <a:prstGeom prst="roundRect">
          <a:avLst/>
        </a:prstGeom>
        <a:solidFill>
          <a:srgbClr val="17365D"/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+mn-lt"/>
              <a:cs typeface="Calibri"/>
            </a:rPr>
            <a:t>Existe opacidad respecto a la operación y capacidad instalada de los municipios para los programas de asistencia social alimentaria</a:t>
          </a:r>
          <a:endParaRPr lang="es-ES" sz="2000" kern="1200" dirty="0">
            <a:latin typeface="+mn-lt"/>
          </a:endParaRPr>
        </a:p>
      </dsp:txBody>
      <dsp:txXfrm>
        <a:off x="59399" y="149530"/>
        <a:ext cx="8110801" cy="1098002"/>
      </dsp:txXfrm>
    </dsp:sp>
    <dsp:sp modelId="{B3D9B02C-6D11-4544-AE18-241AB6828839}">
      <dsp:nvSpPr>
        <dsp:cNvPr id="0" name=""/>
        <dsp:cNvSpPr/>
      </dsp:nvSpPr>
      <dsp:spPr>
        <a:xfrm>
          <a:off x="0" y="1494131"/>
          <a:ext cx="8229599" cy="1216800"/>
        </a:xfrm>
        <a:prstGeom prst="roundRect">
          <a:avLst/>
        </a:prstGeom>
        <a:solidFill>
          <a:srgbClr val="17365D"/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+mn-lt"/>
              <a:cs typeface="Calibri"/>
            </a:rPr>
            <a:t>No hay sistemas de información integrales que permitan la actualización de padrones y verificación y seguimiento de las entregas de los apoyos</a:t>
          </a:r>
        </a:p>
      </dsp:txBody>
      <dsp:txXfrm>
        <a:off x="59399" y="1553530"/>
        <a:ext cx="8110801" cy="1098002"/>
      </dsp:txXfrm>
    </dsp:sp>
    <dsp:sp modelId="{E2ECF7AE-5B58-5D47-8150-691C8A9430BD}">
      <dsp:nvSpPr>
        <dsp:cNvPr id="0" name=""/>
        <dsp:cNvSpPr/>
      </dsp:nvSpPr>
      <dsp:spPr>
        <a:xfrm>
          <a:off x="0" y="2898131"/>
          <a:ext cx="8229599" cy="1216800"/>
        </a:xfrm>
        <a:prstGeom prst="roundRect">
          <a:avLst/>
        </a:prstGeom>
        <a:solidFill>
          <a:srgbClr val="17365D"/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+mn-lt"/>
              <a:cs typeface="Calibri"/>
            </a:rPr>
            <a:t>Se ha identificado desinterés de directores y familiares para participar en la distribución y entrega de apoyos en las escuelas</a:t>
          </a:r>
        </a:p>
      </dsp:txBody>
      <dsp:txXfrm>
        <a:off x="59399" y="2957530"/>
        <a:ext cx="8110801" cy="109800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BCE4E3-309B-D343-AA71-1F790E0FF106}">
      <dsp:nvSpPr>
        <dsp:cNvPr id="0" name=""/>
        <dsp:cNvSpPr/>
      </dsp:nvSpPr>
      <dsp:spPr>
        <a:xfrm>
          <a:off x="0" y="756127"/>
          <a:ext cx="8229599" cy="1216800"/>
        </a:xfrm>
        <a:prstGeom prst="roundRect">
          <a:avLst/>
        </a:prstGeom>
        <a:solidFill>
          <a:srgbClr val="17365D"/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+mn-lt"/>
              <a:cs typeface="Calibri"/>
            </a:rPr>
            <a:t>La distribución de los apoyos, sobretodo los desayunos escolares, depende en gran medida de la participación de directores, maestros, voluntarios y </a:t>
          </a:r>
          <a:r>
            <a:rPr lang="es-MX" sz="1800" kern="1200" dirty="0" smtClean="0">
              <a:latin typeface="+mn-lt"/>
              <a:cs typeface="Calibri"/>
            </a:rPr>
            <a:t>padres</a:t>
          </a:r>
          <a:r>
            <a:rPr lang="es-MX" sz="2000" kern="1200" dirty="0" smtClean="0">
              <a:latin typeface="+mn-lt"/>
              <a:cs typeface="Calibri"/>
            </a:rPr>
            <a:t> de familia</a:t>
          </a:r>
          <a:endParaRPr lang="es-ES" sz="2000" kern="1200" dirty="0">
            <a:latin typeface="+mn-lt"/>
          </a:endParaRPr>
        </a:p>
      </dsp:txBody>
      <dsp:txXfrm>
        <a:off x="59399" y="815526"/>
        <a:ext cx="8110801" cy="1098002"/>
      </dsp:txXfrm>
    </dsp:sp>
    <dsp:sp modelId="{F66482FF-5045-F942-8027-45A383374D8B}">
      <dsp:nvSpPr>
        <dsp:cNvPr id="0" name=""/>
        <dsp:cNvSpPr/>
      </dsp:nvSpPr>
      <dsp:spPr>
        <a:xfrm>
          <a:off x="0" y="2160127"/>
          <a:ext cx="8229599" cy="1216800"/>
        </a:xfrm>
        <a:prstGeom prst="roundRect">
          <a:avLst/>
        </a:prstGeom>
        <a:solidFill>
          <a:srgbClr val="17365D"/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+mn-lt"/>
              <a:cs typeface="Calibri"/>
            </a:rPr>
            <a:t>Se registraron quejas y desmotivación por parte de estos actores en la distibución de los apoyos </a:t>
          </a:r>
        </a:p>
      </dsp:txBody>
      <dsp:txXfrm>
        <a:off x="59399" y="2219526"/>
        <a:ext cx="8110801" cy="109800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C4FD6E-6897-7047-9C6C-4C166235BAB6}">
      <dsp:nvSpPr>
        <dsp:cNvPr id="0" name=""/>
        <dsp:cNvSpPr/>
      </dsp:nvSpPr>
      <dsp:spPr>
        <a:xfrm>
          <a:off x="0" y="310377"/>
          <a:ext cx="8486121" cy="1216800"/>
        </a:xfrm>
        <a:prstGeom prst="roundRect">
          <a:avLst/>
        </a:prstGeom>
        <a:solidFill>
          <a:srgbClr val="17365D"/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En el periodo 2008-2012 se ha incrementado la prevalencia de inseguridad alimentaria en el estado por encima de los niveles encontrados a nivel nacional</a:t>
          </a:r>
          <a:endParaRPr lang="es-ES" sz="2000" kern="1200" dirty="0"/>
        </a:p>
      </dsp:txBody>
      <dsp:txXfrm>
        <a:off x="59399" y="369776"/>
        <a:ext cx="8367323" cy="1098002"/>
      </dsp:txXfrm>
    </dsp:sp>
    <dsp:sp modelId="{3AA65060-796F-7C40-AFDE-86FE1D2160F4}">
      <dsp:nvSpPr>
        <dsp:cNvPr id="0" name=""/>
        <dsp:cNvSpPr/>
      </dsp:nvSpPr>
      <dsp:spPr>
        <a:xfrm>
          <a:off x="0" y="1714377"/>
          <a:ext cx="8486121" cy="1216800"/>
        </a:xfrm>
        <a:prstGeom prst="roundRect">
          <a:avLst/>
        </a:prstGeom>
        <a:solidFill>
          <a:srgbClr val="17365D"/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La velocidad de crecimiento en el presupuesto asignado de FAM-AS es menor a la velocidad en que ha crecido el problema de inseguridad alimentaria en el estado</a:t>
          </a:r>
          <a:endParaRPr lang="es-ES_tradnl" sz="2000" kern="1200" dirty="0"/>
        </a:p>
      </dsp:txBody>
      <dsp:txXfrm>
        <a:off x="59399" y="1773776"/>
        <a:ext cx="8367323" cy="1098002"/>
      </dsp:txXfrm>
    </dsp:sp>
    <dsp:sp modelId="{5D19C62F-903D-3441-99C4-F7DCBB7C430E}">
      <dsp:nvSpPr>
        <dsp:cNvPr id="0" name=""/>
        <dsp:cNvSpPr/>
      </dsp:nvSpPr>
      <dsp:spPr>
        <a:xfrm>
          <a:off x="0" y="3118377"/>
          <a:ext cx="8486121" cy="1216800"/>
        </a:xfrm>
        <a:prstGeom prst="roundRect">
          <a:avLst/>
        </a:prstGeom>
        <a:solidFill>
          <a:srgbClr val="17365D"/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/>
            <a:t>A nivel nacional a velocidad de crecimiento del presupuesto del FAM-AS es similar a la velocidad de crecimiento en la prevalencia  de la inseguridad alimentaria</a:t>
          </a:r>
          <a:endParaRPr lang="es-ES_tradnl" sz="2000" kern="1200" dirty="0"/>
        </a:p>
      </dsp:txBody>
      <dsp:txXfrm>
        <a:off x="59399" y="3177776"/>
        <a:ext cx="8367323" cy="109800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9C5525-DED6-461A-B5E4-B829E1AF52ED}">
      <dsp:nvSpPr>
        <dsp:cNvPr id="0" name=""/>
        <dsp:cNvSpPr/>
      </dsp:nvSpPr>
      <dsp:spPr>
        <a:xfrm>
          <a:off x="0" y="470251"/>
          <a:ext cx="8208911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32DB76-5935-4C42-A6DF-3EAF159BA2FE}">
      <dsp:nvSpPr>
        <dsp:cNvPr id="0" name=""/>
        <dsp:cNvSpPr/>
      </dsp:nvSpPr>
      <dsp:spPr>
        <a:xfrm>
          <a:off x="410445" y="71731"/>
          <a:ext cx="7640083" cy="7970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>
              <a:latin typeface="Calibri" pitchFamily="34" charset="0"/>
              <a:cs typeface="Calibri" pitchFamily="34" charset="0"/>
            </a:rPr>
            <a:t>1. Describir y analizar los principales procesos establecidos en la normatividad asociados con la operación del Fondo.</a:t>
          </a:r>
          <a:endParaRPr lang="es-MX" sz="2200" kern="1200" dirty="0"/>
        </a:p>
      </dsp:txBody>
      <dsp:txXfrm>
        <a:off x="449353" y="110639"/>
        <a:ext cx="7562267" cy="719224"/>
      </dsp:txXfrm>
    </dsp:sp>
    <dsp:sp modelId="{6968CBE2-FE81-4FCD-AFEA-9A5FC2A8668D}">
      <dsp:nvSpPr>
        <dsp:cNvPr id="0" name=""/>
        <dsp:cNvSpPr/>
      </dsp:nvSpPr>
      <dsp:spPr>
        <a:xfrm>
          <a:off x="0" y="1694971"/>
          <a:ext cx="8208911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hueOff val="-2657699"/>
              <a:satOff val="1412"/>
              <a:lumOff val="-10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DF2D1F-7A8F-4690-B132-10B4754CD0D0}">
      <dsp:nvSpPr>
        <dsp:cNvPr id="0" name=""/>
        <dsp:cNvSpPr/>
      </dsp:nvSpPr>
      <dsp:spPr>
        <a:xfrm>
          <a:off x="410445" y="1296451"/>
          <a:ext cx="7701855" cy="797040"/>
        </a:xfrm>
        <a:prstGeom prst="roundRect">
          <a:avLst/>
        </a:prstGeom>
        <a:solidFill>
          <a:schemeClr val="accent4">
            <a:hueOff val="-2657699"/>
            <a:satOff val="1412"/>
            <a:lumOff val="-1019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>
              <a:latin typeface="Calibri" pitchFamily="34" charset="0"/>
              <a:cs typeface="Calibri" pitchFamily="34" charset="0"/>
            </a:rPr>
            <a:t>2. Identificar las brechas de implementación que se presentan durante la gestión del Fondo.</a:t>
          </a:r>
        </a:p>
      </dsp:txBody>
      <dsp:txXfrm>
        <a:off x="449353" y="1335359"/>
        <a:ext cx="7624039" cy="719224"/>
      </dsp:txXfrm>
    </dsp:sp>
    <dsp:sp modelId="{E71FBDEF-AD14-4BE1-B574-BCAF3DE79E60}">
      <dsp:nvSpPr>
        <dsp:cNvPr id="0" name=""/>
        <dsp:cNvSpPr/>
      </dsp:nvSpPr>
      <dsp:spPr>
        <a:xfrm>
          <a:off x="0" y="2919691"/>
          <a:ext cx="8208911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hueOff val="-5315399"/>
              <a:satOff val="2824"/>
              <a:lumOff val="-20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CBAA73-699E-49A6-8ACA-A5F113D9D619}">
      <dsp:nvSpPr>
        <dsp:cNvPr id="0" name=""/>
        <dsp:cNvSpPr/>
      </dsp:nvSpPr>
      <dsp:spPr>
        <a:xfrm>
          <a:off x="410445" y="2521171"/>
          <a:ext cx="7697890" cy="797040"/>
        </a:xfrm>
        <a:prstGeom prst="roundRect">
          <a:avLst/>
        </a:prstGeom>
        <a:solidFill>
          <a:schemeClr val="accent4">
            <a:hueOff val="-5315399"/>
            <a:satOff val="2824"/>
            <a:lumOff val="-2039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>
              <a:latin typeface="Calibri" pitchFamily="34" charset="0"/>
              <a:cs typeface="Calibri" pitchFamily="34" charset="0"/>
            </a:rPr>
            <a:t>3. Analizar el desempeño con los resultados de indicadores asociados al Fondo.</a:t>
          </a:r>
        </a:p>
      </dsp:txBody>
      <dsp:txXfrm>
        <a:off x="449353" y="2560079"/>
        <a:ext cx="7620074" cy="719224"/>
      </dsp:txXfrm>
    </dsp:sp>
    <dsp:sp modelId="{AE35415D-C3F5-4DA7-99A1-D739586F2CA0}">
      <dsp:nvSpPr>
        <dsp:cNvPr id="0" name=""/>
        <dsp:cNvSpPr/>
      </dsp:nvSpPr>
      <dsp:spPr>
        <a:xfrm>
          <a:off x="0" y="4144412"/>
          <a:ext cx="8208911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hueOff val="-7973098"/>
              <a:satOff val="4236"/>
              <a:lumOff val="-30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B46F11-014B-4A68-B82C-5751AFCEC72A}">
      <dsp:nvSpPr>
        <dsp:cNvPr id="0" name=""/>
        <dsp:cNvSpPr/>
      </dsp:nvSpPr>
      <dsp:spPr>
        <a:xfrm>
          <a:off x="410445" y="3745892"/>
          <a:ext cx="7701338" cy="797040"/>
        </a:xfrm>
        <a:prstGeom prst="roundRect">
          <a:avLst/>
        </a:prstGeom>
        <a:solidFill>
          <a:schemeClr val="accent4">
            <a:hueOff val="-7973098"/>
            <a:satOff val="4236"/>
            <a:lumOff val="-3058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>
              <a:latin typeface="Calibri" pitchFamily="34" charset="0"/>
              <a:cs typeface="Calibri" pitchFamily="34" charset="0"/>
            </a:rPr>
            <a:t>4. Identificar debilidades y fortalezas y con base en ellos plantear recomendaciones de mejora.</a:t>
          </a:r>
        </a:p>
      </dsp:txBody>
      <dsp:txXfrm>
        <a:off x="449353" y="3784800"/>
        <a:ext cx="7623522" cy="7192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F4B4E-5A39-4ED5-862C-A7C1FAC735DD}">
      <dsp:nvSpPr>
        <dsp:cNvPr id="0" name=""/>
        <dsp:cNvSpPr/>
      </dsp:nvSpPr>
      <dsp:spPr>
        <a:xfrm rot="5400000">
          <a:off x="-327228" y="675896"/>
          <a:ext cx="2181524" cy="152706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Procesos</a:t>
          </a:r>
          <a:endParaRPr lang="es-MX" sz="2000" b="1" kern="1200" dirty="0"/>
        </a:p>
      </dsp:txBody>
      <dsp:txXfrm rot="-5400000">
        <a:off x="1" y="1112200"/>
        <a:ext cx="1527066" cy="654458"/>
      </dsp:txXfrm>
    </dsp:sp>
    <dsp:sp modelId="{F3E9700E-C9E1-46DB-BDB7-7DB64269277F}">
      <dsp:nvSpPr>
        <dsp:cNvPr id="0" name=""/>
        <dsp:cNvSpPr/>
      </dsp:nvSpPr>
      <dsp:spPr>
        <a:xfrm rot="5400000">
          <a:off x="3895001" y="-2365611"/>
          <a:ext cx="2110679" cy="68465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b="0" kern="1200" dirty="0" smtClean="0">
              <a:latin typeface="Calibri" panose="020F0502020204030204" pitchFamily="34" charset="0"/>
            </a:rPr>
            <a:t>Trabajo de gabinete:</a:t>
          </a:r>
          <a:r>
            <a:rPr lang="es-MX" sz="1800" b="0" kern="1200" dirty="0" smtClean="0">
              <a:latin typeface="Calibri" panose="020F0502020204030204" pitchFamily="34" charset="0"/>
            </a:rPr>
            <a:t> </a:t>
          </a:r>
          <a:r>
            <a:rPr lang="es-MX" sz="1800" kern="1200" dirty="0" smtClean="0">
              <a:latin typeface="Calibri" panose="020F0502020204030204" pitchFamily="34" charset="0"/>
            </a:rPr>
            <a:t>a) r</a:t>
          </a:r>
          <a:r>
            <a:rPr lang="es-MX" sz="1800" kern="12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evisión y análisis documental que sustentan la operación del Fondo, y b) mapeo de procesos  con base en la normatividad.</a:t>
          </a:r>
          <a:endParaRPr lang="es-MX" sz="1800" kern="1200" dirty="0">
            <a:latin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b="0" kern="1200" dirty="0" smtClean="0">
              <a:latin typeface="Calibri" panose="020F0502020204030204" pitchFamily="34" charset="0"/>
            </a:rPr>
            <a:t>Procesos operativos</a:t>
          </a:r>
          <a:r>
            <a:rPr lang="es-MX" sz="2000" b="1" kern="1200" dirty="0" smtClean="0">
              <a:latin typeface="Calibri" panose="020F0502020204030204" pitchFamily="34" charset="0"/>
            </a:rPr>
            <a:t>: </a:t>
          </a:r>
          <a:r>
            <a:rPr lang="es-MX" sz="1800" kern="1200" dirty="0" smtClean="0">
              <a:latin typeface="Calibri" panose="020F0502020204030204" pitchFamily="34" charset="0"/>
            </a:rPr>
            <a:t>o</a:t>
          </a:r>
          <a:r>
            <a:rPr lang="es-MX" sz="1800" kern="12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bservación, identificación, </a:t>
          </a:r>
          <a:r>
            <a:rPr lang="es-MX" sz="1800" b="1" u="sng" kern="12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mapeo  y análisis de procesos operativos sustantivos  </a:t>
          </a:r>
          <a:r>
            <a:rPr lang="es-MX" sz="1800" kern="12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(entrevistas semi estructuradas a  actores clave )</a:t>
          </a:r>
          <a:endParaRPr lang="es-MX" sz="1800" kern="1200" dirty="0">
            <a:latin typeface="Calibri" panose="020F0502020204030204" pitchFamily="34" charset="0"/>
          </a:endParaRPr>
        </a:p>
      </dsp:txBody>
      <dsp:txXfrm rot="-5400000">
        <a:off x="1527067" y="105358"/>
        <a:ext cx="6743514" cy="1904609"/>
      </dsp:txXfrm>
    </dsp:sp>
    <dsp:sp modelId="{592AD476-78B1-4A20-A348-27C27421EA09}">
      <dsp:nvSpPr>
        <dsp:cNvPr id="0" name=""/>
        <dsp:cNvSpPr/>
      </dsp:nvSpPr>
      <dsp:spPr>
        <a:xfrm rot="5400000">
          <a:off x="-327228" y="2895908"/>
          <a:ext cx="2181524" cy="1527066"/>
        </a:xfrm>
        <a:prstGeom prst="chevron">
          <a:avLst/>
        </a:prstGeom>
        <a:solidFill>
          <a:schemeClr val="accent3">
            <a:hueOff val="15194706"/>
            <a:satOff val="-49334"/>
            <a:lumOff val="20588"/>
            <a:alphaOff val="0"/>
          </a:schemeClr>
        </a:solidFill>
        <a:ln w="38100" cap="flat" cmpd="sng" algn="ctr">
          <a:solidFill>
            <a:schemeClr val="accent3">
              <a:hueOff val="15194706"/>
              <a:satOff val="-49334"/>
              <a:lumOff val="20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Desempeño</a:t>
          </a:r>
          <a:endParaRPr lang="es-MX" sz="2000" b="1" kern="1200" dirty="0"/>
        </a:p>
      </dsp:txBody>
      <dsp:txXfrm rot="-5400000">
        <a:off x="1" y="3332212"/>
        <a:ext cx="1527066" cy="654458"/>
      </dsp:txXfrm>
    </dsp:sp>
    <dsp:sp modelId="{2DAFDE4C-0F10-4D3E-B9E8-684DFCA4E023}">
      <dsp:nvSpPr>
        <dsp:cNvPr id="0" name=""/>
        <dsp:cNvSpPr/>
      </dsp:nvSpPr>
      <dsp:spPr>
        <a:xfrm rot="5400000">
          <a:off x="3956968" y="-145599"/>
          <a:ext cx="1986746" cy="68465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hueOff val="15194706"/>
              <a:satOff val="-49334"/>
              <a:lumOff val="20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>
              <a:latin typeface="Calibri" pitchFamily="34" charset="0"/>
              <a:cs typeface="Calibri" pitchFamily="34" charset="0"/>
            </a:rPr>
            <a:t>Alineación normativa (programática)</a:t>
          </a:r>
          <a:endParaRPr lang="es-MX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>
              <a:latin typeface="Calibri" pitchFamily="34" charset="0"/>
              <a:cs typeface="Calibri" pitchFamily="34" charset="0"/>
            </a:rPr>
            <a:t>Sinergias y duplicidades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>
              <a:latin typeface="Calibri" pitchFamily="34" charset="0"/>
              <a:cs typeface="Calibri" pitchFamily="34" charset="0"/>
            </a:rPr>
            <a:t>Alineación de la MIR y congruencia en la lógica de vertical y horizontal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>
              <a:latin typeface="Calibri" pitchFamily="34" charset="0"/>
              <a:cs typeface="Calibri" pitchFamily="34" charset="0"/>
            </a:rPr>
            <a:t>Identificación y </a:t>
          </a:r>
          <a:r>
            <a:rPr lang="es-MX" sz="2000" b="1" u="sng" kern="1200" dirty="0" smtClean="0">
              <a:latin typeface="Calibri" pitchFamily="34" charset="0"/>
              <a:cs typeface="Calibri" pitchFamily="34" charset="0"/>
            </a:rPr>
            <a:t>análisis de indicadores de resultados</a:t>
          </a:r>
          <a:r>
            <a:rPr lang="es-MX" sz="2000" kern="1200" dirty="0" smtClean="0">
              <a:latin typeface="Calibri" pitchFamily="34" charset="0"/>
              <a:cs typeface="Calibri" pitchFamily="34" charset="0"/>
            </a:rPr>
            <a:t>: tendencias y correlación. </a:t>
          </a:r>
          <a:endParaRPr lang="es-MX" sz="2000" kern="1200" dirty="0"/>
        </a:p>
      </dsp:txBody>
      <dsp:txXfrm rot="-5400000">
        <a:off x="1527067" y="2381287"/>
        <a:ext cx="6749564" cy="17927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DEB748-B93F-0645-BFB8-D7AAA3F65C20}">
      <dsp:nvSpPr>
        <dsp:cNvPr id="0" name=""/>
        <dsp:cNvSpPr/>
      </dsp:nvSpPr>
      <dsp:spPr>
        <a:xfrm>
          <a:off x="0" y="11181"/>
          <a:ext cx="8229599" cy="8424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4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Fin: Variación de personas en inseguridad alimentaria </a:t>
          </a:r>
          <a:endParaRPr lang="es-ES" sz="2000" kern="1200" dirty="0"/>
        </a:p>
      </dsp:txBody>
      <dsp:txXfrm>
        <a:off x="41123" y="52304"/>
        <a:ext cx="8147353" cy="760154"/>
      </dsp:txXfrm>
    </dsp:sp>
    <dsp:sp modelId="{8FAB22C4-76CF-3E40-A14F-F62DC2B5E184}">
      <dsp:nvSpPr>
        <dsp:cNvPr id="0" name=""/>
        <dsp:cNvSpPr/>
      </dsp:nvSpPr>
      <dsp:spPr>
        <a:xfrm>
          <a:off x="0" y="983181"/>
          <a:ext cx="8229599" cy="842400"/>
        </a:xfrm>
        <a:prstGeom prst="roundRect">
          <a:avLst/>
        </a:prstGeom>
        <a:gradFill rotWithShape="0">
          <a:gsLst>
            <a:gs pos="0">
              <a:schemeClr val="accent4">
                <a:hueOff val="-2657699"/>
                <a:satOff val="1412"/>
                <a:lumOff val="-10196"/>
                <a:alphaOff val="0"/>
                <a:shade val="58000"/>
                <a:satMod val="150000"/>
              </a:schemeClr>
            </a:gs>
            <a:gs pos="72000">
              <a:schemeClr val="accent4">
                <a:hueOff val="-2657699"/>
                <a:satOff val="1412"/>
                <a:lumOff val="-10196"/>
                <a:alphaOff val="0"/>
                <a:tint val="90000"/>
                <a:satMod val="135000"/>
              </a:schemeClr>
            </a:gs>
            <a:gs pos="100000">
              <a:schemeClr val="accent4">
                <a:hueOff val="-2657699"/>
                <a:satOff val="1412"/>
                <a:lumOff val="-10196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/>
            <a:t>Propósito: Porcentaje de recursos del Ramo 33 Fondo </a:t>
          </a:r>
          <a:r>
            <a:rPr lang="es-ES_tradnl" sz="2000" kern="1200" dirty="0" err="1" smtClean="0"/>
            <a:t>V.i</a:t>
          </a:r>
          <a:r>
            <a:rPr lang="es-ES_tradnl" sz="2000" kern="1200" dirty="0" smtClean="0"/>
            <a:t> destinados a otorgar apoyos alimentarios </a:t>
          </a:r>
          <a:endParaRPr lang="es-ES_tradnl" sz="2000" kern="1200" dirty="0"/>
        </a:p>
      </dsp:txBody>
      <dsp:txXfrm>
        <a:off x="41123" y="1024304"/>
        <a:ext cx="8147353" cy="760154"/>
      </dsp:txXfrm>
    </dsp:sp>
    <dsp:sp modelId="{5FD55F1E-2E7D-4B44-B988-76F96A4E3D62}">
      <dsp:nvSpPr>
        <dsp:cNvPr id="0" name=""/>
        <dsp:cNvSpPr/>
      </dsp:nvSpPr>
      <dsp:spPr>
        <a:xfrm>
          <a:off x="0" y="1955181"/>
          <a:ext cx="8229599" cy="842400"/>
        </a:xfrm>
        <a:prstGeom prst="roundRect">
          <a:avLst/>
        </a:prstGeom>
        <a:gradFill rotWithShape="0">
          <a:gsLst>
            <a:gs pos="0">
              <a:schemeClr val="accent4">
                <a:hueOff val="-5315399"/>
                <a:satOff val="2824"/>
                <a:lumOff val="-20392"/>
                <a:alphaOff val="0"/>
                <a:shade val="58000"/>
                <a:satMod val="150000"/>
              </a:schemeClr>
            </a:gs>
            <a:gs pos="72000">
              <a:schemeClr val="accent4">
                <a:hueOff val="-5315399"/>
                <a:satOff val="2824"/>
                <a:lumOff val="-20392"/>
                <a:alphaOff val="0"/>
                <a:tint val="90000"/>
                <a:satMod val="135000"/>
              </a:schemeClr>
            </a:gs>
            <a:gs pos="100000">
              <a:schemeClr val="accent4">
                <a:hueOff val="-5315399"/>
                <a:satOff val="2824"/>
                <a:lumOff val="-20392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Componente: Porcentaje de entidades que cumplen con los criterios de calidad nutricia </a:t>
          </a:r>
          <a:endParaRPr lang="es-ES" sz="2000" kern="1200" dirty="0"/>
        </a:p>
      </dsp:txBody>
      <dsp:txXfrm>
        <a:off x="41123" y="1996304"/>
        <a:ext cx="8147353" cy="760154"/>
      </dsp:txXfrm>
    </dsp:sp>
    <dsp:sp modelId="{F92AE48F-9E2E-A343-9EAC-3B20BEE9CE78}">
      <dsp:nvSpPr>
        <dsp:cNvPr id="0" name=""/>
        <dsp:cNvSpPr/>
      </dsp:nvSpPr>
      <dsp:spPr>
        <a:xfrm>
          <a:off x="0" y="2927181"/>
          <a:ext cx="8229599" cy="842400"/>
        </a:xfrm>
        <a:prstGeom prst="roundRect">
          <a:avLst/>
        </a:prstGeom>
        <a:gradFill rotWithShape="0">
          <a:gsLst>
            <a:gs pos="0">
              <a:schemeClr val="accent4">
                <a:hueOff val="-7973098"/>
                <a:satOff val="4236"/>
                <a:lumOff val="-30588"/>
                <a:alphaOff val="0"/>
                <a:shade val="58000"/>
                <a:satMod val="150000"/>
              </a:schemeClr>
            </a:gs>
            <a:gs pos="72000">
              <a:schemeClr val="accent4">
                <a:hueOff val="-7973098"/>
                <a:satOff val="4236"/>
                <a:lumOff val="-30588"/>
                <a:alphaOff val="0"/>
                <a:tint val="90000"/>
                <a:satMod val="135000"/>
              </a:schemeClr>
            </a:gs>
            <a:gs pos="100000">
              <a:schemeClr val="accent4">
                <a:hueOff val="-7973098"/>
                <a:satOff val="4236"/>
                <a:lumOff val="-30588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/>
            <a:t>Actividad:</a:t>
          </a:r>
          <a:endParaRPr lang="es-ES_tradnl" sz="2000" kern="1200" dirty="0"/>
        </a:p>
      </dsp:txBody>
      <dsp:txXfrm>
        <a:off x="41123" y="2968304"/>
        <a:ext cx="8147353" cy="760154"/>
      </dsp:txXfrm>
    </dsp:sp>
    <dsp:sp modelId="{F1239AA7-3FC4-F34B-9BAE-0489BE86FFD5}">
      <dsp:nvSpPr>
        <dsp:cNvPr id="0" name=""/>
        <dsp:cNvSpPr/>
      </dsp:nvSpPr>
      <dsp:spPr>
        <a:xfrm>
          <a:off x="0" y="3769581"/>
          <a:ext cx="8229599" cy="745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800" kern="1200" dirty="0" smtClean="0"/>
            <a:t>a) Porcentaje de asesorías realizadas a entidades federativas </a:t>
          </a:r>
          <a:endParaRPr lang="es-MX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800" kern="1200" dirty="0" smtClean="0"/>
            <a:t>b) Mejoramiento de la Asistencia Social Alimentaria </a:t>
          </a:r>
          <a:endParaRPr lang="es-MX" sz="1800" kern="1200" dirty="0"/>
        </a:p>
      </dsp:txBody>
      <dsp:txXfrm>
        <a:off x="0" y="3769581"/>
        <a:ext cx="8229599" cy="7451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A4395A-D0A9-462B-9CAA-05930B0A77F2}">
      <dsp:nvSpPr>
        <dsp:cNvPr id="0" name=""/>
        <dsp:cNvSpPr/>
      </dsp:nvSpPr>
      <dsp:spPr>
        <a:xfrm>
          <a:off x="0" y="54147"/>
          <a:ext cx="8229599" cy="10530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El sustento normativo se encuentra disperso en varios documentos</a:t>
          </a:r>
          <a:endParaRPr lang="es-MX" sz="2000" kern="1200" dirty="0"/>
        </a:p>
      </dsp:txBody>
      <dsp:txXfrm>
        <a:off x="51403" y="105550"/>
        <a:ext cx="8126793" cy="950194"/>
      </dsp:txXfrm>
    </dsp:sp>
    <dsp:sp modelId="{E1B0AE7D-32F1-4163-A3ED-51DB493FC6A6}">
      <dsp:nvSpPr>
        <dsp:cNvPr id="0" name=""/>
        <dsp:cNvSpPr/>
      </dsp:nvSpPr>
      <dsp:spPr>
        <a:xfrm>
          <a:off x="0" y="1164747"/>
          <a:ext cx="8229599" cy="10530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Problemas de armonización de los referentes normativos federales para definir la población objetivo genera ambigüedad en su traducción operativa en el estado</a:t>
          </a:r>
          <a:endParaRPr lang="es-MX" sz="2000" kern="1200" dirty="0"/>
        </a:p>
      </dsp:txBody>
      <dsp:txXfrm>
        <a:off x="51403" y="1216150"/>
        <a:ext cx="8126793" cy="950194"/>
      </dsp:txXfrm>
    </dsp:sp>
    <dsp:sp modelId="{7E8A6B86-A6F1-41A2-A0E5-00F20EBB8AB2}">
      <dsp:nvSpPr>
        <dsp:cNvPr id="0" name=""/>
        <dsp:cNvSpPr/>
      </dsp:nvSpPr>
      <dsp:spPr>
        <a:xfrm>
          <a:off x="0" y="2275347"/>
          <a:ext cx="8229599" cy="10530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smtClean="0"/>
            <a:t>Necesario alineación de los </a:t>
          </a:r>
          <a:r>
            <a:rPr lang="es-MX" sz="2000" kern="1200" dirty="0" smtClean="0"/>
            <a:t>distintos procesos en los diferentes órdenes de gobierno del </a:t>
          </a:r>
          <a:r>
            <a:rPr lang="es-MX" sz="2000" kern="1200" dirty="0" err="1" smtClean="0"/>
            <a:t>SNDIF</a:t>
          </a:r>
          <a:endParaRPr lang="es-MX" sz="2000" kern="1200" dirty="0"/>
        </a:p>
      </dsp:txBody>
      <dsp:txXfrm>
        <a:off x="51403" y="2326750"/>
        <a:ext cx="8126793" cy="950194"/>
      </dsp:txXfrm>
    </dsp:sp>
    <dsp:sp modelId="{F9B3DA9D-A78C-4134-B495-BFFBA7CB474A}">
      <dsp:nvSpPr>
        <dsp:cNvPr id="0" name=""/>
        <dsp:cNvSpPr/>
      </dsp:nvSpPr>
      <dsp:spPr>
        <a:xfrm>
          <a:off x="0" y="3385947"/>
          <a:ext cx="8229599" cy="10530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smtClean="0"/>
            <a:t>Necesario alineación con la Estrategia Integral de Asistencia Social Alimentaria</a:t>
          </a:r>
          <a:endParaRPr lang="es-MX" sz="2000" kern="1200"/>
        </a:p>
      </dsp:txBody>
      <dsp:txXfrm>
        <a:off x="51403" y="3437350"/>
        <a:ext cx="8126793" cy="9501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A6B527-2134-474E-B174-8340337158A8}">
      <dsp:nvSpPr>
        <dsp:cNvPr id="0" name=""/>
        <dsp:cNvSpPr/>
      </dsp:nvSpPr>
      <dsp:spPr>
        <a:xfrm>
          <a:off x="0" y="576367"/>
          <a:ext cx="8147248" cy="1338718"/>
        </a:xfrm>
        <a:prstGeom prst="roundRect">
          <a:avLst/>
        </a:prstGeom>
        <a:solidFill>
          <a:srgbClr val="17365D"/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2300" kern="1200" dirty="0" smtClean="0">
              <a:latin typeface="+mn-lt"/>
              <a:cs typeface="Calibri"/>
            </a:rPr>
            <a:t>El estado da seguimiento al desempeño del Fondo a través de los POA y de algunos indicadores de la MIR federal</a:t>
          </a:r>
        </a:p>
      </dsp:txBody>
      <dsp:txXfrm>
        <a:off x="65351" y="641718"/>
        <a:ext cx="8016546" cy="1208016"/>
      </dsp:txXfrm>
    </dsp:sp>
    <dsp:sp modelId="{07712FC5-EAAD-5248-BD63-3BE13A3F1A6E}">
      <dsp:nvSpPr>
        <dsp:cNvPr id="0" name=""/>
        <dsp:cNvSpPr/>
      </dsp:nvSpPr>
      <dsp:spPr>
        <a:xfrm>
          <a:off x="0" y="2099405"/>
          <a:ext cx="8147248" cy="1241258"/>
        </a:xfrm>
        <a:prstGeom prst="roundRect">
          <a:avLst/>
        </a:prstGeom>
        <a:solidFill>
          <a:srgbClr val="17365D"/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latin typeface="+mn-lt"/>
              <a:cs typeface="Calibri"/>
            </a:rPr>
            <a:t>La MIR federal tiene problemas en su diseño. Los indicadores propuestos no son claros y no hay consenso en los medios de verificación</a:t>
          </a:r>
          <a:endParaRPr lang="es-MX" sz="2400" kern="1200" dirty="0">
            <a:latin typeface="+mn-lt"/>
            <a:cs typeface="Calibri"/>
          </a:endParaRPr>
        </a:p>
      </dsp:txBody>
      <dsp:txXfrm>
        <a:off x="60593" y="2159998"/>
        <a:ext cx="8026062" cy="112007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C4A0BA-245D-7E4A-9942-DAD29D34EFBC}">
      <dsp:nvSpPr>
        <dsp:cNvPr id="0" name=""/>
        <dsp:cNvSpPr/>
      </dsp:nvSpPr>
      <dsp:spPr>
        <a:xfrm>
          <a:off x="0" y="234147"/>
          <a:ext cx="8229599" cy="1216800"/>
        </a:xfrm>
        <a:prstGeom prst="roundRect">
          <a:avLst/>
        </a:prstGeom>
        <a:solidFill>
          <a:srgbClr val="17365D"/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>
              <a:latin typeface="+mn-lt"/>
              <a:cs typeface="Calibri"/>
            </a:rPr>
            <a:t>Los informes de CONEVAL muestran un incremento importante en la prevalencia de inseguridad alimentaria entre 2008-2012</a:t>
          </a:r>
        </a:p>
      </dsp:txBody>
      <dsp:txXfrm>
        <a:off x="59399" y="293546"/>
        <a:ext cx="8110801" cy="1098002"/>
      </dsp:txXfrm>
    </dsp:sp>
    <dsp:sp modelId="{AE7536EC-DD23-A546-B355-30870C367CDD}">
      <dsp:nvSpPr>
        <dsp:cNvPr id="0" name=""/>
        <dsp:cNvSpPr/>
      </dsp:nvSpPr>
      <dsp:spPr>
        <a:xfrm>
          <a:off x="0" y="1638147"/>
          <a:ext cx="8229599" cy="1216800"/>
        </a:xfrm>
        <a:prstGeom prst="roundRect">
          <a:avLst/>
        </a:prstGeom>
        <a:solidFill>
          <a:srgbClr val="17365D"/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>
              <a:latin typeface="+mn-lt"/>
              <a:cs typeface="Calibri"/>
            </a:rPr>
            <a:t>La velocidad de crecimiento de los recursos del FAM-AS es mucho menor a la del crecimiento de la inseguridad alimentario en el estado, por lo que es necesario una planeación estratégica e integral de los recursos</a:t>
          </a:r>
        </a:p>
      </dsp:txBody>
      <dsp:txXfrm>
        <a:off x="59399" y="1697546"/>
        <a:ext cx="8110801" cy="1098002"/>
      </dsp:txXfrm>
    </dsp:sp>
    <dsp:sp modelId="{B2653727-5DA1-E342-BE40-CBC52BB47E38}">
      <dsp:nvSpPr>
        <dsp:cNvPr id="0" name=""/>
        <dsp:cNvSpPr/>
      </dsp:nvSpPr>
      <dsp:spPr>
        <a:xfrm>
          <a:off x="0" y="3042147"/>
          <a:ext cx="8229599" cy="1216800"/>
        </a:xfrm>
        <a:prstGeom prst="roundRect">
          <a:avLst/>
        </a:prstGeom>
        <a:solidFill>
          <a:srgbClr val="17365D"/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>
              <a:latin typeface="+mn-lt"/>
              <a:cs typeface="Calibri"/>
            </a:rPr>
            <a:t>Necesario transitar de una planeación tradicional a una estratégica basada en diagnósticos participativos, democráticos e intersectoriales</a:t>
          </a:r>
        </a:p>
      </dsp:txBody>
      <dsp:txXfrm>
        <a:off x="59399" y="3101546"/>
        <a:ext cx="8110801" cy="10980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45F6C-F672-2746-9FFC-C5D56D756A21}">
      <dsp:nvSpPr>
        <dsp:cNvPr id="0" name=""/>
        <dsp:cNvSpPr/>
      </dsp:nvSpPr>
      <dsp:spPr>
        <a:xfrm>
          <a:off x="0" y="756127"/>
          <a:ext cx="8229599" cy="1216800"/>
        </a:xfrm>
        <a:prstGeom prst="roundRect">
          <a:avLst/>
        </a:prstGeom>
        <a:solidFill>
          <a:srgbClr val="17365D"/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>
              <a:latin typeface="+mn-lt"/>
              <a:cs typeface="Calibri"/>
            </a:rPr>
            <a:t>Los lineamientos de la EIASA son específicos en los criterios de focalización </a:t>
          </a:r>
          <a:r>
            <a:rPr lang="es-ES_tradnl" sz="1800" kern="1200" dirty="0" smtClean="0">
              <a:latin typeface="+mn-lt"/>
              <a:cs typeface="Calibri"/>
            </a:rPr>
            <a:t>de</a:t>
          </a:r>
          <a:r>
            <a:rPr lang="es-ES_tradnl" sz="2000" kern="1200" dirty="0" smtClean="0">
              <a:latin typeface="+mn-lt"/>
              <a:cs typeface="Calibri"/>
            </a:rPr>
            <a:t> la población objetivo y en los lineamientos de los programas de asistencia social alimentaria</a:t>
          </a:r>
          <a:endParaRPr lang="es-ES" sz="2000" kern="1200" dirty="0">
            <a:latin typeface="+mn-lt"/>
          </a:endParaRPr>
        </a:p>
      </dsp:txBody>
      <dsp:txXfrm>
        <a:off x="59399" y="815526"/>
        <a:ext cx="8110801" cy="1098002"/>
      </dsp:txXfrm>
    </dsp:sp>
    <dsp:sp modelId="{E3E1C6CB-F8D5-7D41-903C-7689AB6E2F62}">
      <dsp:nvSpPr>
        <dsp:cNvPr id="0" name=""/>
        <dsp:cNvSpPr/>
      </dsp:nvSpPr>
      <dsp:spPr>
        <a:xfrm>
          <a:off x="0" y="2160127"/>
          <a:ext cx="8229599" cy="1216800"/>
        </a:xfrm>
        <a:prstGeom prst="roundRect">
          <a:avLst/>
        </a:prstGeom>
        <a:solidFill>
          <a:srgbClr val="17365D"/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>
              <a:latin typeface="+mn-lt"/>
              <a:cs typeface="Calibri"/>
            </a:rPr>
            <a:t>Los manuales de procedimientos están desactualizados respecto a los lineamientos de la EIASA</a:t>
          </a:r>
        </a:p>
      </dsp:txBody>
      <dsp:txXfrm>
        <a:off x="59399" y="2219526"/>
        <a:ext cx="8110801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3F47A-25B0-344B-8363-AB5E19E97E4C}" type="datetimeFigureOut">
              <a:rPr lang="es-ES" smtClean="0"/>
              <a:t>24/09/2014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860BF-C640-FB41-A67F-4920A2C597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8021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-De acuerdo con la LCF el presupuesto del FAM-AS tiene un comportamiento inercial</a:t>
            </a:r>
            <a:r>
              <a:rPr lang="es-MX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cual debe ser mayor al año previo. Esto se cumple en términos nominales, pero no en reales.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-Aunque el crecimiento presupuestal</a:t>
            </a:r>
            <a:r>
              <a:rPr lang="es-MX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 observado una tendencia positiva en el periodo 2003-2013, muestra fluctuaciones en la variación anual en algunos años, producto de una menor recaudación federal participable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En el periodo 2003 a 2013, el presupuesto del FAM-AS en el estado de Morelos creció a un ritmo promedio de 3.04% (4.21% nacional), pasando de 84.1 millones de pesos en 2003 a 117.5 millones en 2013.</a:t>
            </a:r>
            <a:r>
              <a:rPr lang="es-ES_tradnl" dirty="0" smtClean="0">
                <a:effectLst/>
              </a:rPr>
              <a:t> </a:t>
            </a:r>
          </a:p>
          <a:p>
            <a:r>
              <a:rPr lang="es-ES_tradnl" dirty="0" smtClean="0">
                <a:effectLst/>
              </a:rPr>
              <a:t>- En</a:t>
            </a:r>
            <a:r>
              <a:rPr lang="es-ES_tradnl" baseline="0" dirty="0" smtClean="0">
                <a:effectLst/>
              </a:rPr>
              <a:t> términos reales el comportamiento en la variación anual del presupuesto en Morelos es similar a la Nacional.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860BF-C640-FB41-A67F-4920A2C5978D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9044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i="1" dirty="0" smtClean="0">
                <a:solidFill>
                  <a:schemeClr val="tx1"/>
                </a:solidFill>
              </a:rPr>
              <a:t>Este diagnóstico permitirá contar con evidencia para identificar áreas de oportunidad para  motivar a estos actores respecto a la operación de los programas en beneficio de la nutrición de los niños</a:t>
            </a:r>
            <a:endParaRPr lang="es-MX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860BF-C640-FB41-A67F-4920A2C5978D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3845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i="1" dirty="0" smtClean="0">
                <a:solidFill>
                  <a:schemeClr val="tx1"/>
                </a:solidFill>
              </a:rPr>
              <a:t>La falta de integración y seguimiento de los recursos físicos y financieros limita la programación y </a:t>
            </a:r>
            <a:r>
              <a:rPr lang="es-ES" i="1" dirty="0" err="1" smtClean="0">
                <a:solidFill>
                  <a:schemeClr val="tx1"/>
                </a:solidFill>
              </a:rPr>
              <a:t>presupuestación</a:t>
            </a:r>
            <a:r>
              <a:rPr lang="es-ES" i="1" dirty="0" smtClean="0">
                <a:solidFill>
                  <a:schemeClr val="tx1"/>
                </a:solidFill>
              </a:rPr>
              <a:t> eficiente de los recursos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860BF-C640-FB41-A67F-4920A2C5978D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4033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i="1" dirty="0" smtClean="0">
                <a:solidFill>
                  <a:schemeClr val="tx1"/>
                </a:solidFill>
              </a:rPr>
              <a:t>La actualización de los padrones de beneficiarios contribuirá a una mejor programación y </a:t>
            </a:r>
            <a:r>
              <a:rPr lang="es-ES" i="1" dirty="0" err="1" smtClean="0">
                <a:solidFill>
                  <a:schemeClr val="tx1"/>
                </a:solidFill>
              </a:rPr>
              <a:t>presupuestación</a:t>
            </a:r>
            <a:r>
              <a:rPr lang="es-ES" i="1" dirty="0" smtClean="0">
                <a:solidFill>
                  <a:schemeClr val="tx1"/>
                </a:solidFill>
              </a:rPr>
              <a:t>,  evitará duplicidades en la distribución de apoyos alimentarios y permitirá evaluar el efecto de los apoyos en la nutrición de la población beneficiaria.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860BF-C640-FB41-A67F-4920A2C5978D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5686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i="1" dirty="0" smtClean="0">
                <a:solidFill>
                  <a:schemeClr val="tx1"/>
                </a:solidFill>
              </a:rPr>
              <a:t>La evaluación de este proceso permitirá normar y definir procedimientos estandarizados que permitan un seguimiento más claro y transparente de los recursos, tanto al interior del SEDIF a través de los formatos de seguimiento de los portales de la SHCP. Sería deseable la integración de la información de las cuotas de recuperación y los rendimientos permitiría un uso más eficiente de los recursos del FAM-AS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860BF-C640-FB41-A67F-4920A2C5978D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05482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i="1" dirty="0" smtClean="0">
                <a:solidFill>
                  <a:schemeClr val="tx1"/>
                </a:solidFill>
              </a:rPr>
              <a:t>Los lineamientos de coordinación intersectorial permitirán la identificación y seguimiento de la población vulnerable. Asimismo, garantizará la distribución y entrega de los apoyos en las escuelas, refugios, municipios, centros de salud, etc.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860BF-C640-FB41-A67F-4920A2C5978D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2051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i="1" dirty="0" smtClean="0">
                <a:solidFill>
                  <a:schemeClr val="tx1"/>
                </a:solidFill>
              </a:rPr>
              <a:t>Esto facilitaría la comprensión del marco normativo y operativo de los programas financiados con los recursos del FAM-AS y generaría certidumbre en el actuar de los responsables del Fondo.</a:t>
            </a:r>
            <a:endParaRPr lang="es-ES" i="1" dirty="0" smtClean="0">
              <a:solidFill>
                <a:schemeClr val="tx1"/>
              </a:solidFill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860BF-C640-FB41-A67F-4920A2C5978D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30652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i="1" dirty="0" smtClean="0">
                <a:solidFill>
                  <a:schemeClr val="tx1"/>
                </a:solidFill>
              </a:rPr>
              <a:t>La creación de mecanismos de difusión plurales y adecuados para la población con alto grado de vulnerabilidad o rezago social permitirá la identificación de problemas y áreas de oportunidad en la operación de los programas financiados con el FAM-AS</a:t>
            </a:r>
            <a:endParaRPr lang="es-ES_tradnl" sz="1400" dirty="0" smtClean="0">
              <a:solidFill>
                <a:srgbClr val="17365F"/>
              </a:solidFill>
              <a:latin typeface="Trebuchet MS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860BF-C640-FB41-A67F-4920A2C5978D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51277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i="1" dirty="0" smtClean="0">
                <a:solidFill>
                  <a:schemeClr val="tx1"/>
                </a:solidFill>
              </a:rPr>
              <a:t>La estandarización y sistematización de la información de los portales de transparencia  permitirá el seguimiento y análisis integral y confiable de los Fondos y programas que operan en el estado. </a:t>
            </a:r>
            <a:endParaRPr lang="es-ES_tradnl" sz="1400" dirty="0" smtClean="0">
              <a:solidFill>
                <a:srgbClr val="17365F"/>
              </a:solidFill>
              <a:latin typeface="Trebuchet MS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860BF-C640-FB41-A67F-4920A2C5978D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21186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i="1" dirty="0" smtClean="0">
                <a:solidFill>
                  <a:schemeClr val="tx1"/>
                </a:solidFill>
              </a:rPr>
              <a:t>La actualización de la información de la cuenta pública permitirá el análisis inegral del proceso contable del FAM-AS</a:t>
            </a:r>
            <a:endParaRPr lang="es-ES_tradnl" sz="1400" dirty="0" smtClean="0">
              <a:solidFill>
                <a:srgbClr val="17365F"/>
              </a:solidFill>
              <a:latin typeface="Trebuchet MS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860BF-C640-FB41-A67F-4920A2C5978D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92846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i="1" dirty="0" smtClean="0">
                <a:solidFill>
                  <a:schemeClr val="tx1"/>
                </a:solidFill>
              </a:rPr>
              <a:t>La identificación y coordinación con puntos focales integrados en comités escolares y comités ciudadanos permitiría el mejoramiento constante de los programas financiados con los recursos del FAM-AS</a:t>
            </a:r>
            <a:endParaRPr lang="es-ES_tradnl" sz="1400" dirty="0" smtClean="0">
              <a:solidFill>
                <a:srgbClr val="17365F"/>
              </a:solidFill>
              <a:latin typeface="Trebuchet MS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860BF-C640-FB41-A67F-4920A2C5978D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091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-De acuerdo con la LCF el presupuesto del FAM-AS tiene un comportamiento inercial</a:t>
            </a:r>
            <a:r>
              <a:rPr lang="es-MX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cual debe ser mayor al año previo. Esto se cumple en términos nominales, pero no en reales.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-Aunque el crecimiento presupuestal</a:t>
            </a:r>
            <a:r>
              <a:rPr lang="es-MX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 observado una tendencia positiva en el periodo 2003-2013, muestra fluctuaciones en la variación anual en algunos años, producto de una menor recaudación federal participable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En el periodo 2003 a 2013, el presupuesto del FAM-AS en el estado de Morelos creció a un ritmo promedio de 3.04% (4.21% nacional), pasando de 84.1 millones de pesos en 2003 a 117.5 millones en 2013.</a:t>
            </a:r>
            <a:r>
              <a:rPr lang="es-ES_tradnl" dirty="0" smtClean="0">
                <a:effectLst/>
              </a:rPr>
              <a:t> </a:t>
            </a:r>
          </a:p>
          <a:p>
            <a:r>
              <a:rPr lang="es-ES_tradnl" dirty="0" smtClean="0">
                <a:effectLst/>
              </a:rPr>
              <a:t>- En</a:t>
            </a:r>
            <a:r>
              <a:rPr lang="es-ES_tradnl" baseline="0" dirty="0" smtClean="0">
                <a:effectLst/>
              </a:rPr>
              <a:t> términos reales el comportamiento en la variación anual del presupuesto en Morelos es similar a la Nacional.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860BF-C640-FB41-A67F-4920A2C5978D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70800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i="1" dirty="0" smtClean="0">
                <a:solidFill>
                  <a:schemeClr val="tx1"/>
                </a:solidFill>
              </a:rPr>
              <a:t>El acceso al SIIA podría mejorar diferentes procesos del FAM-AS y le aporta transparencia a la gestión de los recursos</a:t>
            </a:r>
            <a:endParaRPr lang="es-ES_tradnl" sz="1400" dirty="0" smtClean="0">
              <a:solidFill>
                <a:srgbClr val="17365F"/>
              </a:solidFill>
              <a:latin typeface="Trebuchet MS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860BF-C640-FB41-A67F-4920A2C5978D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9889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velocidad de crecimiento promedio de la prevalencia de inseguridad alimentaria (2008-2012) en Morelos  fue de 5.27% en comparación al presupuesto que sólo creció un 0.42 %. 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nivel nacional la velocidad de crecimiento en el presupuesto fue  de 1.90 %, similar al crecimiento en la prevalencia de inseguridad alimentaria en el periodo de 1.79 %.  </a:t>
            </a:r>
            <a:endParaRPr lang="es-ES_trad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860BF-C640-FB41-A67F-4920A2C5978D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3558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La MIR tiene</a:t>
            </a:r>
            <a:r>
              <a:rPr lang="es-ES" baseline="0" dirty="0" smtClean="0"/>
              <a:t> problemas tanto en su lógica vertical como horizontal. </a:t>
            </a:r>
          </a:p>
          <a:p>
            <a:r>
              <a:rPr lang="es-ES" baseline="0" dirty="0" smtClean="0"/>
              <a:t>En la lógica vertical los indicadores propuestos son necesarios más no suficientes. </a:t>
            </a:r>
          </a:p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Respecto a la lógica horizontal de la MIR, están definidos indicadores para medir el desempeño del Fondo a nivel de Fin, Propósito, Componentes y Actividades y se encuentran definidas las líneas base y la temporalidad de la medición, así como la institución encargada de proveer dicha información, sin embargo no incluye medios de verificación ni supuestos para la medición. </a:t>
            </a:r>
          </a:p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mayoría de los indicadores carecen de claridad tanto en los criterios como en las fórmulas incluidas en los métodos de cálculo respecto a los objetivos planteados. </a:t>
            </a:r>
            <a:endParaRPr lang="es-ES_trad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s-ES_tradn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2014 se publicó la ficha técnica de la MIR pero no resuelve los problemas semánticos de los criterios utilizados en las fórmulas de cálculo de los indicadores.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860BF-C640-FB41-A67F-4920A2C5978D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6165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i="0" dirty="0" smtClean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Los PEO permitirán a los operadores del Fondo contar con un documento que integre la información de los principales referentes normativos, y definición de los objetivos, los criterios de focalización de la población beneficiaria y los actores, acciones, tiempos y lineamientos de los diferentes procesos contables del FAM-AS</a:t>
            </a:r>
            <a:r>
              <a:rPr lang="es-ES_tradnl" sz="2000" i="0" dirty="0" smtClean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  </a:t>
            </a:r>
            <a:r>
              <a:rPr lang="es-MX" sz="2000" i="0" dirty="0" smtClean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 </a:t>
            </a:r>
            <a:r>
              <a:rPr lang="es-ES_tradnl" sz="2000" i="0" dirty="0" smtClean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 </a:t>
            </a:r>
            <a:endParaRPr lang="es-ES" sz="2000" i="0" dirty="0" smtClean="0">
              <a:solidFill>
                <a:schemeClr val="tx1"/>
              </a:solidFill>
              <a:latin typeface="Arial"/>
              <a:ea typeface="Calibri"/>
              <a:cs typeface="Arial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860BF-C640-FB41-A67F-4920A2C5978D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095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i="0" dirty="0" smtClean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Diseñar una MIR estatal permitirá adecuar y ampliar los indicadores a las necesidades locales, tanto de gestión como estratégicos, en concordancia con los objetivos estatales y federales</a:t>
            </a:r>
            <a:endParaRPr lang="es-ES" sz="2400" i="0" dirty="0" smtClean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860BF-C640-FB41-A67F-4920A2C5978D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5924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i="0" dirty="0" smtClean="0">
                <a:solidFill>
                  <a:schemeClr val="tx1"/>
                </a:solidFill>
                <a:latin typeface="Arial"/>
                <a:cs typeface="Arial"/>
              </a:rPr>
              <a:t>El diagnóstico situacional sobre la inseguridad alimentaria en el estado permitirá analizar las necesidades presupuestales y establecer sinergias intersectoriales a través del COPLADEMOR en el marco de la Cruzada Nacional contra el Hambre 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860BF-C640-FB41-A67F-4920A2C5978D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1396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capacitación del personal operativo de la SEDIF en los lineamientos de la EIASA y la actualización de los manuales permitirá la estandarización del personal sobre los objetivos, procesos y procedimientos, lo que facilitará la operación y uso eficiente de los recursos del FAM-AS</a:t>
            </a:r>
            <a:endParaRPr lang="es-ES_trad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860BF-C640-FB41-A67F-4920A2C5978D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337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4000" i="0" dirty="0" smtClean="0">
                <a:solidFill>
                  <a:srgbClr val="17365D"/>
                </a:solidFill>
                <a:latin typeface="Calibri"/>
                <a:cs typeface="Calibri"/>
              </a:rPr>
              <a:t>Este diagnóstico permitirá contar con evidencia sobre la situación de la entrega y verificación de beneficios y con ello hacer recomendaciones y adecuaciones a los manuales</a:t>
            </a:r>
            <a:r>
              <a:rPr lang="es-ES_tradnl" sz="4000" i="0" dirty="0" smtClean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endParaRPr lang="es-MX" sz="3200" i="0" dirty="0" smtClean="0">
              <a:solidFill>
                <a:srgbClr val="17365D"/>
              </a:solidFill>
              <a:latin typeface="Calibri"/>
              <a:cs typeface="Calibri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860BF-C640-FB41-A67F-4920A2C5978D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4903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Footer plantilla morelo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997388"/>
            <a:ext cx="9144000" cy="860612"/>
          </a:xfrm>
          <a:prstGeom prst="rect">
            <a:avLst/>
          </a:prstGeom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fld id="{AC4EFA9A-DB0E-4DFD-90BB-AEF98A2D6929}" type="datetimeFigureOut">
              <a:rPr lang="es-MX" smtClean="0"/>
              <a:pPr/>
              <a:t>24/09/2014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fld id="{CF8458B0-53F1-4455-A2FA-4C7B1E35B1B4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8" name="7 Imagen" descr="esquinero transparencia morelos.png"/>
          <p:cNvPicPr>
            <a:picLocks noChangeAspect="1"/>
          </p:cNvPicPr>
          <p:nvPr userDrawn="1"/>
        </p:nvPicPr>
        <p:blipFill>
          <a:blip r:embed="rId3" cstate="print"/>
          <a:srcRect l="9649" b="30050"/>
          <a:stretch>
            <a:fillRect/>
          </a:stretch>
        </p:blipFill>
        <p:spPr>
          <a:xfrm>
            <a:off x="4284104" y="0"/>
            <a:ext cx="4859895" cy="486916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1484784"/>
            <a:ext cx="7772400" cy="1470025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17365F"/>
                </a:solidFill>
                <a:latin typeface="Trebuchet MS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3068960"/>
            <a:ext cx="6120680" cy="720080"/>
          </a:xfrm>
        </p:spPr>
        <p:txBody>
          <a:bodyPr>
            <a:normAutofit/>
          </a:bodyPr>
          <a:lstStyle>
            <a:lvl1pPr marL="0" indent="0" algn="l">
              <a:buNone/>
              <a:defRPr sz="2000" i="1">
                <a:solidFill>
                  <a:srgbClr val="16C3DA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MX" dirty="0"/>
          </a:p>
        </p:txBody>
      </p:sp>
      <p:pic>
        <p:nvPicPr>
          <p:cNvPr id="9" name="8 Imagen" descr="Logo INSP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5537" y="188642"/>
            <a:ext cx="2088231" cy="686434"/>
          </a:xfrm>
          <a:prstGeom prst="rect">
            <a:avLst/>
          </a:prstGeom>
        </p:spPr>
      </p:pic>
      <p:pic>
        <p:nvPicPr>
          <p:cNvPr id="10" name="9 Imagen" descr="logo CIEE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771800" y="188640"/>
            <a:ext cx="864096" cy="6664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FA9A-DB0E-4DFD-90BB-AEF98A2D6929}" type="datetimeFigureOut">
              <a:rPr lang="es-MX" smtClean="0"/>
              <a:t>24/09/2014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58B0-53F1-4455-A2FA-4C7B1E35B1B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FA9A-DB0E-4DFD-90BB-AEF98A2D6929}" type="datetimeFigureOut">
              <a:rPr lang="es-MX" smtClean="0"/>
              <a:t>24/09/2014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58B0-53F1-4455-A2FA-4C7B1E35B1B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7365F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7365F"/>
                </a:solidFill>
              </a:defRPr>
            </a:lvl1pPr>
            <a:lvl2pPr>
              <a:defRPr>
                <a:solidFill>
                  <a:srgbClr val="17365F"/>
                </a:solidFill>
              </a:defRPr>
            </a:lvl2pPr>
            <a:lvl3pPr>
              <a:defRPr>
                <a:solidFill>
                  <a:srgbClr val="17365F"/>
                </a:solidFill>
              </a:defRPr>
            </a:lvl3pPr>
            <a:lvl4pPr>
              <a:defRPr>
                <a:solidFill>
                  <a:srgbClr val="17365F"/>
                </a:solidFill>
              </a:defRPr>
            </a:lvl4pPr>
            <a:lvl5pPr>
              <a:defRPr>
                <a:solidFill>
                  <a:srgbClr val="17365F"/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FA9A-DB0E-4DFD-90BB-AEF98A2D6929}" type="datetimeFigureOut">
              <a:rPr lang="es-MX" smtClean="0"/>
              <a:t>24/09/2014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58B0-53F1-4455-A2FA-4C7B1E35B1B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933056"/>
            <a:ext cx="7772400" cy="473844"/>
          </a:xfrm>
        </p:spPr>
        <p:txBody>
          <a:bodyPr anchor="b"/>
          <a:lstStyle>
            <a:lvl1pPr marL="0" indent="0">
              <a:buNone/>
              <a:defRPr sz="2000" i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FA9A-DB0E-4DFD-90BB-AEF98A2D6929}" type="datetimeFigureOut">
              <a:rPr lang="es-MX" smtClean="0"/>
              <a:t>24/09/2014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58B0-53F1-4455-A2FA-4C7B1E35B1B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FA9A-DB0E-4DFD-90BB-AEF98A2D6929}" type="datetimeFigureOut">
              <a:rPr lang="es-MX" smtClean="0"/>
              <a:t>24/09/2014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58B0-53F1-4455-A2FA-4C7B1E35B1B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FA9A-DB0E-4DFD-90BB-AEF98A2D6929}" type="datetimeFigureOut">
              <a:rPr lang="es-MX" smtClean="0"/>
              <a:t>24/09/2014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58B0-53F1-4455-A2FA-4C7B1E35B1B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FA9A-DB0E-4DFD-90BB-AEF98A2D6929}" type="datetimeFigureOut">
              <a:rPr lang="es-MX" smtClean="0"/>
              <a:t>24/09/2014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58B0-53F1-4455-A2FA-4C7B1E35B1B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FA9A-DB0E-4DFD-90BB-AEF98A2D6929}" type="datetimeFigureOut">
              <a:rPr lang="es-MX" smtClean="0"/>
              <a:t>24/09/2014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58B0-53F1-4455-A2FA-4C7B1E35B1B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FA9A-DB0E-4DFD-90BB-AEF98A2D6929}" type="datetimeFigureOut">
              <a:rPr lang="es-MX" smtClean="0"/>
              <a:t>24/09/2014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58B0-53F1-4455-A2FA-4C7B1E35B1B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FA9A-DB0E-4DFD-90BB-AEF98A2D6929}" type="datetimeFigureOut">
              <a:rPr lang="es-MX" smtClean="0"/>
              <a:t>24/09/2014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58B0-53F1-4455-A2FA-4C7B1E35B1B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 descr="footer diapositiva ppt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6438518"/>
            <a:ext cx="9144000" cy="419482"/>
          </a:xfrm>
          <a:prstGeom prst="rect">
            <a:avLst/>
          </a:prstGeom>
        </p:spPr>
      </p:pic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827584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fld id="{AC4EFA9A-DB0E-4DFD-90BB-AEF98A2D6929}" type="datetimeFigureOut">
              <a:rPr lang="es-MX" smtClean="0"/>
              <a:pPr/>
              <a:t>24/09/2014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5333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fld id="{CF8458B0-53F1-4455-A2FA-4C7B1E35B1B4}" type="slidenum">
              <a:rPr lang="es-MX" smtClean="0"/>
              <a:pPr/>
              <a:t>‹Nº›</a:t>
            </a:fld>
            <a:endParaRPr lang="es-MX" dirty="0"/>
          </a:p>
        </p:txBody>
      </p:sp>
      <p:pic>
        <p:nvPicPr>
          <p:cNvPr id="14" name="13 Imagen" descr="Logo CIEE sencillo fondo oscuro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57764" y="6485504"/>
            <a:ext cx="481788" cy="327872"/>
          </a:xfrm>
          <a:prstGeom prst="rect">
            <a:avLst/>
          </a:prstGeom>
        </p:spPr>
      </p:pic>
      <p:pic>
        <p:nvPicPr>
          <p:cNvPr id="16" name="15 Imagen" descr="esquinero transparencia morelos.png"/>
          <p:cNvPicPr>
            <a:picLocks noChangeAspect="1"/>
          </p:cNvPicPr>
          <p:nvPr userDrawn="1"/>
        </p:nvPicPr>
        <p:blipFill>
          <a:blip r:embed="rId15" cstate="print"/>
          <a:srcRect l="9649" b="30050"/>
          <a:stretch>
            <a:fillRect/>
          </a:stretch>
        </p:blipFill>
        <p:spPr>
          <a:xfrm>
            <a:off x="6009008" y="0"/>
            <a:ext cx="3134991" cy="3140968"/>
          </a:xfrm>
          <a:prstGeom prst="rect">
            <a:avLst/>
          </a:prstGeom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>
              <a:lumMod val="75000"/>
            </a:schemeClr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75000"/>
        <a:buFontTx/>
        <a:buBlip>
          <a:blip r:embed="rId16"/>
        </a:buBlip>
        <a:defRPr sz="2800" kern="1200">
          <a:solidFill>
            <a:schemeClr val="accent5">
              <a:lumMod val="50000"/>
            </a:schemeClr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63000"/>
        <a:buFontTx/>
        <a:buBlip>
          <a:blip r:embed="rId17"/>
        </a:buBlip>
        <a:defRPr sz="2400" kern="1200">
          <a:solidFill>
            <a:schemeClr val="accent5">
              <a:lumMod val="50000"/>
            </a:schemeClr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jpgutier@correo.insp.mx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306721" y="1340768"/>
            <a:ext cx="6441743" cy="3416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36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Evaluación de Procesos y Desempeño del Fondo de Aportaciones Múltiples componente de Asistencia Social (FAM-AS) en el estado de Morelos: 2013</a:t>
            </a:r>
            <a:endParaRPr lang="es-MX" sz="36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371594"/>
            <a:ext cx="1728192" cy="1354667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95536" y="5097958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Las conclusiones y recomendaciones que se presentan en este documento son producto de la reflexión de los investigadores que lo realizaron, y no representa necesariamente la posición del </a:t>
            </a:r>
            <a:r>
              <a:rPr lang="es-MX" b="1" dirty="0" err="1"/>
              <a:t>INSP</a:t>
            </a:r>
            <a:r>
              <a:rPr lang="es-MX" b="1" dirty="0"/>
              <a:t> o del Gobierno de Morelos</a:t>
            </a:r>
          </a:p>
        </p:txBody>
      </p:sp>
    </p:spTree>
    <p:extLst>
      <p:ext uri="{BB962C8B-B14F-4D97-AF65-F5344CB8AC3E}">
        <p14:creationId xmlns:p14="http://schemas.microsoft.com/office/powerpoint/2010/main" val="353977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/>
            <a:r>
              <a:rPr lang="es-MX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Objetivos de la evaluación</a:t>
            </a:r>
            <a:endParaRPr lang="es-ES" b="1" dirty="0"/>
          </a:p>
        </p:txBody>
      </p:sp>
      <p:cxnSp>
        <p:nvCxnSpPr>
          <p:cNvPr id="8" name="15 Conector recto"/>
          <p:cNvCxnSpPr/>
          <p:nvPr/>
        </p:nvCxnSpPr>
        <p:spPr>
          <a:xfrm flipV="1">
            <a:off x="395536" y="1196752"/>
            <a:ext cx="8373616" cy="7200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590662276"/>
              </p:ext>
            </p:extLst>
          </p:nvPr>
        </p:nvGraphicFramePr>
        <p:xfrm>
          <a:off x="477888" y="1412776"/>
          <a:ext cx="820891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413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/>
            <a:r>
              <a:rPr lang="es-MX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Estrategia general de la evaluación</a:t>
            </a:r>
            <a:endParaRPr lang="es-ES" b="1" dirty="0"/>
          </a:p>
        </p:txBody>
      </p:sp>
      <p:cxnSp>
        <p:nvCxnSpPr>
          <p:cNvPr id="8" name="15 Conector recto"/>
          <p:cNvCxnSpPr/>
          <p:nvPr/>
        </p:nvCxnSpPr>
        <p:spPr>
          <a:xfrm flipV="1">
            <a:off x="395536" y="1196752"/>
            <a:ext cx="8373616" cy="7200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110221280"/>
              </p:ext>
            </p:extLst>
          </p:nvPr>
        </p:nvGraphicFramePr>
        <p:xfrm>
          <a:off x="395536" y="1556792"/>
          <a:ext cx="837361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730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259033" y="144016"/>
            <a:ext cx="8558645" cy="620688"/>
          </a:xfrm>
        </p:spPr>
        <p:txBody>
          <a:bodyPr/>
          <a:lstStyle/>
          <a:p>
            <a:pPr algn="ctr"/>
            <a:r>
              <a:rPr lang="es-MX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Descripción de procesos FAM-AS</a:t>
            </a:r>
            <a:endParaRPr lang="es-MX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b="3477"/>
          <a:stretch/>
        </p:blipFill>
        <p:spPr>
          <a:xfrm>
            <a:off x="827584" y="980728"/>
            <a:ext cx="7416824" cy="5328350"/>
          </a:xfrm>
          <a:prstGeom prst="rect">
            <a:avLst/>
          </a:prstGeom>
        </p:spPr>
      </p:pic>
      <p:cxnSp>
        <p:nvCxnSpPr>
          <p:cNvPr id="9" name="15 Conector recto"/>
          <p:cNvCxnSpPr/>
          <p:nvPr/>
        </p:nvCxnSpPr>
        <p:spPr>
          <a:xfrm>
            <a:off x="326115" y="764704"/>
            <a:ext cx="8494357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00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2800" b="1" dirty="0" smtClean="0">
                <a:latin typeface="Calibri" pitchFamily="34" charset="0"/>
                <a:cs typeface="Calibri" pitchFamily="34" charset="0"/>
              </a:rPr>
              <a:t>Matriz de Indicadores para Resultados 2013</a:t>
            </a:r>
            <a:endParaRPr lang="es-ES" sz="2800" b="1" dirty="0">
              <a:solidFill>
                <a:srgbClr val="E46C0A"/>
              </a:solidFill>
            </a:endParaRPr>
          </a:p>
        </p:txBody>
      </p:sp>
      <p:cxnSp>
        <p:nvCxnSpPr>
          <p:cNvPr id="6" name="15 Conector recto"/>
          <p:cNvCxnSpPr/>
          <p:nvPr/>
        </p:nvCxnSpPr>
        <p:spPr>
          <a:xfrm>
            <a:off x="459472" y="1340768"/>
            <a:ext cx="828899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178129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709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3560" y="2276872"/>
            <a:ext cx="8208912" cy="1143000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</a:t>
            </a:r>
            <a:r>
              <a:rPr lang="es-MX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ecomendaciones</a:t>
            </a:r>
            <a:endParaRPr lang="es-MX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6" name="15 Conector recto"/>
          <p:cNvCxnSpPr/>
          <p:nvPr/>
        </p:nvCxnSpPr>
        <p:spPr>
          <a:xfrm>
            <a:off x="827996" y="3284984"/>
            <a:ext cx="746004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Rectángulo"/>
          <p:cNvSpPr/>
          <p:nvPr/>
        </p:nvSpPr>
        <p:spPr>
          <a:xfrm>
            <a:off x="380442" y="1484784"/>
            <a:ext cx="75390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2400" dirty="0" smtClean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2000" dirty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2000" dirty="0" smtClean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2000" dirty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2000" dirty="0" smtClean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2000" dirty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2000" dirty="0" smtClean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2000" dirty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2800" dirty="0">
              <a:solidFill>
                <a:srgbClr val="002060"/>
              </a:solidFill>
            </a:endParaRPr>
          </a:p>
        </p:txBody>
      </p:sp>
      <p:sp>
        <p:nvSpPr>
          <p:cNvPr id="6" name="Subtítulo 4"/>
          <p:cNvSpPr txBox="1">
            <a:spLocks/>
          </p:cNvSpPr>
          <p:nvPr/>
        </p:nvSpPr>
        <p:spPr>
          <a:xfrm>
            <a:off x="1547664" y="3827512"/>
            <a:ext cx="612068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75000"/>
              <a:buFontTx/>
              <a:buBlip>
                <a:blip r:embed="rId2"/>
              </a:buBlip>
              <a:defRPr sz="2800" kern="1200">
                <a:solidFill>
                  <a:srgbClr val="17365F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63000"/>
              <a:buFontTx/>
              <a:buBlip>
                <a:blip r:embed="rId3"/>
              </a:buBlip>
              <a:defRPr sz="2400" kern="1200">
                <a:solidFill>
                  <a:srgbClr val="17365F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17365F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17365F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rgbClr val="17365F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Char char="•"/>
            </a:pPr>
            <a:r>
              <a:rPr lang="es-ES" sz="22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Modificaciones a la normatividad</a:t>
            </a:r>
          </a:p>
        </p:txBody>
      </p:sp>
      <p:sp>
        <p:nvSpPr>
          <p:cNvPr id="7" name="Subtítulo 4"/>
          <p:cNvSpPr txBox="1">
            <a:spLocks/>
          </p:cNvSpPr>
          <p:nvPr/>
        </p:nvSpPr>
        <p:spPr>
          <a:xfrm>
            <a:off x="1547664" y="4581128"/>
            <a:ext cx="612068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SzPct val="75000"/>
              <a:buFontTx/>
              <a:buNone/>
              <a:defRPr sz="2000" i="1" kern="1200">
                <a:solidFill>
                  <a:srgbClr val="16C3D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SzPct val="63000"/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buFont typeface="Arial" pitchFamily="34" charset="0"/>
              <a:buChar char="•"/>
            </a:pPr>
            <a:r>
              <a:rPr lang="es-ES" sz="2200" dirty="0" smtClean="0">
                <a:latin typeface="Calibri" pitchFamily="34" charset="0"/>
                <a:cs typeface="Calibri" pitchFamily="34" charset="0"/>
              </a:rPr>
              <a:t>Prácticas administrativas y capacidad de gestión</a:t>
            </a:r>
          </a:p>
        </p:txBody>
      </p:sp>
    </p:spTree>
    <p:extLst>
      <p:ext uri="{BB962C8B-B14F-4D97-AF65-F5344CB8AC3E}">
        <p14:creationId xmlns:p14="http://schemas.microsoft.com/office/powerpoint/2010/main" val="280670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/>
          <a:lstStyle/>
          <a:p>
            <a:pPr lvl="0" algn="just">
              <a:spcBef>
                <a:spcPct val="20000"/>
              </a:spcBef>
            </a:pPr>
            <a:r>
              <a:rPr lang="es-MX" sz="2400" b="1" dirty="0" smtClean="0">
                <a:solidFill>
                  <a:schemeClr val="accent5"/>
                </a:solidFill>
                <a:latin typeface="Calibri"/>
                <a:ea typeface="+mn-ea"/>
                <a:cs typeface="Calibri"/>
              </a:rPr>
              <a:t>Desarrollar </a:t>
            </a:r>
            <a:r>
              <a:rPr lang="es-MX" sz="2400" b="1" dirty="0">
                <a:solidFill>
                  <a:schemeClr val="accent5"/>
                </a:solidFill>
                <a:latin typeface="Calibri"/>
                <a:ea typeface="+mn-ea"/>
                <a:cs typeface="Calibri"/>
              </a:rPr>
              <a:t>procedimientos estandarizados de </a:t>
            </a:r>
            <a:r>
              <a:rPr lang="es-MX" sz="2400" b="1" dirty="0" smtClean="0">
                <a:solidFill>
                  <a:schemeClr val="accent5"/>
                </a:solidFill>
                <a:latin typeface="Calibri"/>
                <a:ea typeface="+mn-ea"/>
                <a:cs typeface="Calibri"/>
              </a:rPr>
              <a:t>operación (PEO) del </a:t>
            </a:r>
            <a:r>
              <a:rPr lang="es-MX" sz="2400" b="1" dirty="0">
                <a:solidFill>
                  <a:schemeClr val="accent5"/>
                </a:solidFill>
                <a:latin typeface="Calibri"/>
                <a:ea typeface="+mn-ea"/>
                <a:cs typeface="Calibri"/>
              </a:rPr>
              <a:t>Fondo a nivel </a:t>
            </a:r>
            <a:r>
              <a:rPr lang="es-MX" sz="2400" b="1" dirty="0" smtClean="0">
                <a:solidFill>
                  <a:schemeClr val="accent5"/>
                </a:solidFill>
                <a:latin typeface="Calibri"/>
                <a:ea typeface="+mn-ea"/>
                <a:cs typeface="Calibri"/>
              </a:rPr>
              <a:t>estatal</a:t>
            </a:r>
            <a:endParaRPr lang="es-ES" sz="4000" dirty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3223738"/>
              </p:ext>
            </p:extLst>
          </p:nvPr>
        </p:nvGraphicFramePr>
        <p:xfrm>
          <a:off x="457200" y="1600200"/>
          <a:ext cx="8229600" cy="4493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15 Conector recto"/>
          <p:cNvCxnSpPr/>
          <p:nvPr/>
        </p:nvCxnSpPr>
        <p:spPr>
          <a:xfrm>
            <a:off x="755576" y="1484784"/>
            <a:ext cx="746004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2840" y="269776"/>
            <a:ext cx="7941568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20000"/>
              </a:spcBef>
            </a:pPr>
            <a:r>
              <a:rPr lang="es-MX" sz="2400" b="1" dirty="0">
                <a:solidFill>
                  <a:srgbClr val="2E9E83"/>
                </a:solidFill>
                <a:latin typeface="Calibri"/>
                <a:ea typeface="+mn-ea"/>
                <a:cs typeface="Calibri"/>
              </a:rPr>
              <a:t>E</a:t>
            </a:r>
            <a:r>
              <a:rPr lang="es-MX" sz="2400" b="1" dirty="0" smtClean="0">
                <a:solidFill>
                  <a:srgbClr val="2E9E83"/>
                </a:solidFill>
                <a:latin typeface="Calibri"/>
                <a:ea typeface="+mn-ea"/>
                <a:cs typeface="Calibri"/>
              </a:rPr>
              <a:t>laborar </a:t>
            </a:r>
            <a:r>
              <a:rPr lang="es-MX" sz="2400" b="1" dirty="0">
                <a:solidFill>
                  <a:srgbClr val="2E9E83"/>
                </a:solidFill>
                <a:latin typeface="Calibri"/>
                <a:ea typeface="+mn-ea"/>
                <a:cs typeface="Calibri"/>
              </a:rPr>
              <a:t>la Matriz de Indicadores de Resultados (MIR) del Fondo a nivel estatal</a:t>
            </a:r>
            <a:r>
              <a:rPr lang="es-ES_tradnl" sz="2400" b="1" dirty="0">
                <a:solidFill>
                  <a:srgbClr val="2E9E83"/>
                </a:solidFill>
                <a:latin typeface="Calibri"/>
                <a:ea typeface="+mn-ea"/>
                <a:cs typeface="Calibri"/>
              </a:rPr>
              <a:t> </a:t>
            </a:r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1949924"/>
              </p:ext>
            </p:extLst>
          </p:nvPr>
        </p:nvGraphicFramePr>
        <p:xfrm>
          <a:off x="457200" y="1600201"/>
          <a:ext cx="8147248" cy="3917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15 Conector recto"/>
          <p:cNvCxnSpPr/>
          <p:nvPr/>
        </p:nvCxnSpPr>
        <p:spPr>
          <a:xfrm>
            <a:off x="755576" y="1484784"/>
            <a:ext cx="746004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19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0264708"/>
              </p:ext>
            </p:extLst>
          </p:nvPr>
        </p:nvGraphicFramePr>
        <p:xfrm>
          <a:off x="457200" y="1600200"/>
          <a:ext cx="8229600" cy="4493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4 Título"/>
          <p:cNvSpPr>
            <a:spLocks noGrp="1"/>
          </p:cNvSpPr>
          <p:nvPr>
            <p:ph type="title"/>
          </p:nvPr>
        </p:nvSpPr>
        <p:spPr>
          <a:xfrm>
            <a:off x="395536" y="125760"/>
            <a:ext cx="8229600" cy="1143000"/>
          </a:xfrm>
        </p:spPr>
        <p:txBody>
          <a:bodyPr/>
          <a:lstStyle/>
          <a:p>
            <a:r>
              <a:rPr lang="es-MX" sz="2400" b="1" dirty="0" smtClean="0">
                <a:solidFill>
                  <a:schemeClr val="accent1"/>
                </a:solidFill>
                <a:latin typeface="Calibri"/>
                <a:cs typeface="Calibri"/>
              </a:rPr>
              <a:t>Elaboración </a:t>
            </a:r>
            <a:r>
              <a:rPr lang="es-MX" sz="2400" b="1" dirty="0">
                <a:solidFill>
                  <a:schemeClr val="accent1"/>
                </a:solidFill>
                <a:latin typeface="Calibri"/>
                <a:cs typeface="Calibri"/>
              </a:rPr>
              <a:t>de un diagnóstico situacional respecto a la </a:t>
            </a:r>
            <a:r>
              <a:rPr lang="es-MX" sz="2400" b="1" u="sng" dirty="0">
                <a:solidFill>
                  <a:schemeClr val="accent1"/>
                </a:solidFill>
                <a:latin typeface="Calibri"/>
                <a:cs typeface="Calibri"/>
              </a:rPr>
              <a:t>inseguridad alimentaria </a:t>
            </a:r>
            <a:r>
              <a:rPr lang="es-MX" sz="2400" b="1" dirty="0">
                <a:solidFill>
                  <a:schemeClr val="accent1"/>
                </a:solidFill>
                <a:latin typeface="Calibri"/>
                <a:cs typeface="Calibri"/>
              </a:rPr>
              <a:t>en el estado conforme a los lineamientos de la </a:t>
            </a:r>
            <a:r>
              <a:rPr lang="es-MX" sz="2400" b="1" dirty="0" smtClean="0">
                <a:solidFill>
                  <a:schemeClr val="accent1"/>
                </a:solidFill>
                <a:latin typeface="Calibri"/>
                <a:cs typeface="Calibri"/>
              </a:rPr>
              <a:t>EIASA</a:t>
            </a:r>
            <a:endParaRPr lang="es-MX" sz="2400" b="1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459472" y="1310726"/>
            <a:ext cx="746004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65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2833120"/>
              </p:ext>
            </p:extLst>
          </p:nvPr>
        </p:nvGraphicFramePr>
        <p:xfrm>
          <a:off x="457200" y="1600201"/>
          <a:ext cx="8229600" cy="4133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4 Título"/>
          <p:cNvSpPr>
            <a:spLocks noGrp="1"/>
          </p:cNvSpPr>
          <p:nvPr>
            <p:ph type="title"/>
          </p:nvPr>
        </p:nvSpPr>
        <p:spPr>
          <a:xfrm>
            <a:off x="395536" y="125760"/>
            <a:ext cx="8229600" cy="1143000"/>
          </a:xfrm>
        </p:spPr>
        <p:txBody>
          <a:bodyPr/>
          <a:lstStyle/>
          <a:p>
            <a:r>
              <a:rPr lang="es-MX" sz="2400" b="1" dirty="0" smtClean="0">
                <a:solidFill>
                  <a:srgbClr val="48BCE0"/>
                </a:solidFill>
                <a:latin typeface="Calibri"/>
                <a:cs typeface="Calibri"/>
              </a:rPr>
              <a:t>Capacitar al personal operativo en los </a:t>
            </a:r>
            <a:r>
              <a:rPr lang="es-MX" sz="2400" b="1" dirty="0">
                <a:solidFill>
                  <a:srgbClr val="48BCE0"/>
                </a:solidFill>
                <a:latin typeface="Calibri"/>
                <a:cs typeface="Calibri"/>
              </a:rPr>
              <a:t>nuevos lineamientos de la EIASA (2013-2014) y ajustar los manuales de </a:t>
            </a:r>
            <a:r>
              <a:rPr lang="es-MX" sz="2400" b="1" dirty="0" smtClean="0">
                <a:solidFill>
                  <a:srgbClr val="48BCE0"/>
                </a:solidFill>
                <a:latin typeface="Calibri"/>
                <a:cs typeface="Calibri"/>
              </a:rPr>
              <a:t>procedimientos</a:t>
            </a:r>
            <a:endParaRPr lang="es-MX" sz="2400" b="1" dirty="0">
              <a:solidFill>
                <a:srgbClr val="48BCE0"/>
              </a:solidFill>
              <a:latin typeface="Calibri"/>
              <a:cs typeface="Calibri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459472" y="1310726"/>
            <a:ext cx="746004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88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6517064"/>
              </p:ext>
            </p:extLst>
          </p:nvPr>
        </p:nvGraphicFramePr>
        <p:xfrm>
          <a:off x="457200" y="1600200"/>
          <a:ext cx="8229600" cy="4205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4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s-MX" sz="2400" b="1" dirty="0" smtClean="0">
                <a:solidFill>
                  <a:srgbClr val="48BCE0"/>
                </a:solidFill>
                <a:latin typeface="Calibri"/>
                <a:cs typeface="Calibri"/>
              </a:rPr>
              <a:t>Realizar un diagnóstico integral </a:t>
            </a:r>
            <a:r>
              <a:rPr lang="es-MX" sz="2400" b="1" dirty="0">
                <a:solidFill>
                  <a:srgbClr val="48BCE0"/>
                </a:solidFill>
                <a:latin typeface="Calibri"/>
                <a:cs typeface="Calibri"/>
              </a:rPr>
              <a:t>participativo </a:t>
            </a:r>
            <a:r>
              <a:rPr lang="es-MX" sz="2400" b="1" dirty="0" smtClean="0">
                <a:solidFill>
                  <a:srgbClr val="48BCE0"/>
                </a:solidFill>
                <a:latin typeface="Calibri"/>
                <a:cs typeface="Calibri"/>
              </a:rPr>
              <a:t>sobre los distintos procesos de suministro y supervisión de los programas de apoyo alimentario</a:t>
            </a:r>
            <a:endParaRPr lang="es-MX" sz="2400" b="1" dirty="0">
              <a:solidFill>
                <a:srgbClr val="48BCE0"/>
              </a:solidFill>
              <a:latin typeface="Calibri"/>
              <a:cs typeface="Calibri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459472" y="1412776"/>
            <a:ext cx="746004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09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5472608"/>
          </a:xfrm>
        </p:spPr>
        <p:txBody>
          <a:bodyPr/>
          <a:lstStyle/>
          <a:p>
            <a:r>
              <a:rPr lang="es-ES" sz="2400" b="1" dirty="0"/>
              <a:t>Evaluación del Fondo de Aportaciones Múltiples en la Vertiente de Asistencia Social en el Estado de Morelos. </a:t>
            </a:r>
            <a:r>
              <a:rPr lang="es-MX" sz="2400" dirty="0"/>
              <a:t/>
            </a:r>
            <a:br>
              <a:rPr lang="es-MX" sz="2400" dirty="0"/>
            </a:br>
            <a:r>
              <a:rPr lang="es-ES" sz="2400" b="1" dirty="0"/>
              <a:t>Evaluación de Procesos y Desempeño del Ejercicio Fiscal </a:t>
            </a:r>
            <a:r>
              <a:rPr lang="es-ES" sz="2400" b="1" dirty="0" smtClean="0"/>
              <a:t>2013</a:t>
            </a:r>
            <a:br>
              <a:rPr lang="es-ES" sz="2400" b="1" dirty="0" smtClean="0"/>
            </a:br>
            <a:r>
              <a:rPr lang="es-ES" sz="2400" b="1" dirty="0"/>
              <a:t/>
            </a:r>
            <a:br>
              <a:rPr lang="es-ES" sz="2400" b="1" dirty="0"/>
            </a:br>
            <a:r>
              <a:rPr lang="es-ES" sz="2400" b="1" dirty="0"/>
              <a:t/>
            </a:r>
            <a:br>
              <a:rPr lang="es-ES" sz="2400" b="1" dirty="0"/>
            </a:br>
            <a:r>
              <a:rPr lang="es-ES" sz="2400" b="1" dirty="0"/>
              <a:t>Investigador Principal:</a:t>
            </a:r>
            <a:r>
              <a:rPr lang="es-ES" sz="2400" dirty="0"/>
              <a:t> Juan Pablo Gutiérrez (</a:t>
            </a:r>
            <a:r>
              <a:rPr lang="es-ES" sz="2400" u="sng" dirty="0">
                <a:hlinkClick r:id="rId2"/>
              </a:rPr>
              <a:t>jpgutier@correo.insp.mx</a:t>
            </a:r>
            <a:r>
              <a:rPr lang="es-ES" sz="2400" dirty="0"/>
              <a:t>)</a:t>
            </a:r>
            <a:r>
              <a:rPr lang="es-MX" sz="2400" dirty="0"/>
              <a:t/>
            </a:r>
            <a:br>
              <a:rPr lang="es-MX" sz="2400" dirty="0"/>
            </a:br>
            <a:r>
              <a:rPr lang="es-ES" sz="2400" b="1" dirty="0"/>
              <a:t>Co-Investigadores</a:t>
            </a:r>
            <a:r>
              <a:rPr lang="es-ES" sz="2400" dirty="0"/>
              <a:t>: Eduardo Alcalá, Dulce Alejandra Balandrán, Bartolo Retana, Isabel Vieitez y Zayra T. López Ixta</a:t>
            </a:r>
            <a:r>
              <a:rPr lang="es-ES" sz="2400" dirty="0" smtClean="0"/>
              <a:t>.</a:t>
            </a:r>
            <a:br>
              <a:rPr lang="es-ES" sz="2400" dirty="0" smtClean="0"/>
            </a:br>
            <a:r>
              <a:rPr lang="es-MX" sz="2400" dirty="0"/>
              <a:t/>
            </a:r>
            <a:br>
              <a:rPr lang="es-MX" sz="2400" dirty="0"/>
            </a:br>
            <a:r>
              <a:rPr lang="es-ES" sz="2400" b="1" dirty="0" smtClean="0"/>
              <a:t>Análisis </a:t>
            </a:r>
            <a:r>
              <a:rPr lang="es-ES" sz="2400" b="1" dirty="0" err="1" smtClean="0"/>
              <a:t>FAM</a:t>
            </a:r>
            <a:r>
              <a:rPr lang="es-ES" sz="2400" b="1" dirty="0" smtClean="0"/>
              <a:t>-AS</a:t>
            </a:r>
            <a:r>
              <a:rPr lang="es-ES" sz="2400" dirty="0" smtClean="0"/>
              <a:t>: </a:t>
            </a:r>
            <a:r>
              <a:rPr lang="es-ES" sz="2400" b="1" dirty="0"/>
              <a:t>Isabel Vieitez</a:t>
            </a:r>
            <a:r>
              <a:rPr lang="es-ES" sz="2400" dirty="0" smtClean="0"/>
              <a:t>, </a:t>
            </a:r>
            <a:r>
              <a:rPr lang="es-ES" sz="2400" dirty="0"/>
              <a:t>Alejandra Balandrán, Eduardo Alcalá, Juan Pablo Gutiérrez.</a:t>
            </a:r>
            <a:r>
              <a:rPr lang="es-MX" sz="2400" dirty="0"/>
              <a:t/>
            </a:r>
            <a:br>
              <a:rPr lang="es-MX" sz="2400" dirty="0"/>
            </a:b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12606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3216417"/>
              </p:ext>
            </p:extLst>
          </p:nvPr>
        </p:nvGraphicFramePr>
        <p:xfrm>
          <a:off x="457200" y="1600200"/>
          <a:ext cx="8229600" cy="4133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4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s-MX" sz="2400" b="1" dirty="0">
                <a:solidFill>
                  <a:srgbClr val="48BCE0"/>
                </a:solidFill>
                <a:latin typeface="Calibri"/>
                <a:cs typeface="Calibri"/>
              </a:rPr>
              <a:t>D</a:t>
            </a:r>
            <a:r>
              <a:rPr lang="es-MX" sz="2400" b="1" dirty="0" smtClean="0">
                <a:solidFill>
                  <a:srgbClr val="48BCE0"/>
                </a:solidFill>
                <a:latin typeface="Calibri"/>
                <a:cs typeface="Calibri"/>
              </a:rPr>
              <a:t>iagnóstico </a:t>
            </a:r>
            <a:r>
              <a:rPr lang="es-MX" sz="2400" b="1" dirty="0">
                <a:solidFill>
                  <a:srgbClr val="48BCE0"/>
                </a:solidFill>
                <a:latin typeface="Calibri"/>
                <a:cs typeface="Calibri"/>
              </a:rPr>
              <a:t>integral </a:t>
            </a:r>
            <a:r>
              <a:rPr lang="es-MX" sz="2400" b="1" dirty="0" smtClean="0">
                <a:solidFill>
                  <a:srgbClr val="48BCE0"/>
                </a:solidFill>
                <a:latin typeface="Calibri"/>
                <a:cs typeface="Calibri"/>
              </a:rPr>
              <a:t>sobre </a:t>
            </a:r>
            <a:r>
              <a:rPr lang="es-MX" sz="2400" b="1" dirty="0">
                <a:solidFill>
                  <a:srgbClr val="48BCE0"/>
                </a:solidFill>
                <a:latin typeface="Calibri"/>
                <a:cs typeface="Calibri"/>
              </a:rPr>
              <a:t>la </a:t>
            </a:r>
            <a:r>
              <a:rPr lang="es-MX" sz="2400" b="1" dirty="0" smtClean="0">
                <a:solidFill>
                  <a:srgbClr val="48BCE0"/>
                </a:solidFill>
                <a:latin typeface="Calibri"/>
                <a:cs typeface="Calibri"/>
              </a:rPr>
              <a:t>percepción </a:t>
            </a:r>
            <a:r>
              <a:rPr lang="es-MX" sz="2400" b="1" dirty="0">
                <a:solidFill>
                  <a:srgbClr val="48BCE0"/>
                </a:solidFill>
                <a:latin typeface="Calibri"/>
                <a:cs typeface="Calibri"/>
              </a:rPr>
              <a:t>del personal que interviene en la distribución y entrega de los apoyos </a:t>
            </a:r>
            <a:r>
              <a:rPr lang="es-MX" sz="2400" b="1" dirty="0" smtClean="0">
                <a:solidFill>
                  <a:srgbClr val="48BCE0"/>
                </a:solidFill>
                <a:latin typeface="Calibri"/>
                <a:cs typeface="Calibri"/>
              </a:rPr>
              <a:t>alimentarios</a:t>
            </a:r>
            <a:endParaRPr lang="es-MX" sz="2400" b="1" dirty="0">
              <a:solidFill>
                <a:srgbClr val="48BCE0"/>
              </a:solidFill>
              <a:latin typeface="Calibri"/>
              <a:cs typeface="Calibri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459472" y="1412776"/>
            <a:ext cx="746004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80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4146606"/>
              </p:ext>
            </p:extLst>
          </p:nvPr>
        </p:nvGraphicFramePr>
        <p:xfrm>
          <a:off x="457200" y="1600200"/>
          <a:ext cx="8229600" cy="4349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4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s-MX" sz="2400" b="1" dirty="0" smtClean="0">
                <a:solidFill>
                  <a:srgbClr val="48BCE0"/>
                </a:solidFill>
                <a:latin typeface="Calibri"/>
                <a:cs typeface="Calibri"/>
              </a:rPr>
              <a:t>Ampliar el alcance del sistema </a:t>
            </a:r>
            <a:r>
              <a:rPr lang="es-MX" sz="2400" b="1" dirty="0">
                <a:solidFill>
                  <a:srgbClr val="48BCE0"/>
                </a:solidFill>
                <a:latin typeface="Calibri"/>
                <a:cs typeface="Calibri"/>
              </a:rPr>
              <a:t>de información que integre avance físico y el financiero del </a:t>
            </a:r>
            <a:r>
              <a:rPr lang="es-MX" sz="2400" b="1" dirty="0" smtClean="0">
                <a:solidFill>
                  <a:srgbClr val="48BCE0"/>
                </a:solidFill>
                <a:latin typeface="Calibri"/>
                <a:cs typeface="Calibri"/>
              </a:rPr>
              <a:t>Fondo</a:t>
            </a:r>
            <a:endParaRPr lang="es-MX" sz="2400" b="1" dirty="0">
              <a:solidFill>
                <a:srgbClr val="48BCE0"/>
              </a:solidFill>
              <a:latin typeface="Calibri"/>
              <a:cs typeface="Calibri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459472" y="1412776"/>
            <a:ext cx="746004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81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4227290"/>
              </p:ext>
            </p:extLst>
          </p:nvPr>
        </p:nvGraphicFramePr>
        <p:xfrm>
          <a:off x="457200" y="1600200"/>
          <a:ext cx="8229600" cy="4277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4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s-MX" sz="2400" b="1" dirty="0" smtClean="0">
                <a:solidFill>
                  <a:srgbClr val="48BCE0"/>
                </a:solidFill>
                <a:latin typeface="Calibri"/>
                <a:cs typeface="Calibri"/>
              </a:rPr>
              <a:t>Actualizar </a:t>
            </a:r>
            <a:r>
              <a:rPr lang="es-MX" sz="2400" b="1" dirty="0">
                <a:solidFill>
                  <a:srgbClr val="48BCE0"/>
                </a:solidFill>
                <a:latin typeface="Calibri"/>
                <a:cs typeface="Calibri"/>
              </a:rPr>
              <a:t>el padrón de beneficiarios conforme a los lineamientos </a:t>
            </a:r>
            <a:r>
              <a:rPr lang="es-ES" sz="2400" b="1" dirty="0" smtClean="0">
                <a:solidFill>
                  <a:srgbClr val="48BCE0"/>
                </a:solidFill>
                <a:latin typeface="Calibri"/>
                <a:cs typeface="Calibri"/>
              </a:rPr>
              <a:t>de los Padrones </a:t>
            </a:r>
            <a:r>
              <a:rPr lang="es-ES" sz="2400" b="1" dirty="0">
                <a:solidFill>
                  <a:srgbClr val="48BCE0"/>
                </a:solidFill>
                <a:latin typeface="Calibri"/>
                <a:cs typeface="Calibri"/>
              </a:rPr>
              <a:t>de Programas </a:t>
            </a:r>
            <a:r>
              <a:rPr lang="es-ES" sz="2400" b="1" dirty="0" smtClean="0">
                <a:solidFill>
                  <a:srgbClr val="48BCE0"/>
                </a:solidFill>
                <a:latin typeface="Calibri"/>
                <a:cs typeface="Calibri"/>
              </a:rPr>
              <a:t>Gubernamentales</a:t>
            </a:r>
            <a:r>
              <a:rPr lang="es-ES_tradnl" sz="2400" b="1" dirty="0" smtClean="0">
                <a:solidFill>
                  <a:srgbClr val="48BCE0"/>
                </a:solidFill>
                <a:latin typeface="Calibri"/>
                <a:cs typeface="Calibri"/>
              </a:rPr>
              <a:t> </a:t>
            </a:r>
            <a:endParaRPr lang="es-ES_tradnl" sz="2400" b="1" dirty="0">
              <a:solidFill>
                <a:srgbClr val="48BCE0"/>
              </a:solidFill>
              <a:latin typeface="Calibri"/>
              <a:cs typeface="Calibri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459472" y="1412776"/>
            <a:ext cx="746004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14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7905901"/>
              </p:ext>
            </p:extLst>
          </p:nvPr>
        </p:nvGraphicFramePr>
        <p:xfrm>
          <a:off x="457200" y="1600200"/>
          <a:ext cx="8229600" cy="4421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4 Título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/>
          <a:lstStyle/>
          <a:p>
            <a:r>
              <a:rPr lang="es-MX" sz="2400" b="1" dirty="0" smtClean="0">
                <a:solidFill>
                  <a:srgbClr val="48BCE0"/>
                </a:solidFill>
                <a:latin typeface="Calibri"/>
                <a:cs typeface="Calibri"/>
              </a:rPr>
              <a:t>Evaluación </a:t>
            </a:r>
            <a:r>
              <a:rPr lang="es-MX" sz="2400" b="1" dirty="0">
                <a:solidFill>
                  <a:srgbClr val="48BCE0"/>
                </a:solidFill>
                <a:latin typeface="Calibri"/>
                <a:cs typeface="Calibri"/>
              </a:rPr>
              <a:t>sobre las repercusiones </a:t>
            </a:r>
            <a:r>
              <a:rPr lang="es-MX" sz="2400" b="1" dirty="0" smtClean="0">
                <a:solidFill>
                  <a:srgbClr val="48BCE0"/>
                </a:solidFill>
                <a:latin typeface="Calibri"/>
                <a:cs typeface="Calibri"/>
              </a:rPr>
              <a:t>de </a:t>
            </a:r>
            <a:r>
              <a:rPr lang="es-MX" sz="2400" b="1" dirty="0">
                <a:solidFill>
                  <a:srgbClr val="48BCE0"/>
                </a:solidFill>
                <a:latin typeface="Calibri"/>
                <a:cs typeface="Calibri"/>
              </a:rPr>
              <a:t>la adecuación </a:t>
            </a:r>
            <a:r>
              <a:rPr lang="es-MX" sz="2400" b="1" dirty="0" smtClean="0">
                <a:solidFill>
                  <a:srgbClr val="48BCE0"/>
                </a:solidFill>
                <a:latin typeface="Calibri"/>
                <a:cs typeface="Calibri"/>
              </a:rPr>
              <a:t>programática que realiza el SEDIF sobre el </a:t>
            </a:r>
            <a:r>
              <a:rPr lang="es-MX" sz="2400" b="1" dirty="0">
                <a:solidFill>
                  <a:srgbClr val="48BCE0"/>
                </a:solidFill>
                <a:latin typeface="Calibri"/>
                <a:cs typeface="Calibri"/>
              </a:rPr>
              <a:t>ejercicio del FAM-</a:t>
            </a:r>
            <a:r>
              <a:rPr lang="es-MX" sz="2400" b="1" dirty="0" smtClean="0">
                <a:solidFill>
                  <a:srgbClr val="48BCE0"/>
                </a:solidFill>
                <a:latin typeface="Calibri"/>
                <a:cs typeface="Calibri"/>
              </a:rPr>
              <a:t>AS</a:t>
            </a:r>
            <a:endParaRPr lang="es-MX" sz="2400" b="1" dirty="0">
              <a:solidFill>
                <a:srgbClr val="48BCE0"/>
              </a:solidFill>
              <a:latin typeface="Calibri"/>
              <a:cs typeface="Calibri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459472" y="1412776"/>
            <a:ext cx="746004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3491880" y="6145559"/>
            <a:ext cx="5572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*Ley Federal de Presupuesto y Responsabilidad Hacendaria Federal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94738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523117"/>
              </p:ext>
            </p:extLst>
          </p:nvPr>
        </p:nvGraphicFramePr>
        <p:xfrm>
          <a:off x="457200" y="2032248"/>
          <a:ext cx="8229600" cy="3124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4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s-MX" sz="2400" b="1" dirty="0" smtClean="0">
                <a:solidFill>
                  <a:srgbClr val="48BCE0"/>
                </a:solidFill>
                <a:latin typeface="Calibri"/>
                <a:cs typeface="Calibri"/>
              </a:rPr>
              <a:t>Definir </a:t>
            </a:r>
            <a:r>
              <a:rPr lang="es-MX" sz="2400" b="1" dirty="0">
                <a:solidFill>
                  <a:srgbClr val="48BCE0"/>
                </a:solidFill>
                <a:latin typeface="Calibri"/>
                <a:cs typeface="Calibri"/>
              </a:rPr>
              <a:t>lineamientos e instrumentos de coordinación </a:t>
            </a:r>
            <a:r>
              <a:rPr lang="es-MX" sz="2400" b="1" dirty="0" smtClean="0">
                <a:solidFill>
                  <a:srgbClr val="48BCE0"/>
                </a:solidFill>
                <a:latin typeface="Calibri"/>
                <a:cs typeface="Calibri"/>
              </a:rPr>
              <a:t>intersectorial</a:t>
            </a:r>
            <a:endParaRPr lang="es-ES_tradnl" sz="2400" b="1" dirty="0">
              <a:solidFill>
                <a:srgbClr val="48BCE0"/>
              </a:solidFill>
              <a:latin typeface="Calibri"/>
              <a:cs typeface="Calibri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459472" y="1412776"/>
            <a:ext cx="746004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16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9988722"/>
              </p:ext>
            </p:extLst>
          </p:nvPr>
        </p:nvGraphicFramePr>
        <p:xfrm>
          <a:off x="457200" y="1600200"/>
          <a:ext cx="8229600" cy="4277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4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s-MX" sz="2400" b="1" dirty="0" smtClean="0">
                <a:solidFill>
                  <a:srgbClr val="48BCE0"/>
                </a:solidFill>
                <a:latin typeface="Calibri"/>
                <a:cs typeface="Calibri"/>
              </a:rPr>
              <a:t>Actualizar </a:t>
            </a:r>
            <a:r>
              <a:rPr lang="es-MX" sz="2400" b="1" dirty="0">
                <a:solidFill>
                  <a:srgbClr val="48BCE0"/>
                </a:solidFill>
                <a:latin typeface="Calibri"/>
                <a:cs typeface="Calibri"/>
              </a:rPr>
              <a:t>las Reglas de Operación de los diferentes programas financiados por el FAM-AS de acuerdo con </a:t>
            </a:r>
            <a:r>
              <a:rPr lang="es-MX" sz="2400" b="1" dirty="0" smtClean="0">
                <a:solidFill>
                  <a:srgbClr val="48BCE0"/>
                </a:solidFill>
                <a:latin typeface="Calibri"/>
                <a:cs typeface="Calibri"/>
              </a:rPr>
              <a:t>los nuevos </a:t>
            </a:r>
            <a:r>
              <a:rPr lang="es-MX" sz="2400" b="1" dirty="0">
                <a:solidFill>
                  <a:srgbClr val="48BCE0"/>
                </a:solidFill>
                <a:latin typeface="Calibri"/>
                <a:cs typeface="Calibri"/>
              </a:rPr>
              <a:t>lineamientos de la </a:t>
            </a:r>
            <a:r>
              <a:rPr lang="es-MX" sz="2400" b="1" dirty="0" smtClean="0">
                <a:solidFill>
                  <a:srgbClr val="48BCE0"/>
                </a:solidFill>
                <a:latin typeface="Calibri"/>
                <a:cs typeface="Calibri"/>
              </a:rPr>
              <a:t>EIASA</a:t>
            </a:r>
            <a:endParaRPr lang="es-ES_tradnl" sz="2400" b="1" dirty="0">
              <a:solidFill>
                <a:srgbClr val="48BCE0"/>
              </a:solidFill>
              <a:latin typeface="Calibri"/>
              <a:cs typeface="Calibri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459472" y="1412776"/>
            <a:ext cx="746004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58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2187394"/>
              </p:ext>
            </p:extLst>
          </p:nvPr>
        </p:nvGraphicFramePr>
        <p:xfrm>
          <a:off x="457200" y="1600200"/>
          <a:ext cx="8229600" cy="4349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4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s-MX" sz="2400" b="1" dirty="0" smtClean="0">
                <a:solidFill>
                  <a:srgbClr val="48BCE0"/>
                </a:solidFill>
                <a:latin typeface="Calibri"/>
                <a:ea typeface="+mn-ea"/>
                <a:cs typeface="Calibri"/>
              </a:rPr>
              <a:t>Crear </a:t>
            </a:r>
            <a:r>
              <a:rPr lang="es-MX" sz="2400" b="1" dirty="0">
                <a:solidFill>
                  <a:srgbClr val="48BCE0"/>
                </a:solidFill>
                <a:latin typeface="Calibri"/>
                <a:ea typeface="+mn-ea"/>
                <a:cs typeface="Calibri"/>
              </a:rPr>
              <a:t>mecanismos de difusión para los beneficiarios sobre los resultados  programas financiados con el FAM-AS</a:t>
            </a:r>
            <a:endParaRPr lang="es-ES_tradnl" sz="2000" b="1" dirty="0">
              <a:solidFill>
                <a:srgbClr val="48BCE0"/>
              </a:solidFill>
              <a:latin typeface="Calibri"/>
              <a:cs typeface="Calibri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459472" y="1412776"/>
            <a:ext cx="746004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6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196021"/>
              </p:ext>
            </p:extLst>
          </p:nvPr>
        </p:nvGraphicFramePr>
        <p:xfrm>
          <a:off x="457200" y="1600200"/>
          <a:ext cx="8229600" cy="4277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4 Título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1143000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es-MX" sz="2400" b="1" dirty="0" smtClean="0">
                <a:solidFill>
                  <a:srgbClr val="48BCE0"/>
                </a:solidFill>
                <a:latin typeface="Calibri"/>
                <a:ea typeface="+mn-ea"/>
                <a:cs typeface="Calibri"/>
              </a:rPr>
              <a:t>Asignar </a:t>
            </a:r>
            <a:r>
              <a:rPr lang="es-MX" sz="2400" b="1" dirty="0">
                <a:solidFill>
                  <a:srgbClr val="48BCE0"/>
                </a:solidFill>
                <a:latin typeface="Calibri"/>
                <a:ea typeface="+mn-ea"/>
                <a:cs typeface="Calibri"/>
              </a:rPr>
              <a:t>un área que administre, supervise, verifique, de seguimiento e integre la información de los diferentes portales  </a:t>
            </a:r>
            <a:r>
              <a:rPr lang="es-MX" sz="2400" b="1" dirty="0" smtClean="0">
                <a:solidFill>
                  <a:srgbClr val="48BCE0"/>
                </a:solidFill>
                <a:latin typeface="Calibri"/>
                <a:ea typeface="+mn-ea"/>
                <a:cs typeface="Calibri"/>
              </a:rPr>
              <a:t>de transparencia</a:t>
            </a:r>
            <a:endParaRPr lang="es-MX" sz="2400" b="1" dirty="0">
              <a:solidFill>
                <a:srgbClr val="48BCE0"/>
              </a:solidFill>
              <a:latin typeface="Calibri"/>
              <a:ea typeface="+mn-ea"/>
              <a:cs typeface="Calibri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459472" y="1412776"/>
            <a:ext cx="746004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89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0799493"/>
              </p:ext>
            </p:extLst>
          </p:nvPr>
        </p:nvGraphicFramePr>
        <p:xfrm>
          <a:off x="457200" y="1600200"/>
          <a:ext cx="8229600" cy="4421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4 Título"/>
          <p:cNvSpPr>
            <a:spLocks noGrp="1"/>
          </p:cNvSpPr>
          <p:nvPr>
            <p:ph type="title"/>
          </p:nvPr>
        </p:nvSpPr>
        <p:spPr>
          <a:xfrm>
            <a:off x="86816" y="116632"/>
            <a:ext cx="8229600" cy="1143000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es-MX" sz="2400" b="1" dirty="0" smtClean="0">
                <a:solidFill>
                  <a:srgbClr val="48BCE0"/>
                </a:solidFill>
                <a:latin typeface="Calibri"/>
                <a:cs typeface="Calibri"/>
              </a:rPr>
              <a:t>Actualizar </a:t>
            </a:r>
            <a:r>
              <a:rPr lang="es-MX" sz="2400" b="1" dirty="0">
                <a:solidFill>
                  <a:srgbClr val="48BCE0"/>
                </a:solidFill>
                <a:latin typeface="Calibri"/>
                <a:cs typeface="Calibri"/>
              </a:rPr>
              <a:t>faltantes de información </a:t>
            </a:r>
            <a:r>
              <a:rPr lang="es-MX" sz="2400" b="1" dirty="0" smtClean="0">
                <a:solidFill>
                  <a:srgbClr val="48BCE0"/>
                </a:solidFill>
                <a:latin typeface="Calibri"/>
                <a:cs typeface="Calibri"/>
              </a:rPr>
              <a:t>de </a:t>
            </a:r>
            <a:r>
              <a:rPr lang="es-MX" sz="2400" b="1" dirty="0">
                <a:solidFill>
                  <a:srgbClr val="48BCE0"/>
                </a:solidFill>
                <a:latin typeface="Calibri"/>
                <a:cs typeface="Calibri"/>
              </a:rPr>
              <a:t>la cuenta pública </a:t>
            </a:r>
            <a:r>
              <a:rPr lang="es-MX" sz="2400" b="1" dirty="0" smtClean="0">
                <a:solidFill>
                  <a:srgbClr val="48BCE0"/>
                </a:solidFill>
                <a:latin typeface="Calibri"/>
                <a:cs typeface="Calibri"/>
              </a:rPr>
              <a:t>sobre avance </a:t>
            </a:r>
            <a:r>
              <a:rPr lang="es-MX" sz="2400" b="1" dirty="0">
                <a:solidFill>
                  <a:srgbClr val="48BCE0"/>
                </a:solidFill>
                <a:latin typeface="Calibri"/>
                <a:cs typeface="Calibri"/>
              </a:rPr>
              <a:t>físico financiero, padrones de beneficiarios, resultados de las auditorías, entre </a:t>
            </a:r>
            <a:r>
              <a:rPr lang="es-MX" sz="2400" b="1" dirty="0" smtClean="0">
                <a:solidFill>
                  <a:srgbClr val="48BCE0"/>
                </a:solidFill>
                <a:latin typeface="Calibri"/>
                <a:cs typeface="Calibri"/>
              </a:rPr>
              <a:t>otros</a:t>
            </a:r>
            <a:endParaRPr lang="es-MX" sz="2400" b="1" dirty="0">
              <a:solidFill>
                <a:srgbClr val="48BCE0"/>
              </a:solidFill>
              <a:latin typeface="Calibri"/>
              <a:ea typeface="+mn-ea"/>
              <a:cs typeface="Calibri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459472" y="1412776"/>
            <a:ext cx="746004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80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8069231"/>
              </p:ext>
            </p:extLst>
          </p:nvPr>
        </p:nvGraphicFramePr>
        <p:xfrm>
          <a:off x="457200" y="1600200"/>
          <a:ext cx="8229600" cy="4493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4 Título"/>
          <p:cNvSpPr>
            <a:spLocks noGrp="1"/>
          </p:cNvSpPr>
          <p:nvPr>
            <p:ph type="title"/>
          </p:nvPr>
        </p:nvSpPr>
        <p:spPr>
          <a:xfrm>
            <a:off x="86816" y="116632"/>
            <a:ext cx="8229600" cy="1143000"/>
          </a:xfrm>
        </p:spPr>
        <p:txBody>
          <a:bodyPr/>
          <a:lstStyle/>
          <a:p>
            <a:r>
              <a:rPr lang="es-MX" sz="2400" b="1" dirty="0" smtClean="0">
                <a:solidFill>
                  <a:srgbClr val="48BCE0"/>
                </a:solidFill>
                <a:latin typeface="Calibri"/>
                <a:cs typeface="Calibri"/>
              </a:rPr>
              <a:t>Establecer </a:t>
            </a:r>
            <a:r>
              <a:rPr lang="es-MX" sz="2400" b="1" dirty="0">
                <a:solidFill>
                  <a:srgbClr val="48BCE0"/>
                </a:solidFill>
                <a:latin typeface="Calibri"/>
                <a:cs typeface="Calibri"/>
              </a:rPr>
              <a:t>mecanismos claros y transparentes de participación ciudadana (contraloría social</a:t>
            </a:r>
            <a:r>
              <a:rPr lang="es-MX" sz="2400" b="1" dirty="0" smtClean="0">
                <a:solidFill>
                  <a:srgbClr val="48BCE0"/>
                </a:solidFill>
                <a:latin typeface="Calibri"/>
                <a:cs typeface="Calibri"/>
              </a:rPr>
              <a:t>)</a:t>
            </a:r>
            <a:endParaRPr lang="es-ES_tradnl" sz="2400" b="1" dirty="0">
              <a:solidFill>
                <a:srgbClr val="48BCE0"/>
              </a:solidFill>
              <a:latin typeface="Calibri"/>
              <a:cs typeface="Calibri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459472" y="1412776"/>
            <a:ext cx="746004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44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latin typeface="Calibri"/>
                <a:cs typeface="Calibri"/>
              </a:rPr>
              <a:t>Contenido de la presentación</a:t>
            </a:r>
            <a:endParaRPr lang="es-ES" b="1" dirty="0">
              <a:latin typeface="Calibri"/>
              <a:cs typeface="Calibri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200" dirty="0" smtClean="0">
                <a:latin typeface="Calibri"/>
                <a:cs typeface="Calibri"/>
              </a:rPr>
              <a:t>Antecedentes</a:t>
            </a:r>
            <a:endParaRPr lang="es-ES" sz="3200" dirty="0">
              <a:latin typeface="Calibri"/>
              <a:cs typeface="Calibri"/>
            </a:endParaRPr>
          </a:p>
          <a:p>
            <a:r>
              <a:rPr lang="es-ES" sz="3200" dirty="0" smtClean="0">
                <a:latin typeface="Calibri"/>
                <a:cs typeface="Calibri"/>
              </a:rPr>
              <a:t>Metodología</a:t>
            </a:r>
          </a:p>
          <a:p>
            <a:pPr lvl="1"/>
            <a:r>
              <a:rPr lang="es-ES" dirty="0" smtClean="0">
                <a:latin typeface="Calibri"/>
                <a:cs typeface="Calibri"/>
              </a:rPr>
              <a:t>Objetivos de la evaluación</a:t>
            </a:r>
          </a:p>
          <a:p>
            <a:pPr lvl="1"/>
            <a:r>
              <a:rPr lang="es-ES" dirty="0" smtClean="0">
                <a:latin typeface="Calibri"/>
                <a:cs typeface="Calibri"/>
              </a:rPr>
              <a:t>Estrategia general de la evaluación</a:t>
            </a:r>
          </a:p>
          <a:p>
            <a:r>
              <a:rPr lang="es-ES" sz="3200" dirty="0" smtClean="0">
                <a:latin typeface="Calibri"/>
                <a:cs typeface="Calibri"/>
              </a:rPr>
              <a:t>Recomendaciones</a:t>
            </a:r>
          </a:p>
          <a:p>
            <a:pPr lvl="1"/>
            <a:r>
              <a:rPr lang="es-ES" dirty="0">
                <a:latin typeface="Calibri"/>
                <a:cs typeface="Calibri"/>
              </a:rPr>
              <a:t>Modificaciones a la normatividad</a:t>
            </a:r>
          </a:p>
          <a:p>
            <a:pPr lvl="1"/>
            <a:r>
              <a:rPr lang="es-ES" dirty="0">
                <a:latin typeface="Calibri"/>
                <a:cs typeface="Calibri"/>
              </a:rPr>
              <a:t>Mejoras administrativas</a:t>
            </a:r>
          </a:p>
          <a:p>
            <a:pPr marL="0" indent="0">
              <a:buNone/>
            </a:pPr>
            <a:endParaRPr lang="es-ES" sz="3200" dirty="0" smtClean="0">
              <a:latin typeface="Calibri"/>
              <a:cs typeface="Calibri"/>
            </a:endParaRPr>
          </a:p>
        </p:txBody>
      </p:sp>
      <p:cxnSp>
        <p:nvCxnSpPr>
          <p:cNvPr id="4" name="15 Conector recto"/>
          <p:cNvCxnSpPr/>
          <p:nvPr/>
        </p:nvCxnSpPr>
        <p:spPr>
          <a:xfrm>
            <a:off x="467544" y="1340768"/>
            <a:ext cx="828092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50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5795872"/>
              </p:ext>
            </p:extLst>
          </p:nvPr>
        </p:nvGraphicFramePr>
        <p:xfrm>
          <a:off x="457200" y="1600200"/>
          <a:ext cx="8229600" cy="4493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4 Título"/>
          <p:cNvSpPr>
            <a:spLocks noGrp="1"/>
          </p:cNvSpPr>
          <p:nvPr>
            <p:ph type="title"/>
          </p:nvPr>
        </p:nvSpPr>
        <p:spPr>
          <a:xfrm>
            <a:off x="86816" y="116632"/>
            <a:ext cx="8229600" cy="1143000"/>
          </a:xfrm>
        </p:spPr>
        <p:txBody>
          <a:bodyPr/>
          <a:lstStyle/>
          <a:p>
            <a:r>
              <a:rPr lang="es-MX" sz="2400" b="1" dirty="0">
                <a:solidFill>
                  <a:schemeClr val="accent1"/>
                </a:solidFill>
                <a:latin typeface="Calibri"/>
                <a:cs typeface="Calibri"/>
              </a:rPr>
              <a:t>Solicitar al SNDIF que se haga del dominio público el sistema informático sobre inseguridad </a:t>
            </a:r>
            <a:r>
              <a:rPr lang="es-MX" sz="2400" b="1" dirty="0" smtClean="0">
                <a:solidFill>
                  <a:schemeClr val="accent1"/>
                </a:solidFill>
                <a:latin typeface="Calibri"/>
                <a:cs typeface="Calibri"/>
              </a:rPr>
              <a:t>alimentaria</a:t>
            </a:r>
            <a:endParaRPr lang="es-ES_tradnl" sz="2400" b="1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459472" y="1412776"/>
            <a:ext cx="746004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55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635896" y="2524241"/>
            <a:ext cx="2510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Gracias </a:t>
            </a:r>
            <a:endParaRPr lang="es-MX" sz="40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492896"/>
            <a:ext cx="1944216" cy="1524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725884" y="5199583"/>
            <a:ext cx="4094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atin typeface="Calibri" pitchFamily="34" charset="0"/>
                <a:cs typeface="Calibri" pitchFamily="34" charset="0"/>
              </a:rPr>
              <a:t>Contacto: jpgutier@insp.mx</a:t>
            </a:r>
            <a:endParaRPr lang="es-MX" sz="2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30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3560" y="2358008"/>
            <a:ext cx="8208912" cy="1143000"/>
          </a:xfrm>
        </p:spPr>
        <p:txBody>
          <a:bodyPr/>
          <a:lstStyle/>
          <a:p>
            <a:pPr algn="ctr"/>
            <a:r>
              <a:rPr lang="es-MX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Antecedentes</a:t>
            </a:r>
            <a:endParaRPr lang="es-MX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6" name="15 Conector recto"/>
          <p:cNvCxnSpPr/>
          <p:nvPr/>
        </p:nvCxnSpPr>
        <p:spPr>
          <a:xfrm>
            <a:off x="380442" y="3573016"/>
            <a:ext cx="836802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Rectángulo"/>
          <p:cNvSpPr/>
          <p:nvPr/>
        </p:nvSpPr>
        <p:spPr>
          <a:xfrm>
            <a:off x="380442" y="1484784"/>
            <a:ext cx="75390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2400" dirty="0" smtClean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2000" dirty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2000" dirty="0" smtClean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2000" dirty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2000" dirty="0" smtClean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2000" dirty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2000" dirty="0" smtClean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2000" dirty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9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ES" sz="2400" b="1" dirty="0">
                <a:solidFill>
                  <a:schemeClr val="tx1"/>
                </a:solidFill>
                <a:latin typeface="Calibri"/>
                <a:cs typeface="Calibri"/>
              </a:rPr>
              <a:t>Fondo de Aportaciones Múltiples: Asistencia Social (FAM-AS)</a:t>
            </a: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296815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15 Conector recto"/>
          <p:cNvCxnSpPr/>
          <p:nvPr/>
        </p:nvCxnSpPr>
        <p:spPr>
          <a:xfrm>
            <a:off x="467544" y="1340768"/>
            <a:ext cx="828092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08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395536" y="1052736"/>
            <a:ext cx="837361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MX"/>
            </a:defPPr>
            <a:lvl1pPr>
              <a:spcBef>
                <a:spcPct val="0"/>
              </a:spcBef>
              <a:buNone/>
              <a:defRPr sz="2000" b="1">
                <a:solidFill>
                  <a:srgbClr val="F79646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s-ES" dirty="0"/>
          </a:p>
        </p:txBody>
      </p:sp>
      <p:cxnSp>
        <p:nvCxnSpPr>
          <p:cNvPr id="7" name="15 Conector recto"/>
          <p:cNvCxnSpPr/>
          <p:nvPr/>
        </p:nvCxnSpPr>
        <p:spPr>
          <a:xfrm flipV="1">
            <a:off x="395536" y="1052736"/>
            <a:ext cx="8373616" cy="7200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b="1" dirty="0" smtClean="0">
                <a:solidFill>
                  <a:srgbClr val="17365D"/>
                </a:solidFill>
                <a:latin typeface="Calibri"/>
                <a:cs typeface="Calibri"/>
              </a:rPr>
              <a:t>Presupuesto asignado al FAM-AS y tendencia de crecimiento real: 2003-2013</a:t>
            </a:r>
            <a:r>
              <a:rPr lang="es-ES" sz="3200" b="1" dirty="0" smtClean="0">
                <a:solidFill>
                  <a:srgbClr val="17365D"/>
                </a:solidFill>
                <a:latin typeface="Calibri"/>
                <a:cs typeface="Calibri"/>
              </a:rPr>
              <a:t/>
            </a:r>
            <a:br>
              <a:rPr lang="es-ES" sz="3200" b="1" dirty="0" smtClean="0">
                <a:solidFill>
                  <a:srgbClr val="17365D"/>
                </a:solidFill>
                <a:latin typeface="Calibri"/>
                <a:cs typeface="Calibri"/>
              </a:rPr>
            </a:br>
            <a:endParaRPr lang="es-ES" sz="2400" b="1" dirty="0">
              <a:solidFill>
                <a:srgbClr val="17365D"/>
              </a:solidFill>
              <a:latin typeface="Calibri"/>
              <a:cs typeface="Calibri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51520" y="6021288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00" b="1" dirty="0">
                <a:latin typeface="Calibri" panose="020F0502020204030204" pitchFamily="34" charset="0"/>
              </a:rPr>
              <a:t>Fuente: </a:t>
            </a:r>
            <a:r>
              <a:rPr lang="es-MX" sz="1000" dirty="0"/>
              <a:t>Elaboración propia a partir de la información disponible en el Observatorio del </a:t>
            </a:r>
            <a:r>
              <a:rPr lang="es-MX" sz="1000" dirty="0" smtClean="0"/>
              <a:t>Gasto: Transparencia Presupuestaria. Valores deflactados (2012).</a:t>
            </a:r>
            <a:endParaRPr lang="es-ES_tradnl" sz="1000" dirty="0">
              <a:latin typeface="Calibri" panose="020F0502020204030204" pitchFamily="34" charset="0"/>
            </a:endParaRPr>
          </a:p>
        </p:txBody>
      </p:sp>
      <p:graphicFrame>
        <p:nvGraphicFramePr>
          <p:cNvPr id="9" name="Marcador de conteni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573436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0665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884208"/>
              </p:ext>
            </p:extLst>
          </p:nvPr>
        </p:nvGraphicFramePr>
        <p:xfrm>
          <a:off x="457200" y="1600200"/>
          <a:ext cx="7643192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395536" y="1052736"/>
            <a:ext cx="837361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MX"/>
            </a:defPPr>
            <a:lvl1pPr>
              <a:spcBef>
                <a:spcPct val="0"/>
              </a:spcBef>
              <a:buNone/>
              <a:defRPr sz="2000" b="1">
                <a:solidFill>
                  <a:srgbClr val="F79646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s-ES" dirty="0"/>
          </a:p>
        </p:txBody>
      </p:sp>
      <p:cxnSp>
        <p:nvCxnSpPr>
          <p:cNvPr id="7" name="15 Conector recto"/>
          <p:cNvCxnSpPr/>
          <p:nvPr/>
        </p:nvCxnSpPr>
        <p:spPr>
          <a:xfrm flipV="1">
            <a:off x="395536" y="1052736"/>
            <a:ext cx="8373616" cy="7200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b="1" dirty="0">
                <a:solidFill>
                  <a:srgbClr val="17365D"/>
                </a:solidFill>
                <a:latin typeface="Calibri"/>
                <a:cs typeface="Calibri"/>
              </a:rPr>
              <a:t>Presupuesto asignado al </a:t>
            </a:r>
            <a:r>
              <a:rPr lang="es-MX" sz="2400" b="1" dirty="0" smtClean="0">
                <a:solidFill>
                  <a:srgbClr val="17365D"/>
                </a:solidFill>
                <a:latin typeface="Calibri"/>
                <a:cs typeface="Calibri"/>
              </a:rPr>
              <a:t>FAM-AS </a:t>
            </a:r>
            <a:r>
              <a:rPr lang="es-MX" sz="2400" b="1" dirty="0">
                <a:solidFill>
                  <a:srgbClr val="17365D"/>
                </a:solidFill>
                <a:latin typeface="Calibri"/>
                <a:cs typeface="Calibri"/>
              </a:rPr>
              <a:t>y tendencia de crecimiento real: 2003-2013</a:t>
            </a:r>
            <a:r>
              <a:rPr lang="es-ES" sz="3200" b="1" dirty="0">
                <a:solidFill>
                  <a:srgbClr val="17365D"/>
                </a:solidFill>
                <a:latin typeface="Calibri"/>
                <a:cs typeface="Calibri"/>
              </a:rPr>
              <a:t/>
            </a:r>
            <a:br>
              <a:rPr lang="es-ES" sz="3200" b="1" dirty="0">
                <a:solidFill>
                  <a:srgbClr val="17365D"/>
                </a:solidFill>
                <a:latin typeface="Calibri"/>
                <a:cs typeface="Calibri"/>
              </a:rPr>
            </a:br>
            <a:endParaRPr lang="es-ES" sz="2400" b="1" dirty="0">
              <a:solidFill>
                <a:srgbClr val="17365D"/>
              </a:solidFill>
              <a:latin typeface="Calibri"/>
              <a:cs typeface="Calibri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51520" y="6021288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00" b="1" dirty="0">
                <a:latin typeface="Calibri" panose="020F0502020204030204" pitchFamily="34" charset="0"/>
              </a:rPr>
              <a:t>Fuente: </a:t>
            </a:r>
            <a:r>
              <a:rPr lang="es-MX" sz="1000" dirty="0"/>
              <a:t>Elaboración propia a partir de la información disponible en el Observatorio del </a:t>
            </a:r>
            <a:r>
              <a:rPr lang="es-MX" sz="1000" dirty="0" smtClean="0"/>
              <a:t>Gasto: Transparencia Presupuestaria. Valores deflactados (2012).</a:t>
            </a:r>
            <a:endParaRPr lang="es-ES_tradnl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581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es-ES" sz="2400" b="1" dirty="0" smtClean="0">
                <a:solidFill>
                  <a:srgbClr val="17365D"/>
                </a:solidFill>
                <a:latin typeface="Calibri"/>
                <a:cs typeface="Calibri"/>
              </a:rPr>
              <a:t>Congruencia en el crecimiento en el presupuesto FAM-AS para responder al problema de inseguridad alimentaria</a:t>
            </a:r>
            <a:endParaRPr lang="es-ES" sz="2400" b="1" dirty="0">
              <a:solidFill>
                <a:srgbClr val="17365D"/>
              </a:solidFill>
              <a:latin typeface="Calibri"/>
              <a:cs typeface="Calibri"/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5104318"/>
              </p:ext>
            </p:extLst>
          </p:nvPr>
        </p:nvGraphicFramePr>
        <p:xfrm>
          <a:off x="478366" y="1628775"/>
          <a:ext cx="8486122" cy="4645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" name="15 Conector recto"/>
          <p:cNvCxnSpPr/>
          <p:nvPr/>
        </p:nvCxnSpPr>
        <p:spPr>
          <a:xfrm flipV="1">
            <a:off x="395536" y="1340768"/>
            <a:ext cx="8373616" cy="7200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90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3560" y="2358008"/>
            <a:ext cx="8208912" cy="1143000"/>
          </a:xfrm>
        </p:spPr>
        <p:txBody>
          <a:bodyPr/>
          <a:lstStyle/>
          <a:p>
            <a:pPr algn="ctr"/>
            <a:r>
              <a:rPr lang="es-MX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Metodología</a:t>
            </a:r>
            <a:endParaRPr lang="es-MX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6" name="15 Conector recto"/>
          <p:cNvCxnSpPr/>
          <p:nvPr/>
        </p:nvCxnSpPr>
        <p:spPr>
          <a:xfrm>
            <a:off x="380442" y="3573016"/>
            <a:ext cx="836802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Rectángulo"/>
          <p:cNvSpPr/>
          <p:nvPr/>
        </p:nvSpPr>
        <p:spPr>
          <a:xfrm>
            <a:off x="380442" y="1484784"/>
            <a:ext cx="75390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2400" dirty="0" smtClean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2000" dirty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2000" dirty="0" smtClean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2000" dirty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2000" dirty="0" smtClean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2000" dirty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2000" dirty="0" smtClean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2000" dirty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52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tregables Proyectos Morelos">
  <a:themeElements>
    <a:clrScheme name="Plantilla proyectos Morelos">
      <a:dk1>
        <a:srgbClr val="17365D"/>
      </a:dk1>
      <a:lt1>
        <a:srgbClr val="FFFFFF"/>
      </a:lt1>
      <a:dk2>
        <a:srgbClr val="17365D"/>
      </a:dk2>
      <a:lt2>
        <a:srgbClr val="EEECE1"/>
      </a:lt2>
      <a:accent1>
        <a:srgbClr val="48BCE0"/>
      </a:accent1>
      <a:accent2>
        <a:srgbClr val="B50B2F"/>
      </a:accent2>
      <a:accent3>
        <a:srgbClr val="FFC000"/>
      </a:accent3>
      <a:accent4>
        <a:srgbClr val="D88EDA"/>
      </a:accent4>
      <a:accent5>
        <a:srgbClr val="2E9E83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a entregables morelo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Fundició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9783</TotalTime>
  <Words>2790</Words>
  <Application>Microsoft Office PowerPoint</Application>
  <PresentationFormat>Presentación en pantalla (4:3)</PresentationFormat>
  <Paragraphs>199</Paragraphs>
  <Slides>31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Entregables Proyectos Morelos</vt:lpstr>
      <vt:lpstr>Presentación de PowerPoint</vt:lpstr>
      <vt:lpstr>Evaluación del Fondo de Aportaciones Múltiples en la Vertiente de Asistencia Social en el Estado de Morelos.  Evaluación de Procesos y Desempeño del Ejercicio Fiscal 2013   Investigador Principal: Juan Pablo Gutiérrez (jpgutier@correo.insp.mx) Co-Investigadores: Eduardo Alcalá, Dulce Alejandra Balandrán, Bartolo Retana, Isabel Vieitez y Zayra T. López Ixta.  Análisis FAM-AS: Isabel Vieitez, Alejandra Balandrán, Eduardo Alcalá, Juan Pablo Gutiérrez. </vt:lpstr>
      <vt:lpstr>Contenido de la presentación</vt:lpstr>
      <vt:lpstr>Antecedentes</vt:lpstr>
      <vt:lpstr>Fondo de Aportaciones Múltiples: Asistencia Social (FAM-AS)</vt:lpstr>
      <vt:lpstr>Presupuesto asignado al FAM-AS y tendencia de crecimiento real: 2003-2013 </vt:lpstr>
      <vt:lpstr>Presupuesto asignado al FAM-AS y tendencia de crecimiento real: 2003-2013 </vt:lpstr>
      <vt:lpstr>Congruencia en el crecimiento en el presupuesto FAM-AS para responder al problema de inseguridad alimentaria</vt:lpstr>
      <vt:lpstr>Metodología</vt:lpstr>
      <vt:lpstr>Objetivos de la evaluación</vt:lpstr>
      <vt:lpstr>Estrategia general de la evaluación</vt:lpstr>
      <vt:lpstr>Descripción de procesos FAM-AS</vt:lpstr>
      <vt:lpstr>Matriz de Indicadores para Resultados 2013</vt:lpstr>
      <vt:lpstr>Recomendaciones</vt:lpstr>
      <vt:lpstr>Desarrollar procedimientos estandarizados de operación (PEO) del Fondo a nivel estatal</vt:lpstr>
      <vt:lpstr>Elaborar la Matriz de Indicadores de Resultados (MIR) del Fondo a nivel estatal </vt:lpstr>
      <vt:lpstr>Elaboración de un diagnóstico situacional respecto a la inseguridad alimentaria en el estado conforme a los lineamientos de la EIASA</vt:lpstr>
      <vt:lpstr>Capacitar al personal operativo en los nuevos lineamientos de la EIASA (2013-2014) y ajustar los manuales de procedimientos</vt:lpstr>
      <vt:lpstr>Realizar un diagnóstico integral participativo sobre los distintos procesos de suministro y supervisión de los programas de apoyo alimentario</vt:lpstr>
      <vt:lpstr>Diagnóstico integral sobre la percepción del personal que interviene en la distribución y entrega de los apoyos alimentarios</vt:lpstr>
      <vt:lpstr>Ampliar el alcance del sistema de información que integre avance físico y el financiero del Fondo</vt:lpstr>
      <vt:lpstr>Actualizar el padrón de beneficiarios conforme a los lineamientos de los Padrones de Programas Gubernamentales </vt:lpstr>
      <vt:lpstr>Evaluación sobre las repercusiones de la adecuación programática que realiza el SEDIF sobre el ejercicio del FAM-AS</vt:lpstr>
      <vt:lpstr>Definir lineamientos e instrumentos de coordinación intersectorial</vt:lpstr>
      <vt:lpstr>Actualizar las Reglas de Operación de los diferentes programas financiados por el FAM-AS de acuerdo con los nuevos lineamientos de la EIASA</vt:lpstr>
      <vt:lpstr>Crear mecanismos de difusión para los beneficiarios sobre los resultados  programas financiados con el FAM-AS</vt:lpstr>
      <vt:lpstr>Asignar un área que administre, supervise, verifique, de seguimiento e integre la información de los diferentes portales  de transparencia</vt:lpstr>
      <vt:lpstr>Actualizar faltantes de información de la cuenta pública sobre avance físico financiero, padrones de beneficiarios, resultados de las auditorías, entre otros</vt:lpstr>
      <vt:lpstr>Establecer mecanismos claros y transparentes de participación ciudadana (contraloría social)</vt:lpstr>
      <vt:lpstr>Solicitar al SNDIF que se haga del dominio público el sistema informático sobre inseguridad alimentaria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CIEE</dc:creator>
  <cp:lastModifiedBy>Juan Pablo Gutierrez</cp:lastModifiedBy>
  <cp:revision>736</cp:revision>
  <cp:lastPrinted>2014-09-20T21:51:24Z</cp:lastPrinted>
  <dcterms:created xsi:type="dcterms:W3CDTF">2014-08-27T15:34:29Z</dcterms:created>
  <dcterms:modified xsi:type="dcterms:W3CDTF">2014-09-24T14:45:07Z</dcterms:modified>
</cp:coreProperties>
</file>