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70" r:id="rId4"/>
    <p:sldId id="272" r:id="rId5"/>
    <p:sldId id="274" r:id="rId6"/>
    <p:sldId id="275" r:id="rId7"/>
    <p:sldId id="258" r:id="rId8"/>
    <p:sldId id="276" r:id="rId9"/>
    <p:sldId id="259" r:id="rId10"/>
    <p:sldId id="261" r:id="rId11"/>
    <p:sldId id="278" r:id="rId12"/>
    <p:sldId id="279" r:id="rId13"/>
    <p:sldId id="280" r:id="rId14"/>
    <p:sldId id="277" r:id="rId15"/>
    <p:sldId id="262" r:id="rId16"/>
    <p:sldId id="263" r:id="rId17"/>
    <p:sldId id="264" r:id="rId18"/>
    <p:sldId id="282" r:id="rId19"/>
    <p:sldId id="281" r:id="rId20"/>
    <p:sldId id="265" r:id="rId21"/>
    <p:sldId id="266" r:id="rId22"/>
    <p:sldId id="268" r:id="rId23"/>
    <p:sldId id="267" r:id="rId24"/>
    <p:sldId id="283"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C68EB6-E911-4AB9-99E6-55F090CDD2A9}"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s-MX"/>
        </a:p>
      </dgm:t>
    </dgm:pt>
    <dgm:pt modelId="{DD64F4B7-21DE-4396-A546-9489D2AFA804}">
      <dgm:prSet phldrT="[Texto]" custT="1"/>
      <dgm:spPr>
        <a:solidFill>
          <a:schemeClr val="accent6">
            <a:lumMod val="50000"/>
          </a:schemeClr>
        </a:solidFill>
      </dgm:spPr>
      <dgm:t>
        <a:bodyPr/>
        <a:lstStyle/>
        <a:p>
          <a:r>
            <a:rPr lang="es-MX" sz="2800" b="1" dirty="0" smtClean="0"/>
            <a:t>¿Qué es el Ramo General 33?</a:t>
          </a:r>
          <a:endParaRPr lang="es-MX" sz="2800" b="1" dirty="0"/>
        </a:p>
      </dgm:t>
    </dgm:pt>
    <dgm:pt modelId="{7C12BF61-769D-4537-853B-E03F88A89BAA}" type="parTrans" cxnId="{401965F2-EFFE-42BD-A650-B956FF48D839}">
      <dgm:prSet/>
      <dgm:spPr/>
      <dgm:t>
        <a:bodyPr/>
        <a:lstStyle/>
        <a:p>
          <a:endParaRPr lang="es-MX"/>
        </a:p>
      </dgm:t>
    </dgm:pt>
    <dgm:pt modelId="{8D351023-8DF3-4887-A9EC-E0C6D51119D7}" type="sibTrans" cxnId="{401965F2-EFFE-42BD-A650-B956FF48D839}">
      <dgm:prSet/>
      <dgm:spPr/>
      <dgm:t>
        <a:bodyPr/>
        <a:lstStyle/>
        <a:p>
          <a:endParaRPr lang="es-MX"/>
        </a:p>
      </dgm:t>
    </dgm:pt>
    <dgm:pt modelId="{A24C3314-CE88-4681-93B3-76E6788BAB00}">
      <dgm:prSet phldrT="[Texto]" custT="1"/>
      <dgm:spPr>
        <a:solidFill>
          <a:schemeClr val="accent6">
            <a:lumMod val="40000"/>
            <a:lumOff val="6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s-ES" sz="1800" kern="1200" baseline="0" dirty="0" smtClean="0">
              <a:solidFill>
                <a:schemeClr val="tx2"/>
              </a:solidFill>
              <a:latin typeface="+mn-lt"/>
              <a:ea typeface="+mn-ea"/>
              <a:cs typeface="+mn-cs"/>
            </a:rPr>
            <a:t>Es un ramo administrativo que </a:t>
          </a:r>
          <a:r>
            <a:rPr lang="es-ES" sz="1800" b="1" kern="1200" baseline="0" dirty="0" smtClean="0">
              <a:solidFill>
                <a:schemeClr val="tx2"/>
              </a:solidFill>
              <a:latin typeface="+mn-lt"/>
              <a:ea typeface="+mn-ea"/>
              <a:cs typeface="+mn-cs"/>
            </a:rPr>
            <a:t>transfiere recursos </a:t>
          </a:r>
          <a:r>
            <a:rPr lang="es-ES" sz="1800" kern="1200" baseline="0" dirty="0" smtClean="0">
              <a:solidFill>
                <a:schemeClr val="tx2"/>
              </a:solidFill>
              <a:latin typeface="+mn-lt"/>
              <a:ea typeface="+mn-ea"/>
              <a:cs typeface="+mn-cs"/>
            </a:rPr>
            <a:t>del Presupuesto Federal a las </a:t>
          </a:r>
          <a:r>
            <a:rPr lang="es-ES" sz="1800" b="1" kern="1200" baseline="0" dirty="0" smtClean="0">
              <a:solidFill>
                <a:schemeClr val="tx2"/>
              </a:solidFill>
              <a:latin typeface="+mn-lt"/>
              <a:ea typeface="+mn-ea"/>
              <a:cs typeface="+mn-cs"/>
            </a:rPr>
            <a:t>entidades federativas </a:t>
          </a:r>
          <a:r>
            <a:rPr lang="es-ES" sz="1800" b="0" kern="1200" baseline="0" dirty="0" smtClean="0">
              <a:solidFill>
                <a:schemeClr val="tx2"/>
              </a:solidFill>
              <a:latin typeface="+mn-lt"/>
              <a:ea typeface="+mn-ea"/>
              <a:cs typeface="+mn-cs"/>
            </a:rPr>
            <a:t>y </a:t>
          </a:r>
          <a:r>
            <a:rPr lang="es-ES" sz="1800" kern="1200" baseline="0" dirty="0" smtClean="0">
              <a:solidFill>
                <a:schemeClr val="tx2"/>
              </a:solidFill>
              <a:latin typeface="+mn-lt"/>
              <a:ea typeface="+mn-ea"/>
              <a:cs typeface="+mn-cs"/>
            </a:rPr>
            <a:t>se destinan a </a:t>
          </a:r>
          <a:r>
            <a:rPr lang="es-ES" sz="1800" b="1" kern="1200" baseline="0" dirty="0" smtClean="0">
              <a:solidFill>
                <a:schemeClr val="tx2"/>
              </a:solidFill>
              <a:latin typeface="+mn-lt"/>
              <a:ea typeface="+mn-ea"/>
              <a:cs typeface="+mn-cs"/>
            </a:rPr>
            <a:t>responsabilidades claramente definidas relativas</a:t>
          </a:r>
          <a:r>
            <a:rPr lang="es-ES" sz="1800" kern="1200" baseline="0" dirty="0" smtClean="0">
              <a:solidFill>
                <a:schemeClr val="tx2"/>
              </a:solidFill>
              <a:latin typeface="+mn-lt"/>
              <a:ea typeface="+mn-ea"/>
              <a:cs typeface="+mn-cs"/>
            </a:rPr>
            <a:t> </a:t>
          </a:r>
          <a:r>
            <a:rPr lang="es-ES" sz="1800" i="0" kern="1200" baseline="0" dirty="0" smtClean="0">
              <a:solidFill>
                <a:schemeClr val="tx2"/>
              </a:solidFill>
              <a:latin typeface="+mn-lt"/>
              <a:ea typeface="+mn-ea"/>
              <a:cs typeface="+mn-cs"/>
            </a:rPr>
            <a:t>a </a:t>
          </a:r>
          <a:r>
            <a:rPr lang="es-ES" sz="1800" b="1" i="0" kern="1200" baseline="0" dirty="0" smtClean="0">
              <a:solidFill>
                <a:schemeClr val="tx2"/>
              </a:solidFill>
              <a:latin typeface="+mn-lt"/>
              <a:ea typeface="+mn-ea"/>
              <a:cs typeface="+mn-cs"/>
            </a:rPr>
            <a:t>educación</a:t>
          </a:r>
          <a:r>
            <a:rPr lang="es-ES" sz="1800" b="0" i="0" kern="1200" baseline="0" dirty="0" smtClean="0">
              <a:solidFill>
                <a:schemeClr val="tx2"/>
              </a:solidFill>
              <a:latin typeface="+mn-lt"/>
              <a:ea typeface="+mn-ea"/>
              <a:cs typeface="+mn-cs"/>
            </a:rPr>
            <a:t> básica, tecnológica y para adultos, </a:t>
          </a:r>
          <a:r>
            <a:rPr lang="es-ES" sz="1800" b="1" i="0" kern="1200" baseline="0" dirty="0" smtClean="0">
              <a:solidFill>
                <a:schemeClr val="tx2"/>
              </a:solidFill>
              <a:latin typeface="+mn-lt"/>
              <a:ea typeface="+mn-ea"/>
              <a:cs typeface="+mn-cs"/>
            </a:rPr>
            <a:t>salud</a:t>
          </a:r>
          <a:r>
            <a:rPr lang="es-ES" sz="1800" b="0" i="0" kern="1200" baseline="0" dirty="0" smtClean="0">
              <a:solidFill>
                <a:schemeClr val="tx2"/>
              </a:solidFill>
              <a:latin typeface="+mn-lt"/>
              <a:ea typeface="+mn-ea"/>
              <a:cs typeface="+mn-cs"/>
            </a:rPr>
            <a:t>, </a:t>
          </a:r>
          <a:r>
            <a:rPr lang="es-ES" sz="1800" b="1" i="0" kern="1200" baseline="0" dirty="0" smtClean="0">
              <a:solidFill>
                <a:schemeClr val="tx2"/>
              </a:solidFill>
              <a:latin typeface="+mn-lt"/>
              <a:ea typeface="+mn-ea"/>
              <a:cs typeface="+mn-cs"/>
            </a:rPr>
            <a:t>infraestructura</a:t>
          </a:r>
          <a:r>
            <a:rPr lang="es-ES" sz="1800" b="0" i="0" kern="1200" baseline="0" dirty="0" smtClean="0">
              <a:solidFill>
                <a:schemeClr val="tx2"/>
              </a:solidFill>
              <a:latin typeface="+mn-lt"/>
              <a:ea typeface="+mn-ea"/>
              <a:cs typeface="+mn-cs"/>
            </a:rPr>
            <a:t> básica, </a:t>
          </a:r>
          <a:r>
            <a:rPr lang="es-ES" sz="1800" b="1" i="0" kern="1200" baseline="0" dirty="0" smtClean="0">
              <a:solidFill>
                <a:schemeClr val="tx2"/>
              </a:solidFill>
              <a:latin typeface="+mn-lt"/>
              <a:ea typeface="+mn-ea"/>
              <a:cs typeface="+mn-cs"/>
            </a:rPr>
            <a:t>seguridad</a:t>
          </a:r>
          <a:r>
            <a:rPr lang="es-ES" sz="1800" b="0" i="0" kern="1200" baseline="0" dirty="0" smtClean="0">
              <a:solidFill>
                <a:schemeClr val="tx2"/>
              </a:solidFill>
              <a:latin typeface="+mn-lt"/>
              <a:ea typeface="+mn-ea"/>
              <a:cs typeface="+mn-cs"/>
            </a:rPr>
            <a:t> pública y fortalecimiento de los gobiernos estatales y de los </a:t>
          </a:r>
          <a:r>
            <a:rPr lang="es-ES" sz="1800" b="1" i="0" kern="1200" baseline="0" dirty="0" smtClean="0">
              <a:solidFill>
                <a:schemeClr val="tx2"/>
              </a:solidFill>
              <a:latin typeface="+mn-lt"/>
              <a:ea typeface="+mn-ea"/>
              <a:cs typeface="+mn-cs"/>
            </a:rPr>
            <a:t>municipios</a:t>
          </a:r>
          <a:r>
            <a:rPr lang="es-ES" sz="1800" b="0" i="0" kern="1200" baseline="0" dirty="0" smtClean="0">
              <a:solidFill>
                <a:schemeClr val="tx2"/>
              </a:solidFill>
              <a:latin typeface="+mn-lt"/>
              <a:ea typeface="+mn-ea"/>
              <a:cs typeface="+mn-cs"/>
            </a:rPr>
            <a:t>.</a:t>
          </a:r>
          <a:endParaRPr lang="es-MX" sz="1800" b="0" i="0" kern="1200" baseline="0" dirty="0" smtClean="0">
            <a:solidFill>
              <a:schemeClr val="tx2"/>
            </a:solidFill>
            <a:latin typeface="+mn-lt"/>
            <a:ea typeface="+mn-ea"/>
            <a:cs typeface="+mn-cs"/>
          </a:endParaRPr>
        </a:p>
      </dgm:t>
    </dgm:pt>
    <dgm:pt modelId="{DFC24E7B-F5FD-41CE-ADDC-6BFB6DE569D3}" type="parTrans" cxnId="{FC3AD1DF-9EC8-44AA-ABF3-8C2558FDF7CD}">
      <dgm:prSet/>
      <dgm:spPr/>
      <dgm:t>
        <a:bodyPr/>
        <a:lstStyle/>
        <a:p>
          <a:endParaRPr lang="es-MX"/>
        </a:p>
      </dgm:t>
    </dgm:pt>
    <dgm:pt modelId="{C2A8C860-1C7E-403F-91A8-8F5E90A1A1D2}" type="sibTrans" cxnId="{FC3AD1DF-9EC8-44AA-ABF3-8C2558FDF7CD}">
      <dgm:prSet/>
      <dgm:spPr/>
      <dgm:t>
        <a:bodyPr/>
        <a:lstStyle/>
        <a:p>
          <a:endParaRPr lang="es-MX"/>
        </a:p>
      </dgm:t>
    </dgm:pt>
    <dgm:pt modelId="{AB4E34A3-5D0B-49EC-83D1-B52D468FFD4A}">
      <dgm:prSet phldrT="[Texto]" custT="1"/>
      <dgm:spPr>
        <a:solidFill>
          <a:schemeClr val="accent2">
            <a:lumMod val="75000"/>
          </a:schemeClr>
        </a:solidFill>
      </dgm:spPr>
      <dgm:t>
        <a:bodyPr/>
        <a:lstStyle/>
        <a:p>
          <a:r>
            <a:rPr lang="es-MX" sz="2800" b="1" dirty="0" smtClean="0"/>
            <a:t>¿Cuál es la naturaleza del recurso?</a:t>
          </a:r>
          <a:endParaRPr lang="es-MX" sz="2800" b="1" dirty="0"/>
        </a:p>
      </dgm:t>
    </dgm:pt>
    <dgm:pt modelId="{0C0EB0BE-A75D-49CA-83C4-EDC7670AB7F0}" type="parTrans" cxnId="{0C02C168-E645-4989-A6C4-187145D2821E}">
      <dgm:prSet/>
      <dgm:spPr/>
      <dgm:t>
        <a:bodyPr/>
        <a:lstStyle/>
        <a:p>
          <a:endParaRPr lang="es-MX"/>
        </a:p>
      </dgm:t>
    </dgm:pt>
    <dgm:pt modelId="{D6A233A4-B3FE-40E2-8131-BC77CF4842AE}" type="sibTrans" cxnId="{0C02C168-E645-4989-A6C4-187145D2821E}">
      <dgm:prSet/>
      <dgm:spPr/>
      <dgm:t>
        <a:bodyPr/>
        <a:lstStyle/>
        <a:p>
          <a:endParaRPr lang="es-MX"/>
        </a:p>
      </dgm:t>
    </dgm:pt>
    <dgm:pt modelId="{C71122E3-ED38-4F0B-ABB7-5E8E98D47CD2}">
      <dgm:prSet phldrT="[Texto]" custT="1"/>
      <dgm:spPr>
        <a:solidFill>
          <a:schemeClr val="accent2">
            <a:lumMod val="40000"/>
            <a:lumOff val="60000"/>
            <a:alpha val="90000"/>
          </a:schemeClr>
        </a:solidFill>
      </dgm:spPr>
      <dgm:t>
        <a:bodyPr/>
        <a:lstStyle/>
        <a:p>
          <a:r>
            <a:rPr lang="es-MX" sz="1800" b="1" dirty="0" smtClean="0">
              <a:solidFill>
                <a:schemeClr val="tx2"/>
              </a:solidFill>
            </a:rPr>
            <a:t>Aportaciones federales </a:t>
          </a:r>
          <a:r>
            <a:rPr lang="es-MX" sz="1800" dirty="0" smtClean="0">
              <a:solidFill>
                <a:schemeClr val="tx2"/>
              </a:solidFill>
            </a:rPr>
            <a:t>que </a:t>
          </a:r>
          <a:r>
            <a:rPr lang="es-MX" sz="1800" b="1" dirty="0" smtClean="0">
              <a:solidFill>
                <a:schemeClr val="tx2"/>
              </a:solidFill>
            </a:rPr>
            <a:t>condicionan su gasto</a:t>
          </a:r>
          <a:r>
            <a:rPr lang="es-MX" sz="1800" dirty="0" smtClean="0">
              <a:solidFill>
                <a:schemeClr val="tx2"/>
              </a:solidFill>
            </a:rPr>
            <a:t> a </a:t>
          </a:r>
          <a:r>
            <a:rPr lang="es-MX" sz="1800" b="1" dirty="0" smtClean="0">
              <a:solidFill>
                <a:schemeClr val="tx2"/>
              </a:solidFill>
            </a:rPr>
            <a:t>etiquetas definid</a:t>
          </a:r>
          <a:r>
            <a:rPr lang="es-MX" sz="1800" dirty="0" smtClean="0">
              <a:solidFill>
                <a:schemeClr val="tx2"/>
              </a:solidFill>
            </a:rPr>
            <a:t>as para la consecución y </a:t>
          </a:r>
          <a:r>
            <a:rPr lang="es-MX" sz="1800" b="1" dirty="0" smtClean="0">
              <a:solidFill>
                <a:schemeClr val="tx2"/>
              </a:solidFill>
            </a:rPr>
            <a:t>cumplimiento de los objetivos </a:t>
          </a:r>
          <a:r>
            <a:rPr lang="es-MX" sz="1800" dirty="0" smtClean="0">
              <a:solidFill>
                <a:schemeClr val="tx2"/>
              </a:solidFill>
            </a:rPr>
            <a:t>de cada uno de los fondos que lo integran.</a:t>
          </a:r>
          <a:endParaRPr lang="es-MX" sz="1800" dirty="0">
            <a:solidFill>
              <a:schemeClr val="tx2"/>
            </a:solidFill>
          </a:endParaRPr>
        </a:p>
      </dgm:t>
    </dgm:pt>
    <dgm:pt modelId="{095AF1D5-0379-46D4-B9C0-E2EBF9A8DEBF}" type="parTrans" cxnId="{DF929FAD-927A-4DD2-8F2A-E04820ADF524}">
      <dgm:prSet/>
      <dgm:spPr/>
      <dgm:t>
        <a:bodyPr/>
        <a:lstStyle/>
        <a:p>
          <a:endParaRPr lang="es-MX"/>
        </a:p>
      </dgm:t>
    </dgm:pt>
    <dgm:pt modelId="{48E90F64-5849-49D2-9601-0EE894B8C919}" type="sibTrans" cxnId="{DF929FAD-927A-4DD2-8F2A-E04820ADF524}">
      <dgm:prSet/>
      <dgm:spPr/>
      <dgm:t>
        <a:bodyPr/>
        <a:lstStyle/>
        <a:p>
          <a:endParaRPr lang="es-MX"/>
        </a:p>
      </dgm:t>
    </dgm:pt>
    <dgm:pt modelId="{93B94242-C957-4668-8699-92373730B8DF}">
      <dgm:prSet phldrT="[Texto]"/>
      <dgm:spPr>
        <a:solidFill>
          <a:schemeClr val="accent2">
            <a:lumMod val="40000"/>
            <a:lumOff val="60000"/>
            <a:alpha val="90000"/>
          </a:schemeClr>
        </a:solidFill>
      </dgm:spPr>
      <dgm:t>
        <a:bodyPr/>
        <a:lstStyle/>
        <a:p>
          <a:endParaRPr lang="es-MX" sz="2200" dirty="0"/>
        </a:p>
      </dgm:t>
    </dgm:pt>
    <dgm:pt modelId="{F0178080-41DA-40CB-A434-2778C892AEDE}" type="parTrans" cxnId="{5595A58D-3079-42CE-8DFC-4411FB916695}">
      <dgm:prSet/>
      <dgm:spPr/>
      <dgm:t>
        <a:bodyPr/>
        <a:lstStyle/>
        <a:p>
          <a:endParaRPr lang="es-MX"/>
        </a:p>
      </dgm:t>
    </dgm:pt>
    <dgm:pt modelId="{3306882F-DF9A-4950-963D-F8B09EEFD114}" type="sibTrans" cxnId="{5595A58D-3079-42CE-8DFC-4411FB916695}">
      <dgm:prSet/>
      <dgm:spPr/>
      <dgm:t>
        <a:bodyPr/>
        <a:lstStyle/>
        <a:p>
          <a:endParaRPr lang="es-MX"/>
        </a:p>
      </dgm:t>
    </dgm:pt>
    <dgm:pt modelId="{3DA64462-1C07-41E5-8C07-96194542B08D}" type="pres">
      <dgm:prSet presAssocID="{9BC68EB6-E911-4AB9-99E6-55F090CDD2A9}" presName="Name0" presStyleCnt="0">
        <dgm:presLayoutVars>
          <dgm:dir/>
          <dgm:animLvl val="lvl"/>
          <dgm:resizeHandles val="exact"/>
        </dgm:presLayoutVars>
      </dgm:prSet>
      <dgm:spPr/>
      <dgm:t>
        <a:bodyPr/>
        <a:lstStyle/>
        <a:p>
          <a:endParaRPr lang="es-MX"/>
        </a:p>
      </dgm:t>
    </dgm:pt>
    <dgm:pt modelId="{0973D518-A2CE-4DF8-9BA2-443764A7C135}" type="pres">
      <dgm:prSet presAssocID="{DD64F4B7-21DE-4396-A546-9489D2AFA804}" presName="linNode" presStyleCnt="0"/>
      <dgm:spPr/>
    </dgm:pt>
    <dgm:pt modelId="{0704DF6F-81BE-4504-85CB-B1EE48670CF3}" type="pres">
      <dgm:prSet presAssocID="{DD64F4B7-21DE-4396-A546-9489D2AFA804}" presName="parentText" presStyleLbl="node1" presStyleIdx="0" presStyleCnt="2" custScaleY="54109">
        <dgm:presLayoutVars>
          <dgm:chMax val="1"/>
          <dgm:bulletEnabled val="1"/>
        </dgm:presLayoutVars>
      </dgm:prSet>
      <dgm:spPr/>
      <dgm:t>
        <a:bodyPr/>
        <a:lstStyle/>
        <a:p>
          <a:endParaRPr lang="es-MX"/>
        </a:p>
      </dgm:t>
    </dgm:pt>
    <dgm:pt modelId="{1135A352-B1B4-466E-A49B-F3C583DB9A0A}" type="pres">
      <dgm:prSet presAssocID="{DD64F4B7-21DE-4396-A546-9489D2AFA804}" presName="descendantText" presStyleLbl="alignAccFollowNode1" presStyleIdx="0" presStyleCnt="2" custScaleY="117398">
        <dgm:presLayoutVars>
          <dgm:bulletEnabled val="1"/>
        </dgm:presLayoutVars>
      </dgm:prSet>
      <dgm:spPr>
        <a:prstGeom prst="roundRect">
          <a:avLst/>
        </a:prstGeom>
      </dgm:spPr>
      <dgm:t>
        <a:bodyPr/>
        <a:lstStyle/>
        <a:p>
          <a:endParaRPr lang="es-MX"/>
        </a:p>
      </dgm:t>
    </dgm:pt>
    <dgm:pt modelId="{41F97EB3-6103-436E-849D-D1D1CBA210DA}" type="pres">
      <dgm:prSet presAssocID="{8D351023-8DF3-4887-A9EC-E0C6D51119D7}" presName="sp" presStyleCnt="0"/>
      <dgm:spPr/>
    </dgm:pt>
    <dgm:pt modelId="{A771342A-4064-4120-9B1E-2AE79183BF84}" type="pres">
      <dgm:prSet presAssocID="{AB4E34A3-5D0B-49EC-83D1-B52D468FFD4A}" presName="linNode" presStyleCnt="0"/>
      <dgm:spPr/>
    </dgm:pt>
    <dgm:pt modelId="{629D2063-0DAC-4820-BA9A-CA06DF44BEB3}" type="pres">
      <dgm:prSet presAssocID="{AB4E34A3-5D0B-49EC-83D1-B52D468FFD4A}" presName="parentText" presStyleLbl="node1" presStyleIdx="1" presStyleCnt="2" custScaleY="54569">
        <dgm:presLayoutVars>
          <dgm:chMax val="1"/>
          <dgm:bulletEnabled val="1"/>
        </dgm:presLayoutVars>
      </dgm:prSet>
      <dgm:spPr/>
      <dgm:t>
        <a:bodyPr/>
        <a:lstStyle/>
        <a:p>
          <a:endParaRPr lang="es-MX"/>
        </a:p>
      </dgm:t>
    </dgm:pt>
    <dgm:pt modelId="{1B0AF0E0-7CCF-42DC-A32E-920BC6132700}" type="pres">
      <dgm:prSet presAssocID="{AB4E34A3-5D0B-49EC-83D1-B52D468FFD4A}" presName="descendantText" presStyleLbl="alignAccFollowNode1" presStyleIdx="1" presStyleCnt="2" custScaleY="74023" custLinFactNeighborX="-1961" custLinFactNeighborY="1006">
        <dgm:presLayoutVars>
          <dgm:bulletEnabled val="1"/>
        </dgm:presLayoutVars>
      </dgm:prSet>
      <dgm:spPr>
        <a:prstGeom prst="roundRect">
          <a:avLst/>
        </a:prstGeom>
      </dgm:spPr>
      <dgm:t>
        <a:bodyPr/>
        <a:lstStyle/>
        <a:p>
          <a:endParaRPr lang="es-MX"/>
        </a:p>
      </dgm:t>
    </dgm:pt>
  </dgm:ptLst>
  <dgm:cxnLst>
    <dgm:cxn modelId="{79823E79-4A67-5A4B-A2BD-D1234C1A2A96}" type="presOf" srcId="{9BC68EB6-E911-4AB9-99E6-55F090CDD2A9}" destId="{3DA64462-1C07-41E5-8C07-96194542B08D}" srcOrd="0" destOrd="0" presId="urn:microsoft.com/office/officeart/2005/8/layout/vList5"/>
    <dgm:cxn modelId="{5DB93152-DA36-F443-B7A8-100BCD9E5652}" type="presOf" srcId="{DD64F4B7-21DE-4396-A546-9489D2AFA804}" destId="{0704DF6F-81BE-4504-85CB-B1EE48670CF3}" srcOrd="0" destOrd="0" presId="urn:microsoft.com/office/officeart/2005/8/layout/vList5"/>
    <dgm:cxn modelId="{DF929FAD-927A-4DD2-8F2A-E04820ADF524}" srcId="{AB4E34A3-5D0B-49EC-83D1-B52D468FFD4A}" destId="{C71122E3-ED38-4F0B-ABB7-5E8E98D47CD2}" srcOrd="0" destOrd="0" parTransId="{095AF1D5-0379-46D4-B9C0-E2EBF9A8DEBF}" sibTransId="{48E90F64-5849-49D2-9601-0EE894B8C919}"/>
    <dgm:cxn modelId="{0C02C168-E645-4989-A6C4-187145D2821E}" srcId="{9BC68EB6-E911-4AB9-99E6-55F090CDD2A9}" destId="{AB4E34A3-5D0B-49EC-83D1-B52D468FFD4A}" srcOrd="1" destOrd="0" parTransId="{0C0EB0BE-A75D-49CA-83C4-EDC7670AB7F0}" sibTransId="{D6A233A4-B3FE-40E2-8131-BC77CF4842AE}"/>
    <dgm:cxn modelId="{5F4E8C8A-7177-A647-BFF1-3172CCD76DAC}" type="presOf" srcId="{C71122E3-ED38-4F0B-ABB7-5E8E98D47CD2}" destId="{1B0AF0E0-7CCF-42DC-A32E-920BC6132700}" srcOrd="0" destOrd="0" presId="urn:microsoft.com/office/officeart/2005/8/layout/vList5"/>
    <dgm:cxn modelId="{FC3AD1DF-9EC8-44AA-ABF3-8C2558FDF7CD}" srcId="{DD64F4B7-21DE-4396-A546-9489D2AFA804}" destId="{A24C3314-CE88-4681-93B3-76E6788BAB00}" srcOrd="0" destOrd="0" parTransId="{DFC24E7B-F5FD-41CE-ADDC-6BFB6DE569D3}" sibTransId="{C2A8C860-1C7E-403F-91A8-8F5E90A1A1D2}"/>
    <dgm:cxn modelId="{5595A58D-3079-42CE-8DFC-4411FB916695}" srcId="{AB4E34A3-5D0B-49EC-83D1-B52D468FFD4A}" destId="{93B94242-C957-4668-8699-92373730B8DF}" srcOrd="1" destOrd="0" parTransId="{F0178080-41DA-40CB-A434-2778C892AEDE}" sibTransId="{3306882F-DF9A-4950-963D-F8B09EEFD114}"/>
    <dgm:cxn modelId="{35AA8B7F-DBF8-D249-8662-499CB6FE2E1A}" type="presOf" srcId="{AB4E34A3-5D0B-49EC-83D1-B52D468FFD4A}" destId="{629D2063-0DAC-4820-BA9A-CA06DF44BEB3}" srcOrd="0" destOrd="0" presId="urn:microsoft.com/office/officeart/2005/8/layout/vList5"/>
    <dgm:cxn modelId="{401965F2-EFFE-42BD-A650-B956FF48D839}" srcId="{9BC68EB6-E911-4AB9-99E6-55F090CDD2A9}" destId="{DD64F4B7-21DE-4396-A546-9489D2AFA804}" srcOrd="0" destOrd="0" parTransId="{7C12BF61-769D-4537-853B-E03F88A89BAA}" sibTransId="{8D351023-8DF3-4887-A9EC-E0C6D51119D7}"/>
    <dgm:cxn modelId="{8A328255-A48A-A44F-AC5F-F3CDB9C3EAC3}" type="presOf" srcId="{A24C3314-CE88-4681-93B3-76E6788BAB00}" destId="{1135A352-B1B4-466E-A49B-F3C583DB9A0A}" srcOrd="0" destOrd="0" presId="urn:microsoft.com/office/officeart/2005/8/layout/vList5"/>
    <dgm:cxn modelId="{03DD1058-151E-8549-82BF-A444103E0BF2}" type="presOf" srcId="{93B94242-C957-4668-8699-92373730B8DF}" destId="{1B0AF0E0-7CCF-42DC-A32E-920BC6132700}" srcOrd="0" destOrd="1" presId="urn:microsoft.com/office/officeart/2005/8/layout/vList5"/>
    <dgm:cxn modelId="{4C535C3C-C613-0443-BB36-A407E8B8B329}" type="presParOf" srcId="{3DA64462-1C07-41E5-8C07-96194542B08D}" destId="{0973D518-A2CE-4DF8-9BA2-443764A7C135}" srcOrd="0" destOrd="0" presId="urn:microsoft.com/office/officeart/2005/8/layout/vList5"/>
    <dgm:cxn modelId="{7F5D4996-6499-6B48-9F0D-88E09F67B40E}" type="presParOf" srcId="{0973D518-A2CE-4DF8-9BA2-443764A7C135}" destId="{0704DF6F-81BE-4504-85CB-B1EE48670CF3}" srcOrd="0" destOrd="0" presId="urn:microsoft.com/office/officeart/2005/8/layout/vList5"/>
    <dgm:cxn modelId="{A194D1B9-DAC4-F946-9BAE-EB2693622CC5}" type="presParOf" srcId="{0973D518-A2CE-4DF8-9BA2-443764A7C135}" destId="{1135A352-B1B4-466E-A49B-F3C583DB9A0A}" srcOrd="1" destOrd="0" presId="urn:microsoft.com/office/officeart/2005/8/layout/vList5"/>
    <dgm:cxn modelId="{7FF0FB26-E1CA-9C4A-905B-943B15BA8213}" type="presParOf" srcId="{3DA64462-1C07-41E5-8C07-96194542B08D}" destId="{41F97EB3-6103-436E-849D-D1D1CBA210DA}" srcOrd="1" destOrd="0" presId="urn:microsoft.com/office/officeart/2005/8/layout/vList5"/>
    <dgm:cxn modelId="{089661A4-45C5-9E43-BB38-7DA9F032EEBD}" type="presParOf" srcId="{3DA64462-1C07-41E5-8C07-96194542B08D}" destId="{A771342A-4064-4120-9B1E-2AE79183BF84}" srcOrd="2" destOrd="0" presId="urn:microsoft.com/office/officeart/2005/8/layout/vList5"/>
    <dgm:cxn modelId="{0E5BBD1B-28BF-E14B-AA25-2BD771729169}" type="presParOf" srcId="{A771342A-4064-4120-9B1E-2AE79183BF84}" destId="{629D2063-0DAC-4820-BA9A-CA06DF44BEB3}" srcOrd="0" destOrd="0" presId="urn:microsoft.com/office/officeart/2005/8/layout/vList5"/>
    <dgm:cxn modelId="{52A88F31-20E8-664C-A7D7-A2B60B362397}" type="presParOf" srcId="{A771342A-4064-4120-9B1E-2AE79183BF84}" destId="{1B0AF0E0-7CCF-42DC-A32E-920BC613270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799863-2118-4CFC-9884-62F60D32DC8F}"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s-MX"/>
        </a:p>
      </dgm:t>
    </dgm:pt>
    <dgm:pt modelId="{744822CF-AFA8-4E5A-997B-0C38A6468B34}">
      <dgm:prSet phldrT="[Texto]"/>
      <dgm:spPr>
        <a:solidFill>
          <a:schemeClr val="accent2">
            <a:lumMod val="50000"/>
          </a:schemeClr>
        </a:solidFill>
      </dgm:spPr>
      <dgm:t>
        <a:bodyPr/>
        <a:lstStyle/>
        <a:p>
          <a:r>
            <a:rPr lang="es-MX" dirty="0" smtClean="0"/>
            <a:t>Matriz de indicadores construida con los actores involucrados y utilizada para monitoreo y evaluación</a:t>
          </a:r>
          <a:endParaRPr lang="es-MX" dirty="0"/>
        </a:p>
      </dgm:t>
    </dgm:pt>
    <dgm:pt modelId="{F9E29158-B273-43A9-9261-6575E55D7578}" type="parTrans" cxnId="{9BB1072B-5F07-4C57-9A03-78554CEA779A}">
      <dgm:prSet/>
      <dgm:spPr/>
      <dgm:t>
        <a:bodyPr/>
        <a:lstStyle/>
        <a:p>
          <a:endParaRPr lang="es-MX"/>
        </a:p>
      </dgm:t>
    </dgm:pt>
    <dgm:pt modelId="{78157613-C2C1-48B9-88B6-737A8CCC0065}" type="sibTrans" cxnId="{9BB1072B-5F07-4C57-9A03-78554CEA779A}">
      <dgm:prSet/>
      <dgm:spPr/>
      <dgm:t>
        <a:bodyPr/>
        <a:lstStyle/>
        <a:p>
          <a:endParaRPr lang="es-MX"/>
        </a:p>
      </dgm:t>
    </dgm:pt>
    <dgm:pt modelId="{65E1363F-53FC-45E7-9DCF-1E5DB991B5A2}">
      <dgm:prSet phldrT="[Texto]"/>
      <dgm:spPr>
        <a:solidFill>
          <a:schemeClr val="accent2">
            <a:lumMod val="75000"/>
          </a:schemeClr>
        </a:solidFill>
      </dgm:spPr>
      <dgm:t>
        <a:bodyPr/>
        <a:lstStyle/>
        <a:p>
          <a:r>
            <a:rPr lang="es-MX" dirty="0" smtClean="0"/>
            <a:t>Procesos de ejecución de cada uno de los fondos documentados,  claros y conocidos (tanto de la asignación como del ejercicio) </a:t>
          </a:r>
          <a:endParaRPr lang="es-MX" dirty="0"/>
        </a:p>
      </dgm:t>
    </dgm:pt>
    <dgm:pt modelId="{7CD157C2-5C75-4CE2-8A6E-6F69DE029214}" type="parTrans" cxnId="{A0FD0A67-6439-4C46-8190-D06FD4A9DFB5}">
      <dgm:prSet/>
      <dgm:spPr/>
      <dgm:t>
        <a:bodyPr/>
        <a:lstStyle/>
        <a:p>
          <a:endParaRPr lang="es-MX"/>
        </a:p>
      </dgm:t>
    </dgm:pt>
    <dgm:pt modelId="{0195FCDB-780E-447B-8563-0E482A55EBE8}" type="sibTrans" cxnId="{A0FD0A67-6439-4C46-8190-D06FD4A9DFB5}">
      <dgm:prSet/>
      <dgm:spPr/>
      <dgm:t>
        <a:bodyPr/>
        <a:lstStyle/>
        <a:p>
          <a:endParaRPr lang="es-MX"/>
        </a:p>
      </dgm:t>
    </dgm:pt>
    <dgm:pt modelId="{3C03DD7C-8925-408E-A81D-46B4FC83A00A}">
      <dgm:prSet phldrT="[Texto]"/>
      <dgm:spPr>
        <a:solidFill>
          <a:schemeClr val="accent2">
            <a:lumMod val="75000"/>
            <a:alpha val="79000"/>
          </a:schemeClr>
        </a:solidFill>
      </dgm:spPr>
      <dgm:t>
        <a:bodyPr/>
        <a:lstStyle/>
        <a:p>
          <a:r>
            <a:rPr lang="es-MX" dirty="0" smtClean="0"/>
            <a:t>Las etiquetas de gasto de los fondos se articulan, explícitamente, con las prioridades definidas en el Plan Estatal y programas sectoriales</a:t>
          </a:r>
          <a:endParaRPr lang="es-MX" dirty="0"/>
        </a:p>
      </dgm:t>
    </dgm:pt>
    <dgm:pt modelId="{E589219E-AAA6-4A20-9241-B5CD792A3DDE}" type="parTrans" cxnId="{24C78A33-A5F5-43DE-BCAE-CB5365845BDC}">
      <dgm:prSet/>
      <dgm:spPr/>
      <dgm:t>
        <a:bodyPr/>
        <a:lstStyle/>
        <a:p>
          <a:endParaRPr lang="es-MX"/>
        </a:p>
      </dgm:t>
    </dgm:pt>
    <dgm:pt modelId="{036B8F17-8638-4C79-BF3D-4E3240FBF96C}" type="sibTrans" cxnId="{24C78A33-A5F5-43DE-BCAE-CB5365845BDC}">
      <dgm:prSet/>
      <dgm:spPr/>
      <dgm:t>
        <a:bodyPr/>
        <a:lstStyle/>
        <a:p>
          <a:endParaRPr lang="es-MX"/>
        </a:p>
      </dgm:t>
    </dgm:pt>
    <dgm:pt modelId="{F133FAF4-4ED3-4EE6-82DE-DC06195BCD23}">
      <dgm:prSet phldrT="[Texto]"/>
      <dgm:spPr>
        <a:solidFill>
          <a:schemeClr val="accent3">
            <a:lumMod val="50000"/>
          </a:schemeClr>
        </a:solidFill>
      </dgm:spPr>
      <dgm:t>
        <a:bodyPr/>
        <a:lstStyle/>
        <a:p>
          <a:r>
            <a:rPr lang="es-MX" dirty="0" smtClean="0"/>
            <a:t>Se cuenta con información sistematizada y desagregada (acción, institución, municipio)  sobre el uso y destino de las etiquetas de cada Fondo</a:t>
          </a:r>
          <a:endParaRPr lang="es-MX" dirty="0"/>
        </a:p>
      </dgm:t>
    </dgm:pt>
    <dgm:pt modelId="{B038D197-9F7F-46E3-BC90-9A9B1AA2FEE0}" type="parTrans" cxnId="{48B574A9-8EEB-4864-98A4-73D9B41E2A15}">
      <dgm:prSet/>
      <dgm:spPr/>
      <dgm:t>
        <a:bodyPr/>
        <a:lstStyle/>
        <a:p>
          <a:endParaRPr lang="es-MX"/>
        </a:p>
      </dgm:t>
    </dgm:pt>
    <dgm:pt modelId="{BF20802F-8632-4105-A7D5-88282BFB7962}" type="sibTrans" cxnId="{48B574A9-8EEB-4864-98A4-73D9B41E2A15}">
      <dgm:prSet/>
      <dgm:spPr/>
      <dgm:t>
        <a:bodyPr/>
        <a:lstStyle/>
        <a:p>
          <a:endParaRPr lang="es-MX"/>
        </a:p>
      </dgm:t>
    </dgm:pt>
    <dgm:pt modelId="{88C4E9EB-274E-48FC-ABAF-BBD7E73CA0DF}">
      <dgm:prSet phldrT="[Texto]"/>
      <dgm:spPr>
        <a:solidFill>
          <a:schemeClr val="accent3">
            <a:lumMod val="75000"/>
          </a:schemeClr>
        </a:solidFill>
      </dgm:spPr>
      <dgm:t>
        <a:bodyPr/>
        <a:lstStyle/>
        <a:p>
          <a:r>
            <a:rPr lang="es-MX" dirty="0" smtClean="0"/>
            <a:t>En los reportes es posible identificar globalmente el destino y uso de los recursos por cada etiqueta de gasto de cada Fondo y del Ramo 33 en su conjunto</a:t>
          </a:r>
          <a:endParaRPr lang="es-MX" dirty="0"/>
        </a:p>
      </dgm:t>
    </dgm:pt>
    <dgm:pt modelId="{F85CC9F1-60C3-4868-A92A-3F8AAD9DFDC6}" type="parTrans" cxnId="{0CD73B08-6A1C-4B0D-8251-EAE2EEBA0973}">
      <dgm:prSet/>
      <dgm:spPr/>
      <dgm:t>
        <a:bodyPr/>
        <a:lstStyle/>
        <a:p>
          <a:endParaRPr lang="es-MX"/>
        </a:p>
      </dgm:t>
    </dgm:pt>
    <dgm:pt modelId="{6AA2512D-19FA-4691-87D4-59EF16C171E5}" type="sibTrans" cxnId="{0CD73B08-6A1C-4B0D-8251-EAE2EEBA0973}">
      <dgm:prSet/>
      <dgm:spPr/>
      <dgm:t>
        <a:bodyPr/>
        <a:lstStyle/>
        <a:p>
          <a:endParaRPr lang="es-MX"/>
        </a:p>
      </dgm:t>
    </dgm:pt>
    <dgm:pt modelId="{97D8794E-1934-4AEC-BC13-B5ADBE538870}">
      <dgm:prSet phldrT="[Texto]"/>
      <dgm:spPr>
        <a:solidFill>
          <a:schemeClr val="accent3">
            <a:lumMod val="75000"/>
            <a:alpha val="86000"/>
          </a:schemeClr>
        </a:solidFill>
      </dgm:spPr>
      <dgm:t>
        <a:bodyPr/>
        <a:lstStyle/>
        <a:p>
          <a:r>
            <a:rPr lang="es-MX" dirty="0" smtClean="0"/>
            <a:t>Contar con un instrumento metodológico pertinente para la evaluación de cada Fondo, así como, con una planeación del ejercicio de evaluación </a:t>
          </a:r>
          <a:endParaRPr lang="es-MX" dirty="0"/>
        </a:p>
      </dgm:t>
    </dgm:pt>
    <dgm:pt modelId="{3299C2B5-46E9-483A-8573-B6F263F86000}" type="parTrans" cxnId="{959041C9-1E68-4992-8F06-479BA58E4121}">
      <dgm:prSet/>
      <dgm:spPr/>
      <dgm:t>
        <a:bodyPr/>
        <a:lstStyle/>
        <a:p>
          <a:endParaRPr lang="es-MX"/>
        </a:p>
      </dgm:t>
    </dgm:pt>
    <dgm:pt modelId="{21E7AC06-3163-4278-9CC8-C00D2074A77A}" type="sibTrans" cxnId="{959041C9-1E68-4992-8F06-479BA58E4121}">
      <dgm:prSet/>
      <dgm:spPr/>
      <dgm:t>
        <a:bodyPr/>
        <a:lstStyle/>
        <a:p>
          <a:endParaRPr lang="es-MX"/>
        </a:p>
      </dgm:t>
    </dgm:pt>
    <dgm:pt modelId="{AFDF729F-2F24-42F3-8B07-901104E9023D}" type="pres">
      <dgm:prSet presAssocID="{71799863-2118-4CFC-9884-62F60D32DC8F}" presName="diagram" presStyleCnt="0">
        <dgm:presLayoutVars>
          <dgm:dir/>
          <dgm:resizeHandles val="exact"/>
        </dgm:presLayoutVars>
      </dgm:prSet>
      <dgm:spPr/>
      <dgm:t>
        <a:bodyPr/>
        <a:lstStyle/>
        <a:p>
          <a:endParaRPr lang="es-MX"/>
        </a:p>
      </dgm:t>
    </dgm:pt>
    <dgm:pt modelId="{F6606FA1-4CB4-4C8B-A58D-B1A27290B4BC}" type="pres">
      <dgm:prSet presAssocID="{744822CF-AFA8-4E5A-997B-0C38A6468B34}" presName="node" presStyleLbl="node1" presStyleIdx="0" presStyleCnt="6">
        <dgm:presLayoutVars>
          <dgm:bulletEnabled val="1"/>
        </dgm:presLayoutVars>
      </dgm:prSet>
      <dgm:spPr/>
      <dgm:t>
        <a:bodyPr/>
        <a:lstStyle/>
        <a:p>
          <a:endParaRPr lang="es-MX"/>
        </a:p>
      </dgm:t>
    </dgm:pt>
    <dgm:pt modelId="{5EA1320D-42D1-4A5C-9B98-906978808827}" type="pres">
      <dgm:prSet presAssocID="{78157613-C2C1-48B9-88B6-737A8CCC0065}" presName="sibTrans" presStyleCnt="0"/>
      <dgm:spPr/>
    </dgm:pt>
    <dgm:pt modelId="{ECA6D2DE-118A-4966-A907-5DE8B2DCD9B6}" type="pres">
      <dgm:prSet presAssocID="{65E1363F-53FC-45E7-9DCF-1E5DB991B5A2}" presName="node" presStyleLbl="node1" presStyleIdx="1" presStyleCnt="6">
        <dgm:presLayoutVars>
          <dgm:bulletEnabled val="1"/>
        </dgm:presLayoutVars>
      </dgm:prSet>
      <dgm:spPr/>
      <dgm:t>
        <a:bodyPr/>
        <a:lstStyle/>
        <a:p>
          <a:endParaRPr lang="es-MX"/>
        </a:p>
      </dgm:t>
    </dgm:pt>
    <dgm:pt modelId="{F2496192-E72F-4EE7-A8E8-33C335759E71}" type="pres">
      <dgm:prSet presAssocID="{0195FCDB-780E-447B-8563-0E482A55EBE8}" presName="sibTrans" presStyleCnt="0"/>
      <dgm:spPr/>
    </dgm:pt>
    <dgm:pt modelId="{5F84B501-300C-44C6-828C-7E64E23409D8}" type="pres">
      <dgm:prSet presAssocID="{3C03DD7C-8925-408E-A81D-46B4FC83A00A}" presName="node" presStyleLbl="node1" presStyleIdx="2" presStyleCnt="6">
        <dgm:presLayoutVars>
          <dgm:bulletEnabled val="1"/>
        </dgm:presLayoutVars>
      </dgm:prSet>
      <dgm:spPr/>
      <dgm:t>
        <a:bodyPr/>
        <a:lstStyle/>
        <a:p>
          <a:endParaRPr lang="es-MX"/>
        </a:p>
      </dgm:t>
    </dgm:pt>
    <dgm:pt modelId="{3D68A625-AA6A-425A-A4FE-2F08F0CDBC22}" type="pres">
      <dgm:prSet presAssocID="{036B8F17-8638-4C79-BF3D-4E3240FBF96C}" presName="sibTrans" presStyleCnt="0"/>
      <dgm:spPr/>
    </dgm:pt>
    <dgm:pt modelId="{EA2F2F52-0B0F-47FA-8E68-082A26D65AD4}" type="pres">
      <dgm:prSet presAssocID="{F133FAF4-4ED3-4EE6-82DE-DC06195BCD23}" presName="node" presStyleLbl="node1" presStyleIdx="3" presStyleCnt="6">
        <dgm:presLayoutVars>
          <dgm:bulletEnabled val="1"/>
        </dgm:presLayoutVars>
      </dgm:prSet>
      <dgm:spPr/>
      <dgm:t>
        <a:bodyPr/>
        <a:lstStyle/>
        <a:p>
          <a:endParaRPr lang="es-MX"/>
        </a:p>
      </dgm:t>
    </dgm:pt>
    <dgm:pt modelId="{4D063F1C-2D38-440B-BDF0-03899E223B6B}" type="pres">
      <dgm:prSet presAssocID="{BF20802F-8632-4105-A7D5-88282BFB7962}" presName="sibTrans" presStyleCnt="0"/>
      <dgm:spPr/>
    </dgm:pt>
    <dgm:pt modelId="{4F7A50EB-6D75-42B8-B7A4-FEB72C15D2A6}" type="pres">
      <dgm:prSet presAssocID="{88C4E9EB-274E-48FC-ABAF-BBD7E73CA0DF}" presName="node" presStyleLbl="node1" presStyleIdx="4" presStyleCnt="6">
        <dgm:presLayoutVars>
          <dgm:bulletEnabled val="1"/>
        </dgm:presLayoutVars>
      </dgm:prSet>
      <dgm:spPr/>
      <dgm:t>
        <a:bodyPr/>
        <a:lstStyle/>
        <a:p>
          <a:endParaRPr lang="es-MX"/>
        </a:p>
      </dgm:t>
    </dgm:pt>
    <dgm:pt modelId="{586F1535-53E6-434C-91B1-031BFE9CBAD3}" type="pres">
      <dgm:prSet presAssocID="{6AA2512D-19FA-4691-87D4-59EF16C171E5}" presName="sibTrans" presStyleCnt="0"/>
      <dgm:spPr/>
    </dgm:pt>
    <dgm:pt modelId="{4C439A9E-4F21-4957-AFC8-3822F4789DB6}" type="pres">
      <dgm:prSet presAssocID="{97D8794E-1934-4AEC-BC13-B5ADBE538870}" presName="node" presStyleLbl="node1" presStyleIdx="5" presStyleCnt="6">
        <dgm:presLayoutVars>
          <dgm:bulletEnabled val="1"/>
        </dgm:presLayoutVars>
      </dgm:prSet>
      <dgm:spPr/>
      <dgm:t>
        <a:bodyPr/>
        <a:lstStyle/>
        <a:p>
          <a:endParaRPr lang="es-MX"/>
        </a:p>
      </dgm:t>
    </dgm:pt>
  </dgm:ptLst>
  <dgm:cxnLst>
    <dgm:cxn modelId="{A0FD0A67-6439-4C46-8190-D06FD4A9DFB5}" srcId="{71799863-2118-4CFC-9884-62F60D32DC8F}" destId="{65E1363F-53FC-45E7-9DCF-1E5DB991B5A2}" srcOrd="1" destOrd="0" parTransId="{7CD157C2-5C75-4CE2-8A6E-6F69DE029214}" sibTransId="{0195FCDB-780E-447B-8563-0E482A55EBE8}"/>
    <dgm:cxn modelId="{9BB1072B-5F07-4C57-9A03-78554CEA779A}" srcId="{71799863-2118-4CFC-9884-62F60D32DC8F}" destId="{744822CF-AFA8-4E5A-997B-0C38A6468B34}" srcOrd="0" destOrd="0" parTransId="{F9E29158-B273-43A9-9261-6575E55D7578}" sibTransId="{78157613-C2C1-48B9-88B6-737A8CCC0065}"/>
    <dgm:cxn modelId="{C5535089-4049-6849-A4AF-FC7CAB873A81}" type="presOf" srcId="{97D8794E-1934-4AEC-BC13-B5ADBE538870}" destId="{4C439A9E-4F21-4957-AFC8-3822F4789DB6}" srcOrd="0" destOrd="0" presId="urn:microsoft.com/office/officeart/2005/8/layout/default"/>
    <dgm:cxn modelId="{959041C9-1E68-4992-8F06-479BA58E4121}" srcId="{71799863-2118-4CFC-9884-62F60D32DC8F}" destId="{97D8794E-1934-4AEC-BC13-B5ADBE538870}" srcOrd="5" destOrd="0" parTransId="{3299C2B5-46E9-483A-8573-B6F263F86000}" sibTransId="{21E7AC06-3163-4278-9CC8-C00D2074A77A}"/>
    <dgm:cxn modelId="{C6141CA2-CCCC-4C45-A85B-1AD72A64F709}" type="presOf" srcId="{88C4E9EB-274E-48FC-ABAF-BBD7E73CA0DF}" destId="{4F7A50EB-6D75-42B8-B7A4-FEB72C15D2A6}" srcOrd="0" destOrd="0" presId="urn:microsoft.com/office/officeart/2005/8/layout/default"/>
    <dgm:cxn modelId="{24C78A33-A5F5-43DE-BCAE-CB5365845BDC}" srcId="{71799863-2118-4CFC-9884-62F60D32DC8F}" destId="{3C03DD7C-8925-408E-A81D-46B4FC83A00A}" srcOrd="2" destOrd="0" parTransId="{E589219E-AAA6-4A20-9241-B5CD792A3DDE}" sibTransId="{036B8F17-8638-4C79-BF3D-4E3240FBF96C}"/>
    <dgm:cxn modelId="{543BEAB7-6272-784A-B517-0DEDE37B2247}" type="presOf" srcId="{65E1363F-53FC-45E7-9DCF-1E5DB991B5A2}" destId="{ECA6D2DE-118A-4966-A907-5DE8B2DCD9B6}" srcOrd="0" destOrd="0" presId="urn:microsoft.com/office/officeart/2005/8/layout/default"/>
    <dgm:cxn modelId="{C6BC440B-10B0-934E-90DB-40A0D426A4A5}" type="presOf" srcId="{3C03DD7C-8925-408E-A81D-46B4FC83A00A}" destId="{5F84B501-300C-44C6-828C-7E64E23409D8}" srcOrd="0" destOrd="0" presId="urn:microsoft.com/office/officeart/2005/8/layout/default"/>
    <dgm:cxn modelId="{C3AB4A6C-4D55-CF4E-9AED-03109D1DD987}" type="presOf" srcId="{F133FAF4-4ED3-4EE6-82DE-DC06195BCD23}" destId="{EA2F2F52-0B0F-47FA-8E68-082A26D65AD4}" srcOrd="0" destOrd="0" presId="urn:microsoft.com/office/officeart/2005/8/layout/default"/>
    <dgm:cxn modelId="{7A91197E-846C-7A48-863E-40DA5D7BB27B}" type="presOf" srcId="{744822CF-AFA8-4E5A-997B-0C38A6468B34}" destId="{F6606FA1-4CB4-4C8B-A58D-B1A27290B4BC}" srcOrd="0" destOrd="0" presId="urn:microsoft.com/office/officeart/2005/8/layout/default"/>
    <dgm:cxn modelId="{0CD73B08-6A1C-4B0D-8251-EAE2EEBA0973}" srcId="{71799863-2118-4CFC-9884-62F60D32DC8F}" destId="{88C4E9EB-274E-48FC-ABAF-BBD7E73CA0DF}" srcOrd="4" destOrd="0" parTransId="{F85CC9F1-60C3-4868-A92A-3F8AAD9DFDC6}" sibTransId="{6AA2512D-19FA-4691-87D4-59EF16C171E5}"/>
    <dgm:cxn modelId="{48B574A9-8EEB-4864-98A4-73D9B41E2A15}" srcId="{71799863-2118-4CFC-9884-62F60D32DC8F}" destId="{F133FAF4-4ED3-4EE6-82DE-DC06195BCD23}" srcOrd="3" destOrd="0" parTransId="{B038D197-9F7F-46E3-BC90-9A9B1AA2FEE0}" sibTransId="{BF20802F-8632-4105-A7D5-88282BFB7962}"/>
    <dgm:cxn modelId="{B38B5B9B-744E-2641-A759-D732441A7514}" type="presOf" srcId="{71799863-2118-4CFC-9884-62F60D32DC8F}" destId="{AFDF729F-2F24-42F3-8B07-901104E9023D}" srcOrd="0" destOrd="0" presId="urn:microsoft.com/office/officeart/2005/8/layout/default"/>
    <dgm:cxn modelId="{6B86A967-EBC9-434C-81B6-986E30C12DA3}" type="presParOf" srcId="{AFDF729F-2F24-42F3-8B07-901104E9023D}" destId="{F6606FA1-4CB4-4C8B-A58D-B1A27290B4BC}" srcOrd="0" destOrd="0" presId="urn:microsoft.com/office/officeart/2005/8/layout/default"/>
    <dgm:cxn modelId="{609898A8-F1C1-4243-B37E-69EC7EF42DC3}" type="presParOf" srcId="{AFDF729F-2F24-42F3-8B07-901104E9023D}" destId="{5EA1320D-42D1-4A5C-9B98-906978808827}" srcOrd="1" destOrd="0" presId="urn:microsoft.com/office/officeart/2005/8/layout/default"/>
    <dgm:cxn modelId="{BC959545-ACEC-0142-9201-4B86A8E78AC8}" type="presParOf" srcId="{AFDF729F-2F24-42F3-8B07-901104E9023D}" destId="{ECA6D2DE-118A-4966-A907-5DE8B2DCD9B6}" srcOrd="2" destOrd="0" presId="urn:microsoft.com/office/officeart/2005/8/layout/default"/>
    <dgm:cxn modelId="{9041BCDD-9388-4843-9B4C-1256FA580B0A}" type="presParOf" srcId="{AFDF729F-2F24-42F3-8B07-901104E9023D}" destId="{F2496192-E72F-4EE7-A8E8-33C335759E71}" srcOrd="3" destOrd="0" presId="urn:microsoft.com/office/officeart/2005/8/layout/default"/>
    <dgm:cxn modelId="{0BBAF881-BE28-F24D-8070-307A1477733C}" type="presParOf" srcId="{AFDF729F-2F24-42F3-8B07-901104E9023D}" destId="{5F84B501-300C-44C6-828C-7E64E23409D8}" srcOrd="4" destOrd="0" presId="urn:microsoft.com/office/officeart/2005/8/layout/default"/>
    <dgm:cxn modelId="{E526EC4D-B58F-1540-AB7E-5EF86DD0A929}" type="presParOf" srcId="{AFDF729F-2F24-42F3-8B07-901104E9023D}" destId="{3D68A625-AA6A-425A-A4FE-2F08F0CDBC22}" srcOrd="5" destOrd="0" presId="urn:microsoft.com/office/officeart/2005/8/layout/default"/>
    <dgm:cxn modelId="{29F835DA-28A1-9141-882A-8FDA1FC890BA}" type="presParOf" srcId="{AFDF729F-2F24-42F3-8B07-901104E9023D}" destId="{EA2F2F52-0B0F-47FA-8E68-082A26D65AD4}" srcOrd="6" destOrd="0" presId="urn:microsoft.com/office/officeart/2005/8/layout/default"/>
    <dgm:cxn modelId="{21D7CDB4-348F-124F-A1EB-E406A4165D0F}" type="presParOf" srcId="{AFDF729F-2F24-42F3-8B07-901104E9023D}" destId="{4D063F1C-2D38-440B-BDF0-03899E223B6B}" srcOrd="7" destOrd="0" presId="urn:microsoft.com/office/officeart/2005/8/layout/default"/>
    <dgm:cxn modelId="{B675128E-9EC9-7747-A3B7-FA8B177D00E9}" type="presParOf" srcId="{AFDF729F-2F24-42F3-8B07-901104E9023D}" destId="{4F7A50EB-6D75-42B8-B7A4-FEB72C15D2A6}" srcOrd="8" destOrd="0" presId="urn:microsoft.com/office/officeart/2005/8/layout/default"/>
    <dgm:cxn modelId="{41F6A39C-7438-3440-8438-642F924D6B62}" type="presParOf" srcId="{AFDF729F-2F24-42F3-8B07-901104E9023D}" destId="{586F1535-53E6-434C-91B1-031BFE9CBAD3}" srcOrd="9" destOrd="0" presId="urn:microsoft.com/office/officeart/2005/8/layout/default"/>
    <dgm:cxn modelId="{0B09E1B7-8E5D-CE4A-ACE4-8DCA994AD1E2}" type="presParOf" srcId="{AFDF729F-2F24-42F3-8B07-901104E9023D}" destId="{4C439A9E-4F21-4957-AFC8-3822F4789DB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4C8EDC-45ED-40A2-A7F4-BB2C932D31C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MX"/>
        </a:p>
      </dgm:t>
    </dgm:pt>
    <dgm:pt modelId="{A58D8D04-DF48-4C5B-912A-16B5338F86F1}">
      <dgm:prSet phldrT="[Texto]" custT="1"/>
      <dgm:spPr>
        <a:solidFill>
          <a:schemeClr val="bg1">
            <a:lumMod val="50000"/>
          </a:schemeClr>
        </a:solidFill>
      </dgm:spPr>
      <dgm:t>
        <a:bodyPr/>
        <a:lstStyle/>
        <a:p>
          <a:r>
            <a:rPr lang="es-MX" sz="2000" dirty="0" smtClean="0"/>
            <a:t>Fortalezas y Oportunidades</a:t>
          </a:r>
          <a:endParaRPr lang="es-MX" sz="2000" dirty="0"/>
        </a:p>
      </dgm:t>
    </dgm:pt>
    <dgm:pt modelId="{D8103C07-56E6-456A-BFF7-9441D04C7C9E}" type="parTrans" cxnId="{FCA06266-C6FB-45E2-A335-9DD73FA982B9}">
      <dgm:prSet/>
      <dgm:spPr/>
      <dgm:t>
        <a:bodyPr/>
        <a:lstStyle/>
        <a:p>
          <a:endParaRPr lang="es-MX"/>
        </a:p>
      </dgm:t>
    </dgm:pt>
    <dgm:pt modelId="{ED9FF5CC-CA75-4D4B-B242-1034C89C57FB}" type="sibTrans" cxnId="{FCA06266-C6FB-45E2-A335-9DD73FA982B9}">
      <dgm:prSet/>
      <dgm:spPr/>
      <dgm:t>
        <a:bodyPr/>
        <a:lstStyle/>
        <a:p>
          <a:endParaRPr lang="es-MX"/>
        </a:p>
      </dgm:t>
    </dgm:pt>
    <dgm:pt modelId="{A9C6DFE8-749E-44F1-B8F1-A3C1FC249959}">
      <dgm:prSet phldrT="[Texto]" custT="1"/>
      <dgm:spPr/>
      <dgm:t>
        <a:bodyPr/>
        <a:lstStyle/>
        <a:p>
          <a:pPr algn="l"/>
          <a:r>
            <a:rPr lang="es-ES_tradnl" sz="1400" dirty="0" smtClean="0"/>
            <a:t>La Ley de Coordinación Fiscal establece con claridad los programas que deben implementarse con el FASP. </a:t>
          </a:r>
        </a:p>
        <a:p>
          <a:pPr algn="l"/>
          <a:r>
            <a:rPr lang="es-ES_tradnl" sz="1400" dirty="0" smtClean="0"/>
            <a:t>Todos los recursos del FASP están focalizados en el fortalecimiento de las capacidades de los servicios de seguridad pública del Estado</a:t>
          </a:r>
          <a:endParaRPr lang="es-MX" sz="1400" dirty="0"/>
        </a:p>
      </dgm:t>
    </dgm:pt>
    <dgm:pt modelId="{CE47A392-ED22-4DA9-9B94-B668A39C2E7F}" type="parTrans" cxnId="{F0463494-2745-409B-8372-85415EC87EC2}">
      <dgm:prSet/>
      <dgm:spPr/>
      <dgm:t>
        <a:bodyPr/>
        <a:lstStyle/>
        <a:p>
          <a:endParaRPr lang="es-MX"/>
        </a:p>
      </dgm:t>
    </dgm:pt>
    <dgm:pt modelId="{46AE38EC-A279-44C1-8D60-F289787ED5D0}" type="sibTrans" cxnId="{F0463494-2745-409B-8372-85415EC87EC2}">
      <dgm:prSet/>
      <dgm:spPr/>
      <dgm:t>
        <a:bodyPr/>
        <a:lstStyle/>
        <a:p>
          <a:endParaRPr lang="es-MX"/>
        </a:p>
      </dgm:t>
    </dgm:pt>
    <dgm:pt modelId="{2CE87F44-4541-4464-80E5-3FA056F80D81}">
      <dgm:prSet phldrT="[Texto]" custT="1"/>
      <dgm:spPr>
        <a:solidFill>
          <a:schemeClr val="bg1">
            <a:lumMod val="50000"/>
          </a:schemeClr>
        </a:solidFill>
      </dgm:spPr>
      <dgm:t>
        <a:bodyPr/>
        <a:lstStyle/>
        <a:p>
          <a:r>
            <a:rPr lang="es-MX" sz="1800" dirty="0" smtClean="0"/>
            <a:t>Debilidades y Amenazas</a:t>
          </a:r>
          <a:endParaRPr lang="es-MX" sz="1800" dirty="0"/>
        </a:p>
      </dgm:t>
    </dgm:pt>
    <dgm:pt modelId="{38883131-33BF-4BE9-BA67-21578D2CBB69}" type="parTrans" cxnId="{F3ED42BA-4975-40FE-85C5-268142D18AA9}">
      <dgm:prSet/>
      <dgm:spPr/>
      <dgm:t>
        <a:bodyPr/>
        <a:lstStyle/>
        <a:p>
          <a:endParaRPr lang="es-MX"/>
        </a:p>
      </dgm:t>
    </dgm:pt>
    <dgm:pt modelId="{30840014-DA17-4AFD-8945-57D4B1671E5F}" type="sibTrans" cxnId="{F3ED42BA-4975-40FE-85C5-268142D18AA9}">
      <dgm:prSet/>
      <dgm:spPr/>
      <dgm:t>
        <a:bodyPr/>
        <a:lstStyle/>
        <a:p>
          <a:endParaRPr lang="es-MX"/>
        </a:p>
      </dgm:t>
    </dgm:pt>
    <dgm:pt modelId="{32936C83-9120-4369-92FA-188BF65C04E0}">
      <dgm:prSet phldrT="[Texto]" custT="1"/>
      <dgm:spPr/>
      <dgm:t>
        <a:bodyPr/>
        <a:lstStyle/>
        <a:p>
          <a:pPr algn="l" defTabSz="488950">
            <a:lnSpc>
              <a:spcPct val="90000"/>
            </a:lnSpc>
            <a:spcBef>
              <a:spcPct val="0"/>
            </a:spcBef>
            <a:spcAft>
              <a:spcPct val="35000"/>
            </a:spcAft>
          </a:pPr>
          <a:r>
            <a:rPr lang="es-ES_tradnl" sz="1400" dirty="0" smtClean="0"/>
            <a:t>La estructura de los Programas establecidos en la LCF dificultó la ejecución de actividades y el ejercicio de los recursos del Fondo pues no se contempló el rediseño institucional del sector de seguridad pública implementado por el Gobierno del Estado en 2013.  </a:t>
          </a:r>
        </a:p>
        <a:p>
          <a:pPr algn="l" defTabSz="488950">
            <a:lnSpc>
              <a:spcPct val="90000"/>
            </a:lnSpc>
            <a:spcBef>
              <a:spcPct val="0"/>
            </a:spcBef>
            <a:spcAft>
              <a:spcPct val="35000"/>
            </a:spcAft>
          </a:pPr>
          <a:r>
            <a:rPr lang="es-ES_tradnl" sz="1400" dirty="0" smtClean="0"/>
            <a:t>Se requieren mayores niveles de coordinación con otros sectores del Gobierno del Estado (educación, deporte, fomento económico y empleo) para mejorar la focalización e incidir en la prevención del delito</a:t>
          </a:r>
          <a:endParaRPr lang="es-MX" sz="1400" dirty="0"/>
        </a:p>
      </dgm:t>
    </dgm:pt>
    <dgm:pt modelId="{493D9DD0-CB8C-45A9-9EA2-7E77786C35B6}" type="parTrans" cxnId="{A933E9F3-D335-497F-8485-22F14894F093}">
      <dgm:prSet/>
      <dgm:spPr/>
      <dgm:t>
        <a:bodyPr/>
        <a:lstStyle/>
        <a:p>
          <a:endParaRPr lang="es-MX"/>
        </a:p>
      </dgm:t>
    </dgm:pt>
    <dgm:pt modelId="{FB4827CD-E907-44A1-B2A4-CC54D281C0BB}" type="sibTrans" cxnId="{A933E9F3-D335-497F-8485-22F14894F093}">
      <dgm:prSet/>
      <dgm:spPr/>
      <dgm:t>
        <a:bodyPr/>
        <a:lstStyle/>
        <a:p>
          <a:endParaRPr lang="es-MX"/>
        </a:p>
      </dgm:t>
    </dgm:pt>
    <dgm:pt modelId="{E4751DF0-7894-4FC6-8A94-311DFD35A83B}" type="pres">
      <dgm:prSet presAssocID="{F64C8EDC-45ED-40A2-A7F4-BB2C932D31C8}" presName="diagram" presStyleCnt="0">
        <dgm:presLayoutVars>
          <dgm:chPref val="1"/>
          <dgm:dir/>
          <dgm:animOne val="branch"/>
          <dgm:animLvl val="lvl"/>
          <dgm:resizeHandles/>
        </dgm:presLayoutVars>
      </dgm:prSet>
      <dgm:spPr/>
      <dgm:t>
        <a:bodyPr/>
        <a:lstStyle/>
        <a:p>
          <a:endParaRPr lang="es-MX"/>
        </a:p>
      </dgm:t>
    </dgm:pt>
    <dgm:pt modelId="{867306CF-E299-4D30-ABB4-C1B4D6696FE4}" type="pres">
      <dgm:prSet presAssocID="{A58D8D04-DF48-4C5B-912A-16B5338F86F1}" presName="root" presStyleCnt="0"/>
      <dgm:spPr/>
    </dgm:pt>
    <dgm:pt modelId="{64F5D87B-5AA4-46B2-A06B-8433748EFBF8}" type="pres">
      <dgm:prSet presAssocID="{A58D8D04-DF48-4C5B-912A-16B5338F86F1}" presName="rootComposite" presStyleCnt="0"/>
      <dgm:spPr/>
    </dgm:pt>
    <dgm:pt modelId="{6E3CE88A-251E-48BF-B2EC-AE03FC93C5B7}" type="pres">
      <dgm:prSet presAssocID="{A58D8D04-DF48-4C5B-912A-16B5338F86F1}" presName="rootText" presStyleLbl="node1" presStyleIdx="0" presStyleCnt="2" custScaleY="55416" custLinFactNeighborX="-6" custLinFactNeighborY="-30013"/>
      <dgm:spPr/>
      <dgm:t>
        <a:bodyPr/>
        <a:lstStyle/>
        <a:p>
          <a:endParaRPr lang="es-MX"/>
        </a:p>
      </dgm:t>
    </dgm:pt>
    <dgm:pt modelId="{3FA40EF1-C61E-4798-9BB1-77B42AA146A0}" type="pres">
      <dgm:prSet presAssocID="{A58D8D04-DF48-4C5B-912A-16B5338F86F1}" presName="rootConnector" presStyleLbl="node1" presStyleIdx="0" presStyleCnt="2"/>
      <dgm:spPr/>
      <dgm:t>
        <a:bodyPr/>
        <a:lstStyle/>
        <a:p>
          <a:endParaRPr lang="es-MX"/>
        </a:p>
      </dgm:t>
    </dgm:pt>
    <dgm:pt modelId="{351003EA-0AD4-4736-A86B-18971BFA8272}" type="pres">
      <dgm:prSet presAssocID="{A58D8D04-DF48-4C5B-912A-16B5338F86F1}" presName="childShape" presStyleCnt="0"/>
      <dgm:spPr/>
    </dgm:pt>
    <dgm:pt modelId="{C6D8F36A-00BE-4E93-97AB-131BCC2F95AF}" type="pres">
      <dgm:prSet presAssocID="{CE47A392-ED22-4DA9-9B94-B668A39C2E7F}" presName="Name13" presStyleLbl="parChTrans1D2" presStyleIdx="0" presStyleCnt="2"/>
      <dgm:spPr/>
      <dgm:t>
        <a:bodyPr/>
        <a:lstStyle/>
        <a:p>
          <a:endParaRPr lang="es-MX"/>
        </a:p>
      </dgm:t>
    </dgm:pt>
    <dgm:pt modelId="{AA60CDBD-AE70-434E-A062-9963CD7CEE1F}" type="pres">
      <dgm:prSet presAssocID="{A9C6DFE8-749E-44F1-B8F1-A3C1FC249959}" presName="childText" presStyleLbl="bgAcc1" presStyleIdx="0" presStyleCnt="2" custScaleX="117829" custScaleY="165250">
        <dgm:presLayoutVars>
          <dgm:bulletEnabled val="1"/>
        </dgm:presLayoutVars>
      </dgm:prSet>
      <dgm:spPr/>
      <dgm:t>
        <a:bodyPr/>
        <a:lstStyle/>
        <a:p>
          <a:endParaRPr lang="es-MX"/>
        </a:p>
      </dgm:t>
    </dgm:pt>
    <dgm:pt modelId="{7C2A34E5-2A50-44AB-A49B-678B73FAAA08}" type="pres">
      <dgm:prSet presAssocID="{2CE87F44-4541-4464-80E5-3FA056F80D81}" presName="root" presStyleCnt="0"/>
      <dgm:spPr/>
    </dgm:pt>
    <dgm:pt modelId="{DBD8CE02-A399-4941-838A-6342AD7ED696}" type="pres">
      <dgm:prSet presAssocID="{2CE87F44-4541-4464-80E5-3FA056F80D81}" presName="rootComposite" presStyleCnt="0"/>
      <dgm:spPr/>
    </dgm:pt>
    <dgm:pt modelId="{EDAC6D2F-7613-4C3F-8EEC-82DC2663AFA1}" type="pres">
      <dgm:prSet presAssocID="{2CE87F44-4541-4464-80E5-3FA056F80D81}" presName="rootText" presStyleLbl="node1" presStyleIdx="1" presStyleCnt="2" custScaleY="55416" custLinFactNeighborX="50" custLinFactNeighborY="-30013"/>
      <dgm:spPr/>
      <dgm:t>
        <a:bodyPr/>
        <a:lstStyle/>
        <a:p>
          <a:endParaRPr lang="es-MX"/>
        </a:p>
      </dgm:t>
    </dgm:pt>
    <dgm:pt modelId="{4D7B5C2F-FF1A-45EB-A97D-FA156A1C58C6}" type="pres">
      <dgm:prSet presAssocID="{2CE87F44-4541-4464-80E5-3FA056F80D81}" presName="rootConnector" presStyleLbl="node1" presStyleIdx="1" presStyleCnt="2"/>
      <dgm:spPr/>
      <dgm:t>
        <a:bodyPr/>
        <a:lstStyle/>
        <a:p>
          <a:endParaRPr lang="es-MX"/>
        </a:p>
      </dgm:t>
    </dgm:pt>
    <dgm:pt modelId="{93299BF5-8435-4E52-B640-C603F0F4F84C}" type="pres">
      <dgm:prSet presAssocID="{2CE87F44-4541-4464-80E5-3FA056F80D81}" presName="childShape" presStyleCnt="0"/>
      <dgm:spPr/>
    </dgm:pt>
    <dgm:pt modelId="{3A05A1B4-2031-4DBD-8C56-B8B045780818}" type="pres">
      <dgm:prSet presAssocID="{493D9DD0-CB8C-45A9-9EA2-7E77786C35B6}" presName="Name13" presStyleLbl="parChTrans1D2" presStyleIdx="1" presStyleCnt="2"/>
      <dgm:spPr/>
      <dgm:t>
        <a:bodyPr/>
        <a:lstStyle/>
        <a:p>
          <a:endParaRPr lang="es-MX"/>
        </a:p>
      </dgm:t>
    </dgm:pt>
    <dgm:pt modelId="{2D8905D9-E5F6-4243-925E-2ED25377AAC4}" type="pres">
      <dgm:prSet presAssocID="{32936C83-9120-4369-92FA-188BF65C04E0}" presName="childText" presStyleLbl="bgAcc1" presStyleIdx="1" presStyleCnt="2" custScaleX="114006" custScaleY="228630" custLinFactNeighborX="-1779" custLinFactNeighborY="-18527">
        <dgm:presLayoutVars>
          <dgm:bulletEnabled val="1"/>
        </dgm:presLayoutVars>
      </dgm:prSet>
      <dgm:spPr/>
      <dgm:t>
        <a:bodyPr/>
        <a:lstStyle/>
        <a:p>
          <a:endParaRPr lang="es-MX"/>
        </a:p>
      </dgm:t>
    </dgm:pt>
  </dgm:ptLst>
  <dgm:cxnLst>
    <dgm:cxn modelId="{624AC1E7-47F2-45CC-90A1-FD0BFE3CF5DC}" type="presOf" srcId="{A58D8D04-DF48-4C5B-912A-16B5338F86F1}" destId="{6E3CE88A-251E-48BF-B2EC-AE03FC93C5B7}" srcOrd="0" destOrd="0" presId="urn:microsoft.com/office/officeart/2005/8/layout/hierarchy3"/>
    <dgm:cxn modelId="{8C3CA387-F0D0-42A3-9D16-78D8C5AD5E1B}" type="presOf" srcId="{32936C83-9120-4369-92FA-188BF65C04E0}" destId="{2D8905D9-E5F6-4243-925E-2ED25377AAC4}" srcOrd="0" destOrd="0" presId="urn:microsoft.com/office/officeart/2005/8/layout/hierarchy3"/>
    <dgm:cxn modelId="{F3ED42BA-4975-40FE-85C5-268142D18AA9}" srcId="{F64C8EDC-45ED-40A2-A7F4-BB2C932D31C8}" destId="{2CE87F44-4541-4464-80E5-3FA056F80D81}" srcOrd="1" destOrd="0" parTransId="{38883131-33BF-4BE9-BA67-21578D2CBB69}" sibTransId="{30840014-DA17-4AFD-8945-57D4B1671E5F}"/>
    <dgm:cxn modelId="{A933E9F3-D335-497F-8485-22F14894F093}" srcId="{2CE87F44-4541-4464-80E5-3FA056F80D81}" destId="{32936C83-9120-4369-92FA-188BF65C04E0}" srcOrd="0" destOrd="0" parTransId="{493D9DD0-CB8C-45A9-9EA2-7E77786C35B6}" sibTransId="{FB4827CD-E907-44A1-B2A4-CC54D281C0BB}"/>
    <dgm:cxn modelId="{51970948-2433-4EB0-9416-DAB3D5A8C28E}" type="presOf" srcId="{2CE87F44-4541-4464-80E5-3FA056F80D81}" destId="{EDAC6D2F-7613-4C3F-8EEC-82DC2663AFA1}" srcOrd="0" destOrd="0" presId="urn:microsoft.com/office/officeart/2005/8/layout/hierarchy3"/>
    <dgm:cxn modelId="{8AD7B8A0-5FB1-4F8C-95F4-BD144CB0A08E}" type="presOf" srcId="{A9C6DFE8-749E-44F1-B8F1-A3C1FC249959}" destId="{AA60CDBD-AE70-434E-A062-9963CD7CEE1F}" srcOrd="0" destOrd="0" presId="urn:microsoft.com/office/officeart/2005/8/layout/hierarchy3"/>
    <dgm:cxn modelId="{ED061CBC-0EB9-499E-A31A-BDD4CB1156CD}" type="presOf" srcId="{CE47A392-ED22-4DA9-9B94-B668A39C2E7F}" destId="{C6D8F36A-00BE-4E93-97AB-131BCC2F95AF}" srcOrd="0" destOrd="0" presId="urn:microsoft.com/office/officeart/2005/8/layout/hierarchy3"/>
    <dgm:cxn modelId="{FECC9EDF-6AB3-4A05-89CD-0D659E80AACA}" type="presOf" srcId="{F64C8EDC-45ED-40A2-A7F4-BB2C932D31C8}" destId="{E4751DF0-7894-4FC6-8A94-311DFD35A83B}" srcOrd="0" destOrd="0" presId="urn:microsoft.com/office/officeart/2005/8/layout/hierarchy3"/>
    <dgm:cxn modelId="{EB17DFF2-4ED1-46D3-B1E0-E701AB799313}" type="presOf" srcId="{493D9DD0-CB8C-45A9-9EA2-7E77786C35B6}" destId="{3A05A1B4-2031-4DBD-8C56-B8B045780818}" srcOrd="0" destOrd="0" presId="urn:microsoft.com/office/officeart/2005/8/layout/hierarchy3"/>
    <dgm:cxn modelId="{0BDF2B2B-1B55-4C1C-978F-AB06C531BC52}" type="presOf" srcId="{2CE87F44-4541-4464-80E5-3FA056F80D81}" destId="{4D7B5C2F-FF1A-45EB-A97D-FA156A1C58C6}" srcOrd="1" destOrd="0" presId="urn:microsoft.com/office/officeart/2005/8/layout/hierarchy3"/>
    <dgm:cxn modelId="{FCA06266-C6FB-45E2-A335-9DD73FA982B9}" srcId="{F64C8EDC-45ED-40A2-A7F4-BB2C932D31C8}" destId="{A58D8D04-DF48-4C5B-912A-16B5338F86F1}" srcOrd="0" destOrd="0" parTransId="{D8103C07-56E6-456A-BFF7-9441D04C7C9E}" sibTransId="{ED9FF5CC-CA75-4D4B-B242-1034C89C57FB}"/>
    <dgm:cxn modelId="{F0463494-2745-409B-8372-85415EC87EC2}" srcId="{A58D8D04-DF48-4C5B-912A-16B5338F86F1}" destId="{A9C6DFE8-749E-44F1-B8F1-A3C1FC249959}" srcOrd="0" destOrd="0" parTransId="{CE47A392-ED22-4DA9-9B94-B668A39C2E7F}" sibTransId="{46AE38EC-A279-44C1-8D60-F289787ED5D0}"/>
    <dgm:cxn modelId="{8D654E93-B348-4A4D-A2C0-214B1444159C}" type="presOf" srcId="{A58D8D04-DF48-4C5B-912A-16B5338F86F1}" destId="{3FA40EF1-C61E-4798-9BB1-77B42AA146A0}" srcOrd="1" destOrd="0" presId="urn:microsoft.com/office/officeart/2005/8/layout/hierarchy3"/>
    <dgm:cxn modelId="{537EB195-0786-48A6-A8B8-D5D12FA7AB01}" type="presParOf" srcId="{E4751DF0-7894-4FC6-8A94-311DFD35A83B}" destId="{867306CF-E299-4D30-ABB4-C1B4D6696FE4}" srcOrd="0" destOrd="0" presId="urn:microsoft.com/office/officeart/2005/8/layout/hierarchy3"/>
    <dgm:cxn modelId="{FBBE7CD1-4781-4ACA-9C09-05DFF6537A15}" type="presParOf" srcId="{867306CF-E299-4D30-ABB4-C1B4D6696FE4}" destId="{64F5D87B-5AA4-46B2-A06B-8433748EFBF8}" srcOrd="0" destOrd="0" presId="urn:microsoft.com/office/officeart/2005/8/layout/hierarchy3"/>
    <dgm:cxn modelId="{B75DBF50-8153-4567-B7E9-1953EC3834E9}" type="presParOf" srcId="{64F5D87B-5AA4-46B2-A06B-8433748EFBF8}" destId="{6E3CE88A-251E-48BF-B2EC-AE03FC93C5B7}" srcOrd="0" destOrd="0" presId="urn:microsoft.com/office/officeart/2005/8/layout/hierarchy3"/>
    <dgm:cxn modelId="{62DD5793-F6AC-4E4A-B63C-00004BEFECE5}" type="presParOf" srcId="{64F5D87B-5AA4-46B2-A06B-8433748EFBF8}" destId="{3FA40EF1-C61E-4798-9BB1-77B42AA146A0}" srcOrd="1" destOrd="0" presId="urn:microsoft.com/office/officeart/2005/8/layout/hierarchy3"/>
    <dgm:cxn modelId="{978841AA-6EBC-4E5A-A574-A9F097216744}" type="presParOf" srcId="{867306CF-E299-4D30-ABB4-C1B4D6696FE4}" destId="{351003EA-0AD4-4736-A86B-18971BFA8272}" srcOrd="1" destOrd="0" presId="urn:microsoft.com/office/officeart/2005/8/layout/hierarchy3"/>
    <dgm:cxn modelId="{8DF3CA5D-0F06-4855-8C09-8965F82B9D1D}" type="presParOf" srcId="{351003EA-0AD4-4736-A86B-18971BFA8272}" destId="{C6D8F36A-00BE-4E93-97AB-131BCC2F95AF}" srcOrd="0" destOrd="0" presId="urn:microsoft.com/office/officeart/2005/8/layout/hierarchy3"/>
    <dgm:cxn modelId="{09D41C2C-987A-4F80-90C2-5A0BE8E8B8B6}" type="presParOf" srcId="{351003EA-0AD4-4736-A86B-18971BFA8272}" destId="{AA60CDBD-AE70-434E-A062-9963CD7CEE1F}" srcOrd="1" destOrd="0" presId="urn:microsoft.com/office/officeart/2005/8/layout/hierarchy3"/>
    <dgm:cxn modelId="{4973B304-2614-48B3-84AA-F09A287A563A}" type="presParOf" srcId="{E4751DF0-7894-4FC6-8A94-311DFD35A83B}" destId="{7C2A34E5-2A50-44AB-A49B-678B73FAAA08}" srcOrd="1" destOrd="0" presId="urn:microsoft.com/office/officeart/2005/8/layout/hierarchy3"/>
    <dgm:cxn modelId="{043A7881-9086-49CF-A49A-748F4352AB4D}" type="presParOf" srcId="{7C2A34E5-2A50-44AB-A49B-678B73FAAA08}" destId="{DBD8CE02-A399-4941-838A-6342AD7ED696}" srcOrd="0" destOrd="0" presId="urn:microsoft.com/office/officeart/2005/8/layout/hierarchy3"/>
    <dgm:cxn modelId="{BE5FEDD9-70F0-4122-90C0-80C33C644CA9}" type="presParOf" srcId="{DBD8CE02-A399-4941-838A-6342AD7ED696}" destId="{EDAC6D2F-7613-4C3F-8EEC-82DC2663AFA1}" srcOrd="0" destOrd="0" presId="urn:microsoft.com/office/officeart/2005/8/layout/hierarchy3"/>
    <dgm:cxn modelId="{CFD174DD-7CF6-43D6-BAB9-350F91E89038}" type="presParOf" srcId="{DBD8CE02-A399-4941-838A-6342AD7ED696}" destId="{4D7B5C2F-FF1A-45EB-A97D-FA156A1C58C6}" srcOrd="1" destOrd="0" presId="urn:microsoft.com/office/officeart/2005/8/layout/hierarchy3"/>
    <dgm:cxn modelId="{F88753A5-40DD-4AEC-918C-C509BF45E6C1}" type="presParOf" srcId="{7C2A34E5-2A50-44AB-A49B-678B73FAAA08}" destId="{93299BF5-8435-4E52-B640-C603F0F4F84C}" srcOrd="1" destOrd="0" presId="urn:microsoft.com/office/officeart/2005/8/layout/hierarchy3"/>
    <dgm:cxn modelId="{69DE62B0-51D6-4EF8-AFF1-01202955D678}" type="presParOf" srcId="{93299BF5-8435-4E52-B640-C603F0F4F84C}" destId="{3A05A1B4-2031-4DBD-8C56-B8B045780818}" srcOrd="0" destOrd="0" presId="urn:microsoft.com/office/officeart/2005/8/layout/hierarchy3"/>
    <dgm:cxn modelId="{C27B7165-DF39-48BA-A2BB-DD9356214892}" type="presParOf" srcId="{93299BF5-8435-4E52-B640-C603F0F4F84C}" destId="{2D8905D9-E5F6-4243-925E-2ED25377AAC4}"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4C8EDC-45ED-40A2-A7F4-BB2C932D31C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MX"/>
        </a:p>
      </dgm:t>
    </dgm:pt>
    <dgm:pt modelId="{A58D8D04-DF48-4C5B-912A-16B5338F86F1}">
      <dgm:prSet phldrT="[Texto]" custT="1"/>
      <dgm:spPr>
        <a:solidFill>
          <a:schemeClr val="bg1">
            <a:lumMod val="50000"/>
          </a:schemeClr>
        </a:solidFill>
      </dgm:spPr>
      <dgm:t>
        <a:bodyPr/>
        <a:lstStyle/>
        <a:p>
          <a:r>
            <a:rPr lang="es-MX" sz="2000" dirty="0" smtClean="0"/>
            <a:t>Fortalezas y Oportunidades</a:t>
          </a:r>
          <a:endParaRPr lang="es-MX" sz="2000" dirty="0"/>
        </a:p>
      </dgm:t>
    </dgm:pt>
    <dgm:pt modelId="{D8103C07-56E6-456A-BFF7-9441D04C7C9E}" type="parTrans" cxnId="{FCA06266-C6FB-45E2-A335-9DD73FA982B9}">
      <dgm:prSet/>
      <dgm:spPr/>
      <dgm:t>
        <a:bodyPr/>
        <a:lstStyle/>
        <a:p>
          <a:endParaRPr lang="es-MX"/>
        </a:p>
      </dgm:t>
    </dgm:pt>
    <dgm:pt modelId="{ED9FF5CC-CA75-4D4B-B242-1034C89C57FB}" type="sibTrans" cxnId="{FCA06266-C6FB-45E2-A335-9DD73FA982B9}">
      <dgm:prSet/>
      <dgm:spPr/>
      <dgm:t>
        <a:bodyPr/>
        <a:lstStyle/>
        <a:p>
          <a:endParaRPr lang="es-MX"/>
        </a:p>
      </dgm:t>
    </dgm:pt>
    <dgm:pt modelId="{A9C6DFE8-749E-44F1-B8F1-A3C1FC249959}">
      <dgm:prSet phldrT="[Texto]" custT="1"/>
      <dgm:spPr/>
      <dgm:t>
        <a:bodyPr/>
        <a:lstStyle/>
        <a:p>
          <a:pPr algn="l"/>
          <a:r>
            <a:rPr lang="es-MX" sz="1100" b="1" i="1" dirty="0" smtClean="0"/>
            <a:t>Diseño</a:t>
          </a:r>
          <a:r>
            <a:rPr lang="es-MX" sz="1100" dirty="0" smtClean="0"/>
            <a:t>. Se cuenta con un diagnóstico público de la problemática de inseguridad pública en el Estado de Morelos, que es parte del Plan Estatal de Desarrollo y del Programa de Seguridad Pública 2013-2018</a:t>
          </a:r>
        </a:p>
        <a:p>
          <a:pPr algn="l"/>
          <a:r>
            <a:rPr lang="es-MX" sz="1100" b="1" i="1" dirty="0" smtClean="0"/>
            <a:t>Planeación Estratégica</a:t>
          </a:r>
          <a:r>
            <a:rPr lang="es-MX" sz="1100" dirty="0" smtClean="0"/>
            <a:t>. Esta documentada la planeación estratégica para la atención de la problemática en el Plan estatal de Desarrollo que incluye (objetivos, estrategias, indicadores y metas)</a:t>
          </a:r>
          <a:endParaRPr lang="es-MX" sz="1100" dirty="0"/>
        </a:p>
      </dgm:t>
    </dgm:pt>
    <dgm:pt modelId="{CE47A392-ED22-4DA9-9B94-B668A39C2E7F}" type="parTrans" cxnId="{F0463494-2745-409B-8372-85415EC87EC2}">
      <dgm:prSet/>
      <dgm:spPr/>
      <dgm:t>
        <a:bodyPr/>
        <a:lstStyle/>
        <a:p>
          <a:endParaRPr lang="es-MX"/>
        </a:p>
      </dgm:t>
    </dgm:pt>
    <dgm:pt modelId="{46AE38EC-A279-44C1-8D60-F289787ED5D0}" type="sibTrans" cxnId="{F0463494-2745-409B-8372-85415EC87EC2}">
      <dgm:prSet/>
      <dgm:spPr/>
      <dgm:t>
        <a:bodyPr/>
        <a:lstStyle/>
        <a:p>
          <a:endParaRPr lang="es-MX"/>
        </a:p>
      </dgm:t>
    </dgm:pt>
    <dgm:pt modelId="{64121F26-F5E1-4876-B3E2-F6A76304E131}">
      <dgm:prSet phldrT="[Texto]" custT="1"/>
      <dgm:spPr/>
      <dgm:t>
        <a:bodyPr/>
        <a:lstStyle/>
        <a:p>
          <a:pPr algn="l"/>
          <a:r>
            <a:rPr lang="es-MX" sz="1100" b="1" i="1" dirty="0" smtClean="0"/>
            <a:t>Cobertura</a:t>
          </a:r>
          <a:r>
            <a:rPr lang="es-MX" sz="1100" dirty="0" smtClean="0"/>
            <a:t>. Está identificada la población potencial y objetivo de la problemática general</a:t>
          </a:r>
        </a:p>
        <a:p>
          <a:pPr algn="l"/>
          <a:r>
            <a:rPr lang="es-MX" sz="1100" b="1" i="1" dirty="0" smtClean="0"/>
            <a:t>Operación</a:t>
          </a:r>
          <a:r>
            <a:rPr lang="es-MX" sz="1100" dirty="0" smtClean="0"/>
            <a:t>. La operación de los recursos del FASP está completamente integrada a la operación estatal. Por lo que la mayoría de los mecanismos de ejercicio, verificación y control son los que utiliza el gobierno del estado.</a:t>
          </a:r>
        </a:p>
        <a:p>
          <a:pPr algn="l"/>
          <a:r>
            <a:rPr lang="es-MX" sz="1100" b="1" i="1" dirty="0" smtClean="0"/>
            <a:t>Resultados</a:t>
          </a:r>
          <a:r>
            <a:rPr lang="es-MX" sz="1100" dirty="0" smtClean="0"/>
            <a:t>. Se cuenta con indicadores en el PED y el Programa de Seguridad Pública</a:t>
          </a:r>
          <a:endParaRPr lang="es-MX" sz="1100" dirty="0"/>
        </a:p>
      </dgm:t>
    </dgm:pt>
    <dgm:pt modelId="{5E1E5804-B658-40F3-B0B6-A71B9FE89948}" type="parTrans" cxnId="{54299F17-44C2-41BC-80D6-B1ACA61ED0EA}">
      <dgm:prSet/>
      <dgm:spPr/>
      <dgm:t>
        <a:bodyPr/>
        <a:lstStyle/>
        <a:p>
          <a:endParaRPr lang="es-MX"/>
        </a:p>
      </dgm:t>
    </dgm:pt>
    <dgm:pt modelId="{BADB0B0A-A77C-4BC0-B083-E110535462AA}" type="sibTrans" cxnId="{54299F17-44C2-41BC-80D6-B1ACA61ED0EA}">
      <dgm:prSet/>
      <dgm:spPr/>
      <dgm:t>
        <a:bodyPr/>
        <a:lstStyle/>
        <a:p>
          <a:endParaRPr lang="es-MX"/>
        </a:p>
      </dgm:t>
    </dgm:pt>
    <dgm:pt modelId="{2CE87F44-4541-4464-80E5-3FA056F80D81}">
      <dgm:prSet phldrT="[Texto]" custT="1"/>
      <dgm:spPr>
        <a:solidFill>
          <a:schemeClr val="bg1">
            <a:lumMod val="50000"/>
          </a:schemeClr>
        </a:solidFill>
      </dgm:spPr>
      <dgm:t>
        <a:bodyPr/>
        <a:lstStyle/>
        <a:p>
          <a:r>
            <a:rPr lang="es-MX" sz="1800" dirty="0" smtClean="0"/>
            <a:t>Debilidades y Amenazas</a:t>
          </a:r>
          <a:endParaRPr lang="es-MX" sz="1800" dirty="0"/>
        </a:p>
      </dgm:t>
    </dgm:pt>
    <dgm:pt modelId="{38883131-33BF-4BE9-BA67-21578D2CBB69}" type="parTrans" cxnId="{F3ED42BA-4975-40FE-85C5-268142D18AA9}">
      <dgm:prSet/>
      <dgm:spPr/>
      <dgm:t>
        <a:bodyPr/>
        <a:lstStyle/>
        <a:p>
          <a:endParaRPr lang="es-MX"/>
        </a:p>
      </dgm:t>
    </dgm:pt>
    <dgm:pt modelId="{30840014-DA17-4AFD-8945-57D4B1671E5F}" type="sibTrans" cxnId="{F3ED42BA-4975-40FE-85C5-268142D18AA9}">
      <dgm:prSet/>
      <dgm:spPr/>
      <dgm:t>
        <a:bodyPr/>
        <a:lstStyle/>
        <a:p>
          <a:endParaRPr lang="es-MX"/>
        </a:p>
      </dgm:t>
    </dgm:pt>
    <dgm:pt modelId="{32936C83-9120-4369-92FA-188BF65C04E0}">
      <dgm:prSet phldrT="[Texto]" custT="1"/>
      <dgm:spPr/>
      <dgm:t>
        <a:bodyPr/>
        <a:lstStyle/>
        <a:p>
          <a:pPr algn="l" defTabSz="488950">
            <a:lnSpc>
              <a:spcPct val="90000"/>
            </a:lnSpc>
            <a:spcBef>
              <a:spcPct val="0"/>
            </a:spcBef>
            <a:spcAft>
              <a:spcPct val="35000"/>
            </a:spcAft>
          </a:pPr>
          <a:r>
            <a:rPr lang="es-MX" sz="1100" b="1" i="1" dirty="0" smtClean="0"/>
            <a:t>Diseño. </a:t>
          </a:r>
          <a:r>
            <a:rPr lang="es-MX" sz="1100" dirty="0" smtClean="0"/>
            <a:t>El diagnóstico no incluye información sobre la situación de las etiquetas o programas que se deben de financiar con recursos del fondo.</a:t>
          </a:r>
        </a:p>
        <a:p>
          <a:pPr marL="0" marR="0" indent="0" algn="l" defTabSz="914400" eaLnBrk="1" fontAlgn="auto" latinLnBrk="0" hangingPunct="1">
            <a:lnSpc>
              <a:spcPct val="100000"/>
            </a:lnSpc>
            <a:spcBef>
              <a:spcPts val="0"/>
            </a:spcBef>
            <a:spcAft>
              <a:spcPts val="0"/>
            </a:spcAft>
            <a:buClrTx/>
            <a:buSzTx/>
            <a:buFontTx/>
            <a:buNone/>
            <a:tabLst/>
            <a:defRPr/>
          </a:pPr>
          <a:r>
            <a:rPr lang="es-MX" sz="1100" b="1" i="1" dirty="0" smtClean="0"/>
            <a:t>Planeación Estratégica. </a:t>
          </a:r>
          <a:r>
            <a:rPr lang="es-MX" sz="1100" dirty="0" smtClean="0"/>
            <a:t>No hay una relación explícita documentada entre el diagnóstico y la planeación del Plan Estatal de Desarrollo y del Programa de Seguridad Pública con el FASP.</a:t>
          </a:r>
        </a:p>
        <a:p>
          <a:pPr algn="l" defTabSz="488950">
            <a:lnSpc>
              <a:spcPct val="90000"/>
            </a:lnSpc>
            <a:spcBef>
              <a:spcPct val="0"/>
            </a:spcBef>
            <a:spcAft>
              <a:spcPct val="35000"/>
            </a:spcAft>
          </a:pPr>
          <a:endParaRPr lang="es-MX" sz="1100" dirty="0"/>
        </a:p>
      </dgm:t>
    </dgm:pt>
    <dgm:pt modelId="{493D9DD0-CB8C-45A9-9EA2-7E77786C35B6}" type="parTrans" cxnId="{A933E9F3-D335-497F-8485-22F14894F093}">
      <dgm:prSet/>
      <dgm:spPr/>
      <dgm:t>
        <a:bodyPr/>
        <a:lstStyle/>
        <a:p>
          <a:endParaRPr lang="es-MX"/>
        </a:p>
      </dgm:t>
    </dgm:pt>
    <dgm:pt modelId="{FB4827CD-E907-44A1-B2A4-CC54D281C0BB}" type="sibTrans" cxnId="{A933E9F3-D335-497F-8485-22F14894F093}">
      <dgm:prSet/>
      <dgm:spPr/>
      <dgm:t>
        <a:bodyPr/>
        <a:lstStyle/>
        <a:p>
          <a:endParaRPr lang="es-MX"/>
        </a:p>
      </dgm:t>
    </dgm:pt>
    <dgm:pt modelId="{3717BE29-C97D-4164-B0CC-64919F477916}">
      <dgm:prSet phldrT="[Texto]" custT="1"/>
      <dgm:spPr/>
      <dgm:t>
        <a:bodyPr/>
        <a:lstStyle/>
        <a:p>
          <a:pPr algn="l">
            <a:spcAft>
              <a:spcPts val="0"/>
            </a:spcAft>
          </a:pPr>
          <a:r>
            <a:rPr lang="es-MX" sz="1100" b="1" i="1" dirty="0" smtClean="0"/>
            <a:t>Cobertura</a:t>
          </a:r>
          <a:r>
            <a:rPr lang="es-MX" sz="1100" dirty="0" smtClean="0"/>
            <a:t>. No existe información sobre la población potencial y objetivo de cada programa financiado por el FASP.</a:t>
          </a:r>
        </a:p>
        <a:p>
          <a:pPr algn="l">
            <a:spcAft>
              <a:spcPts val="0"/>
            </a:spcAft>
          </a:pPr>
          <a:r>
            <a:rPr lang="es-MX" sz="1100" b="1" i="1" dirty="0" smtClean="0"/>
            <a:t>Operación. </a:t>
          </a:r>
          <a:r>
            <a:rPr lang="es-MX" sz="1100" dirty="0" smtClean="0"/>
            <a:t>Derivado que se involucran diferentes instituciones y programas se dificulta la comprensión de la operación a nivel programático.</a:t>
          </a:r>
        </a:p>
        <a:p>
          <a:pPr algn="l">
            <a:spcAft>
              <a:spcPct val="35000"/>
            </a:spcAft>
          </a:pPr>
          <a:r>
            <a:rPr lang="es-MX" sz="1100" b="1" i="1" dirty="0" smtClean="0"/>
            <a:t>Resultados. </a:t>
          </a:r>
          <a:r>
            <a:rPr lang="es-MX" sz="1100" dirty="0" smtClean="0"/>
            <a:t>No está documento el uso de los indicadores del PED y del Programa de Seguridad Pública para medir los resultados del FASP.</a:t>
          </a:r>
          <a:endParaRPr lang="es-MX" sz="1100" dirty="0"/>
        </a:p>
      </dgm:t>
    </dgm:pt>
    <dgm:pt modelId="{7C0A0CFD-3813-4B4C-8415-78121BEC81B7}" type="parTrans" cxnId="{95AEFC2E-89AD-4A5F-B002-2A09D45E0F78}">
      <dgm:prSet/>
      <dgm:spPr/>
      <dgm:t>
        <a:bodyPr/>
        <a:lstStyle/>
        <a:p>
          <a:endParaRPr lang="es-MX"/>
        </a:p>
      </dgm:t>
    </dgm:pt>
    <dgm:pt modelId="{8172C970-3358-4874-AB5E-51E335A35542}" type="sibTrans" cxnId="{95AEFC2E-89AD-4A5F-B002-2A09D45E0F78}">
      <dgm:prSet/>
      <dgm:spPr/>
      <dgm:t>
        <a:bodyPr/>
        <a:lstStyle/>
        <a:p>
          <a:endParaRPr lang="es-MX"/>
        </a:p>
      </dgm:t>
    </dgm:pt>
    <dgm:pt modelId="{E4751DF0-7894-4FC6-8A94-311DFD35A83B}" type="pres">
      <dgm:prSet presAssocID="{F64C8EDC-45ED-40A2-A7F4-BB2C932D31C8}" presName="diagram" presStyleCnt="0">
        <dgm:presLayoutVars>
          <dgm:chPref val="1"/>
          <dgm:dir/>
          <dgm:animOne val="branch"/>
          <dgm:animLvl val="lvl"/>
          <dgm:resizeHandles/>
        </dgm:presLayoutVars>
      </dgm:prSet>
      <dgm:spPr/>
      <dgm:t>
        <a:bodyPr/>
        <a:lstStyle/>
        <a:p>
          <a:endParaRPr lang="es-MX"/>
        </a:p>
      </dgm:t>
    </dgm:pt>
    <dgm:pt modelId="{867306CF-E299-4D30-ABB4-C1B4D6696FE4}" type="pres">
      <dgm:prSet presAssocID="{A58D8D04-DF48-4C5B-912A-16B5338F86F1}" presName="root" presStyleCnt="0"/>
      <dgm:spPr/>
    </dgm:pt>
    <dgm:pt modelId="{64F5D87B-5AA4-46B2-A06B-8433748EFBF8}" type="pres">
      <dgm:prSet presAssocID="{A58D8D04-DF48-4C5B-912A-16B5338F86F1}" presName="rootComposite" presStyleCnt="0"/>
      <dgm:spPr/>
    </dgm:pt>
    <dgm:pt modelId="{6E3CE88A-251E-48BF-B2EC-AE03FC93C5B7}" type="pres">
      <dgm:prSet presAssocID="{A58D8D04-DF48-4C5B-912A-16B5338F86F1}" presName="rootText" presStyleLbl="node1" presStyleIdx="0" presStyleCnt="2" custScaleY="40920" custLinFactNeighborX="-2227" custLinFactNeighborY="-5001"/>
      <dgm:spPr/>
      <dgm:t>
        <a:bodyPr/>
        <a:lstStyle/>
        <a:p>
          <a:endParaRPr lang="es-MX"/>
        </a:p>
      </dgm:t>
    </dgm:pt>
    <dgm:pt modelId="{3FA40EF1-C61E-4798-9BB1-77B42AA146A0}" type="pres">
      <dgm:prSet presAssocID="{A58D8D04-DF48-4C5B-912A-16B5338F86F1}" presName="rootConnector" presStyleLbl="node1" presStyleIdx="0" presStyleCnt="2"/>
      <dgm:spPr/>
      <dgm:t>
        <a:bodyPr/>
        <a:lstStyle/>
        <a:p>
          <a:endParaRPr lang="es-MX"/>
        </a:p>
      </dgm:t>
    </dgm:pt>
    <dgm:pt modelId="{351003EA-0AD4-4736-A86B-18971BFA8272}" type="pres">
      <dgm:prSet presAssocID="{A58D8D04-DF48-4C5B-912A-16B5338F86F1}" presName="childShape" presStyleCnt="0"/>
      <dgm:spPr/>
    </dgm:pt>
    <dgm:pt modelId="{C6D8F36A-00BE-4E93-97AB-131BCC2F95AF}" type="pres">
      <dgm:prSet presAssocID="{CE47A392-ED22-4DA9-9B94-B668A39C2E7F}" presName="Name13" presStyleLbl="parChTrans1D2" presStyleIdx="0" presStyleCnt="4"/>
      <dgm:spPr/>
      <dgm:t>
        <a:bodyPr/>
        <a:lstStyle/>
        <a:p>
          <a:endParaRPr lang="es-MX"/>
        </a:p>
      </dgm:t>
    </dgm:pt>
    <dgm:pt modelId="{AA60CDBD-AE70-434E-A062-9963CD7CEE1F}" type="pres">
      <dgm:prSet presAssocID="{A9C6DFE8-749E-44F1-B8F1-A3C1FC249959}" presName="childText" presStyleLbl="bgAcc1" presStyleIdx="0" presStyleCnt="4" custScaleX="117829" custScaleY="120378" custLinFactNeighborX="-3126" custLinFactNeighborY="-18099">
        <dgm:presLayoutVars>
          <dgm:bulletEnabled val="1"/>
        </dgm:presLayoutVars>
      </dgm:prSet>
      <dgm:spPr/>
      <dgm:t>
        <a:bodyPr/>
        <a:lstStyle/>
        <a:p>
          <a:endParaRPr lang="es-MX"/>
        </a:p>
      </dgm:t>
    </dgm:pt>
    <dgm:pt modelId="{AE608B81-4957-44A4-BCDF-546222B6FC51}" type="pres">
      <dgm:prSet presAssocID="{5E1E5804-B658-40F3-B0B6-A71B9FE89948}" presName="Name13" presStyleLbl="parChTrans1D2" presStyleIdx="1" presStyleCnt="4"/>
      <dgm:spPr/>
      <dgm:t>
        <a:bodyPr/>
        <a:lstStyle/>
        <a:p>
          <a:endParaRPr lang="es-MX"/>
        </a:p>
      </dgm:t>
    </dgm:pt>
    <dgm:pt modelId="{490AEA99-7087-4874-BF95-A99D73D91CCB}" type="pres">
      <dgm:prSet presAssocID="{64121F26-F5E1-4876-B3E2-F6A76304E131}" presName="childText" presStyleLbl="bgAcc1" presStyleIdx="1" presStyleCnt="4" custScaleX="117829" custScaleY="120378" custLinFactNeighborX="-132" custLinFactNeighborY="-19758">
        <dgm:presLayoutVars>
          <dgm:bulletEnabled val="1"/>
        </dgm:presLayoutVars>
      </dgm:prSet>
      <dgm:spPr/>
      <dgm:t>
        <a:bodyPr/>
        <a:lstStyle/>
        <a:p>
          <a:endParaRPr lang="es-MX"/>
        </a:p>
      </dgm:t>
    </dgm:pt>
    <dgm:pt modelId="{7C2A34E5-2A50-44AB-A49B-678B73FAAA08}" type="pres">
      <dgm:prSet presAssocID="{2CE87F44-4541-4464-80E5-3FA056F80D81}" presName="root" presStyleCnt="0"/>
      <dgm:spPr/>
    </dgm:pt>
    <dgm:pt modelId="{DBD8CE02-A399-4941-838A-6342AD7ED696}" type="pres">
      <dgm:prSet presAssocID="{2CE87F44-4541-4464-80E5-3FA056F80D81}" presName="rootComposite" presStyleCnt="0"/>
      <dgm:spPr/>
    </dgm:pt>
    <dgm:pt modelId="{EDAC6D2F-7613-4C3F-8EEC-82DC2663AFA1}" type="pres">
      <dgm:prSet presAssocID="{2CE87F44-4541-4464-80E5-3FA056F80D81}" presName="rootText" presStyleLbl="node1" presStyleIdx="1" presStyleCnt="2" custScaleY="40920" custLinFactNeighborX="189" custLinFactNeighborY="-6600"/>
      <dgm:spPr/>
      <dgm:t>
        <a:bodyPr/>
        <a:lstStyle/>
        <a:p>
          <a:endParaRPr lang="es-MX"/>
        </a:p>
      </dgm:t>
    </dgm:pt>
    <dgm:pt modelId="{4D7B5C2F-FF1A-45EB-A97D-FA156A1C58C6}" type="pres">
      <dgm:prSet presAssocID="{2CE87F44-4541-4464-80E5-3FA056F80D81}" presName="rootConnector" presStyleLbl="node1" presStyleIdx="1" presStyleCnt="2"/>
      <dgm:spPr/>
      <dgm:t>
        <a:bodyPr/>
        <a:lstStyle/>
        <a:p>
          <a:endParaRPr lang="es-MX"/>
        </a:p>
      </dgm:t>
    </dgm:pt>
    <dgm:pt modelId="{93299BF5-8435-4E52-B640-C603F0F4F84C}" type="pres">
      <dgm:prSet presAssocID="{2CE87F44-4541-4464-80E5-3FA056F80D81}" presName="childShape" presStyleCnt="0"/>
      <dgm:spPr/>
    </dgm:pt>
    <dgm:pt modelId="{3A05A1B4-2031-4DBD-8C56-B8B045780818}" type="pres">
      <dgm:prSet presAssocID="{493D9DD0-CB8C-45A9-9EA2-7E77786C35B6}" presName="Name13" presStyleLbl="parChTrans1D2" presStyleIdx="2" presStyleCnt="4"/>
      <dgm:spPr/>
      <dgm:t>
        <a:bodyPr/>
        <a:lstStyle/>
        <a:p>
          <a:endParaRPr lang="es-MX"/>
        </a:p>
      </dgm:t>
    </dgm:pt>
    <dgm:pt modelId="{2D8905D9-E5F6-4243-925E-2ED25377AAC4}" type="pres">
      <dgm:prSet presAssocID="{32936C83-9120-4369-92FA-188BF65C04E0}" presName="childText" presStyleLbl="bgAcc1" presStyleIdx="2" presStyleCnt="4" custScaleX="114006" custScaleY="124142" custLinFactNeighborX="-686" custLinFactNeighborY="-18099">
        <dgm:presLayoutVars>
          <dgm:bulletEnabled val="1"/>
        </dgm:presLayoutVars>
      </dgm:prSet>
      <dgm:spPr/>
      <dgm:t>
        <a:bodyPr/>
        <a:lstStyle/>
        <a:p>
          <a:endParaRPr lang="es-MX"/>
        </a:p>
      </dgm:t>
    </dgm:pt>
    <dgm:pt modelId="{4B1FBD59-F981-489C-AA85-9F3B8427B902}" type="pres">
      <dgm:prSet presAssocID="{7C0A0CFD-3813-4B4C-8415-78121BEC81B7}" presName="Name13" presStyleLbl="parChTrans1D2" presStyleIdx="3" presStyleCnt="4"/>
      <dgm:spPr/>
      <dgm:t>
        <a:bodyPr/>
        <a:lstStyle/>
        <a:p>
          <a:endParaRPr lang="es-MX"/>
        </a:p>
      </dgm:t>
    </dgm:pt>
    <dgm:pt modelId="{522C5137-C6BC-4E5C-B861-FEB291ECFD79}" type="pres">
      <dgm:prSet presAssocID="{3717BE29-C97D-4164-B0CC-64919F477916}" presName="childText" presStyleLbl="bgAcc1" presStyleIdx="3" presStyleCnt="4" custScaleX="114006" custScaleY="153646" custLinFactNeighborX="-686" custLinFactNeighborY="-28313">
        <dgm:presLayoutVars>
          <dgm:bulletEnabled val="1"/>
        </dgm:presLayoutVars>
      </dgm:prSet>
      <dgm:spPr/>
      <dgm:t>
        <a:bodyPr/>
        <a:lstStyle/>
        <a:p>
          <a:endParaRPr lang="es-MX"/>
        </a:p>
      </dgm:t>
    </dgm:pt>
  </dgm:ptLst>
  <dgm:cxnLst>
    <dgm:cxn modelId="{5ED9ACE5-2DB7-4106-85E0-4957405C2542}" type="presOf" srcId="{2CE87F44-4541-4464-80E5-3FA056F80D81}" destId="{EDAC6D2F-7613-4C3F-8EEC-82DC2663AFA1}" srcOrd="0" destOrd="0" presId="urn:microsoft.com/office/officeart/2005/8/layout/hierarchy3"/>
    <dgm:cxn modelId="{F3ED42BA-4975-40FE-85C5-268142D18AA9}" srcId="{F64C8EDC-45ED-40A2-A7F4-BB2C932D31C8}" destId="{2CE87F44-4541-4464-80E5-3FA056F80D81}" srcOrd="1" destOrd="0" parTransId="{38883131-33BF-4BE9-BA67-21578D2CBB69}" sibTransId="{30840014-DA17-4AFD-8945-57D4B1671E5F}"/>
    <dgm:cxn modelId="{A933E9F3-D335-497F-8485-22F14894F093}" srcId="{2CE87F44-4541-4464-80E5-3FA056F80D81}" destId="{32936C83-9120-4369-92FA-188BF65C04E0}" srcOrd="0" destOrd="0" parTransId="{493D9DD0-CB8C-45A9-9EA2-7E77786C35B6}" sibTransId="{FB4827CD-E907-44A1-B2A4-CC54D281C0BB}"/>
    <dgm:cxn modelId="{DEFFAD79-452D-4B85-BB12-82CDE6C45743}" type="presOf" srcId="{64121F26-F5E1-4876-B3E2-F6A76304E131}" destId="{490AEA99-7087-4874-BF95-A99D73D91CCB}" srcOrd="0" destOrd="0" presId="urn:microsoft.com/office/officeart/2005/8/layout/hierarchy3"/>
    <dgm:cxn modelId="{2D4F0313-9326-4A1F-A6FF-13E8B2383D25}" type="presOf" srcId="{3717BE29-C97D-4164-B0CC-64919F477916}" destId="{522C5137-C6BC-4E5C-B861-FEB291ECFD79}" srcOrd="0" destOrd="0" presId="urn:microsoft.com/office/officeart/2005/8/layout/hierarchy3"/>
    <dgm:cxn modelId="{9D01F4F7-5603-4DC0-8AF8-6818C9D014CA}" type="presOf" srcId="{F64C8EDC-45ED-40A2-A7F4-BB2C932D31C8}" destId="{E4751DF0-7894-4FC6-8A94-311DFD35A83B}" srcOrd="0" destOrd="0" presId="urn:microsoft.com/office/officeart/2005/8/layout/hierarchy3"/>
    <dgm:cxn modelId="{54299F17-44C2-41BC-80D6-B1ACA61ED0EA}" srcId="{A58D8D04-DF48-4C5B-912A-16B5338F86F1}" destId="{64121F26-F5E1-4876-B3E2-F6A76304E131}" srcOrd="1" destOrd="0" parTransId="{5E1E5804-B658-40F3-B0B6-A71B9FE89948}" sibTransId="{BADB0B0A-A77C-4BC0-B083-E110535462AA}"/>
    <dgm:cxn modelId="{D22D3E86-F9B4-4A95-AE47-5F514195046C}" type="presOf" srcId="{A58D8D04-DF48-4C5B-912A-16B5338F86F1}" destId="{6E3CE88A-251E-48BF-B2EC-AE03FC93C5B7}" srcOrd="0" destOrd="0" presId="urn:microsoft.com/office/officeart/2005/8/layout/hierarchy3"/>
    <dgm:cxn modelId="{74C497FD-82FA-414C-A11D-C5D6DA783136}" type="presOf" srcId="{2CE87F44-4541-4464-80E5-3FA056F80D81}" destId="{4D7B5C2F-FF1A-45EB-A97D-FA156A1C58C6}" srcOrd="1" destOrd="0" presId="urn:microsoft.com/office/officeart/2005/8/layout/hierarchy3"/>
    <dgm:cxn modelId="{144DF265-CCA9-4163-A796-22DC5126547B}" type="presOf" srcId="{5E1E5804-B658-40F3-B0B6-A71B9FE89948}" destId="{AE608B81-4957-44A4-BCDF-546222B6FC51}" srcOrd="0" destOrd="0" presId="urn:microsoft.com/office/officeart/2005/8/layout/hierarchy3"/>
    <dgm:cxn modelId="{11DA441B-D712-4A00-93D9-55B82F7FE513}" type="presOf" srcId="{493D9DD0-CB8C-45A9-9EA2-7E77786C35B6}" destId="{3A05A1B4-2031-4DBD-8C56-B8B045780818}" srcOrd="0" destOrd="0" presId="urn:microsoft.com/office/officeart/2005/8/layout/hierarchy3"/>
    <dgm:cxn modelId="{62BE405E-BF3F-47AE-BB41-D9AD5575577C}" type="presOf" srcId="{32936C83-9120-4369-92FA-188BF65C04E0}" destId="{2D8905D9-E5F6-4243-925E-2ED25377AAC4}" srcOrd="0" destOrd="0" presId="urn:microsoft.com/office/officeart/2005/8/layout/hierarchy3"/>
    <dgm:cxn modelId="{36EF747E-F81C-41C3-B498-DD76A3BFE818}" type="presOf" srcId="{A58D8D04-DF48-4C5B-912A-16B5338F86F1}" destId="{3FA40EF1-C61E-4798-9BB1-77B42AA146A0}" srcOrd="1" destOrd="0" presId="urn:microsoft.com/office/officeart/2005/8/layout/hierarchy3"/>
    <dgm:cxn modelId="{4B520997-2C0A-41A8-806C-A4B5FFCD536B}" type="presOf" srcId="{A9C6DFE8-749E-44F1-B8F1-A3C1FC249959}" destId="{AA60CDBD-AE70-434E-A062-9963CD7CEE1F}" srcOrd="0" destOrd="0" presId="urn:microsoft.com/office/officeart/2005/8/layout/hierarchy3"/>
    <dgm:cxn modelId="{FCA06266-C6FB-45E2-A335-9DD73FA982B9}" srcId="{F64C8EDC-45ED-40A2-A7F4-BB2C932D31C8}" destId="{A58D8D04-DF48-4C5B-912A-16B5338F86F1}" srcOrd="0" destOrd="0" parTransId="{D8103C07-56E6-456A-BFF7-9441D04C7C9E}" sibTransId="{ED9FF5CC-CA75-4D4B-B242-1034C89C57FB}"/>
    <dgm:cxn modelId="{95AEFC2E-89AD-4A5F-B002-2A09D45E0F78}" srcId="{2CE87F44-4541-4464-80E5-3FA056F80D81}" destId="{3717BE29-C97D-4164-B0CC-64919F477916}" srcOrd="1" destOrd="0" parTransId="{7C0A0CFD-3813-4B4C-8415-78121BEC81B7}" sibTransId="{8172C970-3358-4874-AB5E-51E335A35542}"/>
    <dgm:cxn modelId="{C33DF5FA-F354-4C8B-84E4-CA2312788EAF}" type="presOf" srcId="{7C0A0CFD-3813-4B4C-8415-78121BEC81B7}" destId="{4B1FBD59-F981-489C-AA85-9F3B8427B902}" srcOrd="0" destOrd="0" presId="urn:microsoft.com/office/officeart/2005/8/layout/hierarchy3"/>
    <dgm:cxn modelId="{F0463494-2745-409B-8372-85415EC87EC2}" srcId="{A58D8D04-DF48-4C5B-912A-16B5338F86F1}" destId="{A9C6DFE8-749E-44F1-B8F1-A3C1FC249959}" srcOrd="0" destOrd="0" parTransId="{CE47A392-ED22-4DA9-9B94-B668A39C2E7F}" sibTransId="{46AE38EC-A279-44C1-8D60-F289787ED5D0}"/>
    <dgm:cxn modelId="{83FF7DE7-56F8-45F8-BFB0-F3FAC53D66E0}" type="presOf" srcId="{CE47A392-ED22-4DA9-9B94-B668A39C2E7F}" destId="{C6D8F36A-00BE-4E93-97AB-131BCC2F95AF}" srcOrd="0" destOrd="0" presId="urn:microsoft.com/office/officeart/2005/8/layout/hierarchy3"/>
    <dgm:cxn modelId="{B9A5221D-6495-4E99-BEBB-7C2AD7F97463}" type="presParOf" srcId="{E4751DF0-7894-4FC6-8A94-311DFD35A83B}" destId="{867306CF-E299-4D30-ABB4-C1B4D6696FE4}" srcOrd="0" destOrd="0" presId="urn:microsoft.com/office/officeart/2005/8/layout/hierarchy3"/>
    <dgm:cxn modelId="{DB2EB9BA-ABE5-4A2D-B9C2-6C35C8E57E92}" type="presParOf" srcId="{867306CF-E299-4D30-ABB4-C1B4D6696FE4}" destId="{64F5D87B-5AA4-46B2-A06B-8433748EFBF8}" srcOrd="0" destOrd="0" presId="urn:microsoft.com/office/officeart/2005/8/layout/hierarchy3"/>
    <dgm:cxn modelId="{DF2DD08B-E183-40BE-8967-BDBA115634AC}" type="presParOf" srcId="{64F5D87B-5AA4-46B2-A06B-8433748EFBF8}" destId="{6E3CE88A-251E-48BF-B2EC-AE03FC93C5B7}" srcOrd="0" destOrd="0" presId="urn:microsoft.com/office/officeart/2005/8/layout/hierarchy3"/>
    <dgm:cxn modelId="{84870607-2B4A-48C1-B6B8-CFFD7E4E7BAF}" type="presParOf" srcId="{64F5D87B-5AA4-46B2-A06B-8433748EFBF8}" destId="{3FA40EF1-C61E-4798-9BB1-77B42AA146A0}" srcOrd="1" destOrd="0" presId="urn:microsoft.com/office/officeart/2005/8/layout/hierarchy3"/>
    <dgm:cxn modelId="{65F4EB59-0D24-48F7-B8A4-CDB69992EF8E}" type="presParOf" srcId="{867306CF-E299-4D30-ABB4-C1B4D6696FE4}" destId="{351003EA-0AD4-4736-A86B-18971BFA8272}" srcOrd="1" destOrd="0" presId="urn:microsoft.com/office/officeart/2005/8/layout/hierarchy3"/>
    <dgm:cxn modelId="{81F5CC04-B68F-4D2D-A7F9-F8402B4D2FBF}" type="presParOf" srcId="{351003EA-0AD4-4736-A86B-18971BFA8272}" destId="{C6D8F36A-00BE-4E93-97AB-131BCC2F95AF}" srcOrd="0" destOrd="0" presId="urn:microsoft.com/office/officeart/2005/8/layout/hierarchy3"/>
    <dgm:cxn modelId="{658C12B1-716C-4100-ABA6-DF0315684EEB}" type="presParOf" srcId="{351003EA-0AD4-4736-A86B-18971BFA8272}" destId="{AA60CDBD-AE70-434E-A062-9963CD7CEE1F}" srcOrd="1" destOrd="0" presId="urn:microsoft.com/office/officeart/2005/8/layout/hierarchy3"/>
    <dgm:cxn modelId="{B248093D-A708-4F40-B715-AAB8D11C4EFB}" type="presParOf" srcId="{351003EA-0AD4-4736-A86B-18971BFA8272}" destId="{AE608B81-4957-44A4-BCDF-546222B6FC51}" srcOrd="2" destOrd="0" presId="urn:microsoft.com/office/officeart/2005/8/layout/hierarchy3"/>
    <dgm:cxn modelId="{CA729D63-E2E8-405C-9554-8604639570B6}" type="presParOf" srcId="{351003EA-0AD4-4736-A86B-18971BFA8272}" destId="{490AEA99-7087-4874-BF95-A99D73D91CCB}" srcOrd="3" destOrd="0" presId="urn:microsoft.com/office/officeart/2005/8/layout/hierarchy3"/>
    <dgm:cxn modelId="{7DDE74DD-473F-4FA6-A5BA-C428E2569F0B}" type="presParOf" srcId="{E4751DF0-7894-4FC6-8A94-311DFD35A83B}" destId="{7C2A34E5-2A50-44AB-A49B-678B73FAAA08}" srcOrd="1" destOrd="0" presId="urn:microsoft.com/office/officeart/2005/8/layout/hierarchy3"/>
    <dgm:cxn modelId="{AB5B60D3-8EAE-4CCF-A977-923E8876168A}" type="presParOf" srcId="{7C2A34E5-2A50-44AB-A49B-678B73FAAA08}" destId="{DBD8CE02-A399-4941-838A-6342AD7ED696}" srcOrd="0" destOrd="0" presId="urn:microsoft.com/office/officeart/2005/8/layout/hierarchy3"/>
    <dgm:cxn modelId="{3E13366A-D039-4601-A257-C40A59C3BD00}" type="presParOf" srcId="{DBD8CE02-A399-4941-838A-6342AD7ED696}" destId="{EDAC6D2F-7613-4C3F-8EEC-82DC2663AFA1}" srcOrd="0" destOrd="0" presId="urn:microsoft.com/office/officeart/2005/8/layout/hierarchy3"/>
    <dgm:cxn modelId="{2544FE53-7811-4F10-89FD-3287B5A2009D}" type="presParOf" srcId="{DBD8CE02-A399-4941-838A-6342AD7ED696}" destId="{4D7B5C2F-FF1A-45EB-A97D-FA156A1C58C6}" srcOrd="1" destOrd="0" presId="urn:microsoft.com/office/officeart/2005/8/layout/hierarchy3"/>
    <dgm:cxn modelId="{ADAB402A-1ED6-45BD-B3CF-2FB21BE8FC1E}" type="presParOf" srcId="{7C2A34E5-2A50-44AB-A49B-678B73FAAA08}" destId="{93299BF5-8435-4E52-B640-C603F0F4F84C}" srcOrd="1" destOrd="0" presId="urn:microsoft.com/office/officeart/2005/8/layout/hierarchy3"/>
    <dgm:cxn modelId="{9A66A7FE-CB23-49E3-B939-D00293E6AD17}" type="presParOf" srcId="{93299BF5-8435-4E52-B640-C603F0F4F84C}" destId="{3A05A1B4-2031-4DBD-8C56-B8B045780818}" srcOrd="0" destOrd="0" presId="urn:microsoft.com/office/officeart/2005/8/layout/hierarchy3"/>
    <dgm:cxn modelId="{7E683958-7319-4560-916D-61254539BC21}" type="presParOf" srcId="{93299BF5-8435-4E52-B640-C603F0F4F84C}" destId="{2D8905D9-E5F6-4243-925E-2ED25377AAC4}" srcOrd="1" destOrd="0" presId="urn:microsoft.com/office/officeart/2005/8/layout/hierarchy3"/>
    <dgm:cxn modelId="{A352E5DD-3E3F-448C-894A-F097AFCDCBE6}" type="presParOf" srcId="{93299BF5-8435-4E52-B640-C603F0F4F84C}" destId="{4B1FBD59-F981-489C-AA85-9F3B8427B902}" srcOrd="2" destOrd="0" presId="urn:microsoft.com/office/officeart/2005/8/layout/hierarchy3"/>
    <dgm:cxn modelId="{3ABD849C-D8C5-4F63-8D53-E5B3DB3B72D3}" type="presParOf" srcId="{93299BF5-8435-4E52-B640-C603F0F4F84C}" destId="{522C5137-C6BC-4E5C-B861-FEB291ECFD79}"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35A352-B1B4-466E-A49B-F3C583DB9A0A}">
      <dsp:nvSpPr>
        <dsp:cNvPr id="0" name=""/>
        <dsp:cNvSpPr/>
      </dsp:nvSpPr>
      <dsp:spPr>
        <a:xfrm rot="5400000">
          <a:off x="4253251" y="-1288706"/>
          <a:ext cx="2685752" cy="5266944"/>
        </a:xfrm>
        <a:prstGeom prst="roundRect">
          <a:avLst/>
        </a:prstGeom>
        <a:solidFill>
          <a:schemeClr val="accent6">
            <a:lumMod val="40000"/>
            <a:lumOff val="60000"/>
            <a:alpha val="9000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Char char="••"/>
            <a:tabLst/>
            <a:defRPr/>
          </a:pPr>
          <a:r>
            <a:rPr lang="es-ES" sz="1800" kern="1200" baseline="0" dirty="0" smtClean="0">
              <a:solidFill>
                <a:schemeClr val="tx2"/>
              </a:solidFill>
              <a:latin typeface="+mn-lt"/>
              <a:ea typeface="+mn-ea"/>
              <a:cs typeface="+mn-cs"/>
            </a:rPr>
            <a:t>Es un ramo administrativo que </a:t>
          </a:r>
          <a:r>
            <a:rPr lang="es-ES" sz="1800" b="1" kern="1200" baseline="0" dirty="0" smtClean="0">
              <a:solidFill>
                <a:schemeClr val="tx2"/>
              </a:solidFill>
              <a:latin typeface="+mn-lt"/>
              <a:ea typeface="+mn-ea"/>
              <a:cs typeface="+mn-cs"/>
            </a:rPr>
            <a:t>transfiere recursos </a:t>
          </a:r>
          <a:r>
            <a:rPr lang="es-ES" sz="1800" kern="1200" baseline="0" dirty="0" smtClean="0">
              <a:solidFill>
                <a:schemeClr val="tx2"/>
              </a:solidFill>
              <a:latin typeface="+mn-lt"/>
              <a:ea typeface="+mn-ea"/>
              <a:cs typeface="+mn-cs"/>
            </a:rPr>
            <a:t>del Presupuesto Federal a las </a:t>
          </a:r>
          <a:r>
            <a:rPr lang="es-ES" sz="1800" b="1" kern="1200" baseline="0" dirty="0" smtClean="0">
              <a:solidFill>
                <a:schemeClr val="tx2"/>
              </a:solidFill>
              <a:latin typeface="+mn-lt"/>
              <a:ea typeface="+mn-ea"/>
              <a:cs typeface="+mn-cs"/>
            </a:rPr>
            <a:t>entidades federativas </a:t>
          </a:r>
          <a:r>
            <a:rPr lang="es-ES" sz="1800" b="0" kern="1200" baseline="0" dirty="0" smtClean="0">
              <a:solidFill>
                <a:schemeClr val="tx2"/>
              </a:solidFill>
              <a:latin typeface="+mn-lt"/>
              <a:ea typeface="+mn-ea"/>
              <a:cs typeface="+mn-cs"/>
            </a:rPr>
            <a:t>y </a:t>
          </a:r>
          <a:r>
            <a:rPr lang="es-ES" sz="1800" kern="1200" baseline="0" dirty="0" smtClean="0">
              <a:solidFill>
                <a:schemeClr val="tx2"/>
              </a:solidFill>
              <a:latin typeface="+mn-lt"/>
              <a:ea typeface="+mn-ea"/>
              <a:cs typeface="+mn-cs"/>
            </a:rPr>
            <a:t>se destinan a </a:t>
          </a:r>
          <a:r>
            <a:rPr lang="es-ES" sz="1800" b="1" kern="1200" baseline="0" dirty="0" smtClean="0">
              <a:solidFill>
                <a:schemeClr val="tx2"/>
              </a:solidFill>
              <a:latin typeface="+mn-lt"/>
              <a:ea typeface="+mn-ea"/>
              <a:cs typeface="+mn-cs"/>
            </a:rPr>
            <a:t>responsabilidades claramente definidas relativas</a:t>
          </a:r>
          <a:r>
            <a:rPr lang="es-ES" sz="1800" kern="1200" baseline="0" dirty="0" smtClean="0">
              <a:solidFill>
                <a:schemeClr val="tx2"/>
              </a:solidFill>
              <a:latin typeface="+mn-lt"/>
              <a:ea typeface="+mn-ea"/>
              <a:cs typeface="+mn-cs"/>
            </a:rPr>
            <a:t> </a:t>
          </a:r>
          <a:r>
            <a:rPr lang="es-ES" sz="1800" i="0" kern="1200" baseline="0" dirty="0" smtClean="0">
              <a:solidFill>
                <a:schemeClr val="tx2"/>
              </a:solidFill>
              <a:latin typeface="+mn-lt"/>
              <a:ea typeface="+mn-ea"/>
              <a:cs typeface="+mn-cs"/>
            </a:rPr>
            <a:t>a </a:t>
          </a:r>
          <a:r>
            <a:rPr lang="es-ES" sz="1800" b="1" i="0" kern="1200" baseline="0" dirty="0" smtClean="0">
              <a:solidFill>
                <a:schemeClr val="tx2"/>
              </a:solidFill>
              <a:latin typeface="+mn-lt"/>
              <a:ea typeface="+mn-ea"/>
              <a:cs typeface="+mn-cs"/>
            </a:rPr>
            <a:t>educación</a:t>
          </a:r>
          <a:r>
            <a:rPr lang="es-ES" sz="1800" b="0" i="0" kern="1200" baseline="0" dirty="0" smtClean="0">
              <a:solidFill>
                <a:schemeClr val="tx2"/>
              </a:solidFill>
              <a:latin typeface="+mn-lt"/>
              <a:ea typeface="+mn-ea"/>
              <a:cs typeface="+mn-cs"/>
            </a:rPr>
            <a:t> básica, tecnológica y para adultos, </a:t>
          </a:r>
          <a:r>
            <a:rPr lang="es-ES" sz="1800" b="1" i="0" kern="1200" baseline="0" dirty="0" smtClean="0">
              <a:solidFill>
                <a:schemeClr val="tx2"/>
              </a:solidFill>
              <a:latin typeface="+mn-lt"/>
              <a:ea typeface="+mn-ea"/>
              <a:cs typeface="+mn-cs"/>
            </a:rPr>
            <a:t>salud</a:t>
          </a:r>
          <a:r>
            <a:rPr lang="es-ES" sz="1800" b="0" i="0" kern="1200" baseline="0" dirty="0" smtClean="0">
              <a:solidFill>
                <a:schemeClr val="tx2"/>
              </a:solidFill>
              <a:latin typeface="+mn-lt"/>
              <a:ea typeface="+mn-ea"/>
              <a:cs typeface="+mn-cs"/>
            </a:rPr>
            <a:t>, </a:t>
          </a:r>
          <a:r>
            <a:rPr lang="es-ES" sz="1800" b="1" i="0" kern="1200" baseline="0" dirty="0" smtClean="0">
              <a:solidFill>
                <a:schemeClr val="tx2"/>
              </a:solidFill>
              <a:latin typeface="+mn-lt"/>
              <a:ea typeface="+mn-ea"/>
              <a:cs typeface="+mn-cs"/>
            </a:rPr>
            <a:t>infraestructura</a:t>
          </a:r>
          <a:r>
            <a:rPr lang="es-ES" sz="1800" b="0" i="0" kern="1200" baseline="0" dirty="0" smtClean="0">
              <a:solidFill>
                <a:schemeClr val="tx2"/>
              </a:solidFill>
              <a:latin typeface="+mn-lt"/>
              <a:ea typeface="+mn-ea"/>
              <a:cs typeface="+mn-cs"/>
            </a:rPr>
            <a:t> básica, </a:t>
          </a:r>
          <a:r>
            <a:rPr lang="es-ES" sz="1800" b="1" i="0" kern="1200" baseline="0" dirty="0" smtClean="0">
              <a:solidFill>
                <a:schemeClr val="tx2"/>
              </a:solidFill>
              <a:latin typeface="+mn-lt"/>
              <a:ea typeface="+mn-ea"/>
              <a:cs typeface="+mn-cs"/>
            </a:rPr>
            <a:t>seguridad</a:t>
          </a:r>
          <a:r>
            <a:rPr lang="es-ES" sz="1800" b="0" i="0" kern="1200" baseline="0" dirty="0" smtClean="0">
              <a:solidFill>
                <a:schemeClr val="tx2"/>
              </a:solidFill>
              <a:latin typeface="+mn-lt"/>
              <a:ea typeface="+mn-ea"/>
              <a:cs typeface="+mn-cs"/>
            </a:rPr>
            <a:t> pública y fortalecimiento de los gobiernos estatales y de los </a:t>
          </a:r>
          <a:r>
            <a:rPr lang="es-ES" sz="1800" b="1" i="0" kern="1200" baseline="0" dirty="0" smtClean="0">
              <a:solidFill>
                <a:schemeClr val="tx2"/>
              </a:solidFill>
              <a:latin typeface="+mn-lt"/>
              <a:ea typeface="+mn-ea"/>
              <a:cs typeface="+mn-cs"/>
            </a:rPr>
            <a:t>municipios</a:t>
          </a:r>
          <a:r>
            <a:rPr lang="es-ES" sz="1800" b="0" i="0" kern="1200" baseline="0" dirty="0" smtClean="0">
              <a:solidFill>
                <a:schemeClr val="tx2"/>
              </a:solidFill>
              <a:latin typeface="+mn-lt"/>
              <a:ea typeface="+mn-ea"/>
              <a:cs typeface="+mn-cs"/>
            </a:rPr>
            <a:t>.</a:t>
          </a:r>
          <a:endParaRPr lang="es-MX" sz="1800" b="0" i="0" kern="1200" baseline="0" dirty="0" smtClean="0">
            <a:solidFill>
              <a:schemeClr val="tx2"/>
            </a:solidFill>
            <a:latin typeface="+mn-lt"/>
            <a:ea typeface="+mn-ea"/>
            <a:cs typeface="+mn-cs"/>
          </a:endParaRPr>
        </a:p>
      </dsp:txBody>
      <dsp:txXfrm rot="-5400000">
        <a:off x="3093763" y="132998"/>
        <a:ext cx="5004728" cy="2423536"/>
      </dsp:txXfrm>
    </dsp:sp>
    <dsp:sp modelId="{0704DF6F-81BE-4504-85CB-B1EE48670CF3}">
      <dsp:nvSpPr>
        <dsp:cNvPr id="0" name=""/>
        <dsp:cNvSpPr/>
      </dsp:nvSpPr>
      <dsp:spPr>
        <a:xfrm>
          <a:off x="0" y="571097"/>
          <a:ext cx="2962656" cy="1547336"/>
        </a:xfrm>
        <a:prstGeom prst="round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MX" sz="2800" b="1" kern="1200" dirty="0" smtClean="0"/>
            <a:t>¿Qué es el Ramo General 33?</a:t>
          </a:r>
          <a:endParaRPr lang="es-MX" sz="2800" b="1" kern="1200" dirty="0"/>
        </a:p>
      </dsp:txBody>
      <dsp:txXfrm>
        <a:off x="75535" y="646632"/>
        <a:ext cx="2811586" cy="1396266"/>
      </dsp:txXfrm>
    </dsp:sp>
    <dsp:sp modelId="{1B0AF0E0-7CCF-42DC-A32E-920BC6132700}">
      <dsp:nvSpPr>
        <dsp:cNvPr id="0" name=""/>
        <dsp:cNvSpPr/>
      </dsp:nvSpPr>
      <dsp:spPr>
        <a:xfrm rot="5400000">
          <a:off x="4691306" y="1045766"/>
          <a:ext cx="1693448" cy="5266944"/>
        </a:xfrm>
        <a:prstGeom prst="roundRect">
          <a:avLst/>
        </a:prstGeom>
        <a:solidFill>
          <a:schemeClr val="accent2">
            <a:lumMod val="40000"/>
            <a:lumOff val="60000"/>
            <a:alpha val="9000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MX" sz="1800" b="1" kern="1200" dirty="0" smtClean="0">
              <a:solidFill>
                <a:schemeClr val="tx2"/>
              </a:solidFill>
            </a:rPr>
            <a:t>Aportaciones federales </a:t>
          </a:r>
          <a:r>
            <a:rPr lang="es-MX" sz="1800" kern="1200" dirty="0" smtClean="0">
              <a:solidFill>
                <a:schemeClr val="tx2"/>
              </a:solidFill>
            </a:rPr>
            <a:t>que </a:t>
          </a:r>
          <a:r>
            <a:rPr lang="es-MX" sz="1800" b="1" kern="1200" dirty="0" smtClean="0">
              <a:solidFill>
                <a:schemeClr val="tx2"/>
              </a:solidFill>
            </a:rPr>
            <a:t>condicionan su gasto</a:t>
          </a:r>
          <a:r>
            <a:rPr lang="es-MX" sz="1800" kern="1200" dirty="0" smtClean="0">
              <a:solidFill>
                <a:schemeClr val="tx2"/>
              </a:solidFill>
            </a:rPr>
            <a:t> a </a:t>
          </a:r>
          <a:r>
            <a:rPr lang="es-MX" sz="1800" b="1" kern="1200" dirty="0" smtClean="0">
              <a:solidFill>
                <a:schemeClr val="tx2"/>
              </a:solidFill>
            </a:rPr>
            <a:t>etiquetas definid</a:t>
          </a:r>
          <a:r>
            <a:rPr lang="es-MX" sz="1800" kern="1200" dirty="0" smtClean="0">
              <a:solidFill>
                <a:schemeClr val="tx2"/>
              </a:solidFill>
            </a:rPr>
            <a:t>as para la consecución y </a:t>
          </a:r>
          <a:r>
            <a:rPr lang="es-MX" sz="1800" b="1" kern="1200" dirty="0" smtClean="0">
              <a:solidFill>
                <a:schemeClr val="tx2"/>
              </a:solidFill>
            </a:rPr>
            <a:t>cumplimiento de los objetivos </a:t>
          </a:r>
          <a:r>
            <a:rPr lang="es-MX" sz="1800" kern="1200" dirty="0" smtClean="0">
              <a:solidFill>
                <a:schemeClr val="tx2"/>
              </a:solidFill>
            </a:rPr>
            <a:t>de cada uno de los fondos que lo integran.</a:t>
          </a:r>
          <a:endParaRPr lang="es-MX" sz="1800" kern="1200" dirty="0">
            <a:solidFill>
              <a:schemeClr val="tx2"/>
            </a:solidFill>
          </a:endParaRPr>
        </a:p>
        <a:p>
          <a:pPr marL="228600" lvl="1" indent="-228600" algn="l" defTabSz="977900">
            <a:lnSpc>
              <a:spcPct val="90000"/>
            </a:lnSpc>
            <a:spcBef>
              <a:spcPct val="0"/>
            </a:spcBef>
            <a:spcAft>
              <a:spcPct val="15000"/>
            </a:spcAft>
            <a:buChar char="••"/>
          </a:pPr>
          <a:endParaRPr lang="es-MX" sz="2200" kern="1200" dirty="0"/>
        </a:p>
      </dsp:txBody>
      <dsp:txXfrm rot="-5400000">
        <a:off x="2987225" y="2915181"/>
        <a:ext cx="5101610" cy="1528114"/>
      </dsp:txXfrm>
    </dsp:sp>
    <dsp:sp modelId="{629D2063-0DAC-4820-BA9A-CA06DF44BEB3}">
      <dsp:nvSpPr>
        <dsp:cNvPr id="0" name=""/>
        <dsp:cNvSpPr/>
      </dsp:nvSpPr>
      <dsp:spPr>
        <a:xfrm>
          <a:off x="0" y="2897103"/>
          <a:ext cx="2962656" cy="1560491"/>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MX" sz="2800" b="1" kern="1200" dirty="0" smtClean="0"/>
            <a:t>¿Cuál es la naturaleza del recurso?</a:t>
          </a:r>
          <a:endParaRPr lang="es-MX" sz="2800" b="1" kern="1200" dirty="0"/>
        </a:p>
      </dsp:txBody>
      <dsp:txXfrm>
        <a:off x="76177" y="2973280"/>
        <a:ext cx="2810302" cy="1408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06FA1-4CB4-4C8B-A58D-B1A27290B4BC}">
      <dsp:nvSpPr>
        <dsp:cNvPr id="0" name=""/>
        <dsp:cNvSpPr/>
      </dsp:nvSpPr>
      <dsp:spPr>
        <a:xfrm>
          <a:off x="0" y="658210"/>
          <a:ext cx="2655295" cy="1593177"/>
        </a:xfrm>
        <a:prstGeom prst="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Matriz de indicadores construida con los actores involucrados y utilizada para monitoreo y evaluación</a:t>
          </a:r>
          <a:endParaRPr lang="es-MX" sz="1700" kern="1200" dirty="0"/>
        </a:p>
      </dsp:txBody>
      <dsp:txXfrm>
        <a:off x="0" y="658210"/>
        <a:ext cx="2655295" cy="1593177"/>
      </dsp:txXfrm>
    </dsp:sp>
    <dsp:sp modelId="{ECA6D2DE-118A-4966-A907-5DE8B2DCD9B6}">
      <dsp:nvSpPr>
        <dsp:cNvPr id="0" name=""/>
        <dsp:cNvSpPr/>
      </dsp:nvSpPr>
      <dsp:spPr>
        <a:xfrm>
          <a:off x="2920824" y="658210"/>
          <a:ext cx="2655295" cy="1593177"/>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Procesos de ejecución de cada uno de los fondos documentados,  claros y conocidos (tanto de la asignación como del ejercicio) </a:t>
          </a:r>
          <a:endParaRPr lang="es-MX" sz="1700" kern="1200" dirty="0"/>
        </a:p>
      </dsp:txBody>
      <dsp:txXfrm>
        <a:off x="2920824" y="658210"/>
        <a:ext cx="2655295" cy="1593177"/>
      </dsp:txXfrm>
    </dsp:sp>
    <dsp:sp modelId="{5F84B501-300C-44C6-828C-7E64E23409D8}">
      <dsp:nvSpPr>
        <dsp:cNvPr id="0" name=""/>
        <dsp:cNvSpPr/>
      </dsp:nvSpPr>
      <dsp:spPr>
        <a:xfrm>
          <a:off x="5841649" y="658210"/>
          <a:ext cx="2655295" cy="1593177"/>
        </a:xfrm>
        <a:prstGeom prst="rect">
          <a:avLst/>
        </a:prstGeom>
        <a:solidFill>
          <a:schemeClr val="accent2">
            <a:lumMod val="75000"/>
            <a:alpha val="79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Las etiquetas de gasto de los fondos se articulan, explícitamente, con las prioridades definidas en el Plan Estatal y programas sectoriales</a:t>
          </a:r>
          <a:endParaRPr lang="es-MX" sz="1700" kern="1200" dirty="0"/>
        </a:p>
      </dsp:txBody>
      <dsp:txXfrm>
        <a:off x="5841649" y="658210"/>
        <a:ext cx="2655295" cy="1593177"/>
      </dsp:txXfrm>
    </dsp:sp>
    <dsp:sp modelId="{EA2F2F52-0B0F-47FA-8E68-082A26D65AD4}">
      <dsp:nvSpPr>
        <dsp:cNvPr id="0" name=""/>
        <dsp:cNvSpPr/>
      </dsp:nvSpPr>
      <dsp:spPr>
        <a:xfrm>
          <a:off x="0" y="2516916"/>
          <a:ext cx="2655295" cy="1593177"/>
        </a:xfrm>
        <a:prstGeom prst="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Se cuenta con información sistematizada y desagregada (acción, institución, municipio)  sobre el uso y destino de las etiquetas de cada Fondo</a:t>
          </a:r>
          <a:endParaRPr lang="es-MX" sz="1700" kern="1200" dirty="0"/>
        </a:p>
      </dsp:txBody>
      <dsp:txXfrm>
        <a:off x="0" y="2516916"/>
        <a:ext cx="2655295" cy="1593177"/>
      </dsp:txXfrm>
    </dsp:sp>
    <dsp:sp modelId="{4F7A50EB-6D75-42B8-B7A4-FEB72C15D2A6}">
      <dsp:nvSpPr>
        <dsp:cNvPr id="0" name=""/>
        <dsp:cNvSpPr/>
      </dsp:nvSpPr>
      <dsp:spPr>
        <a:xfrm>
          <a:off x="2920824" y="2516916"/>
          <a:ext cx="2655295" cy="1593177"/>
        </a:xfrm>
        <a:prstGeom prst="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En los reportes es posible identificar globalmente el destino y uso de los recursos por cada etiqueta de gasto de cada Fondo y del Ramo 33 en su conjunto</a:t>
          </a:r>
          <a:endParaRPr lang="es-MX" sz="1700" kern="1200" dirty="0"/>
        </a:p>
      </dsp:txBody>
      <dsp:txXfrm>
        <a:off x="2920824" y="2516916"/>
        <a:ext cx="2655295" cy="1593177"/>
      </dsp:txXfrm>
    </dsp:sp>
    <dsp:sp modelId="{4C439A9E-4F21-4957-AFC8-3822F4789DB6}">
      <dsp:nvSpPr>
        <dsp:cNvPr id="0" name=""/>
        <dsp:cNvSpPr/>
      </dsp:nvSpPr>
      <dsp:spPr>
        <a:xfrm>
          <a:off x="5841649" y="2516916"/>
          <a:ext cx="2655295" cy="1593177"/>
        </a:xfrm>
        <a:prstGeom prst="rect">
          <a:avLst/>
        </a:prstGeom>
        <a:solidFill>
          <a:schemeClr val="accent3">
            <a:lumMod val="75000"/>
            <a:alpha val="86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Contar con un instrumento metodológico pertinente para la evaluación de cada Fondo, así como, con una planeación del ejercicio de evaluación </a:t>
          </a:r>
          <a:endParaRPr lang="es-MX" sz="1700" kern="1200" dirty="0"/>
        </a:p>
      </dsp:txBody>
      <dsp:txXfrm>
        <a:off x="5841649" y="2516916"/>
        <a:ext cx="2655295" cy="15931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CE88A-251E-48BF-B2EC-AE03FC93C5B7}">
      <dsp:nvSpPr>
        <dsp:cNvPr id="0" name=""/>
        <dsp:cNvSpPr/>
      </dsp:nvSpPr>
      <dsp:spPr>
        <a:xfrm>
          <a:off x="0" y="0"/>
          <a:ext cx="3109353" cy="861539"/>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MX" sz="2000" kern="1200" dirty="0" smtClean="0"/>
            <a:t>Fortalezas y Oportunidades</a:t>
          </a:r>
          <a:endParaRPr lang="es-MX" sz="2000" kern="1200" dirty="0"/>
        </a:p>
      </dsp:txBody>
      <dsp:txXfrm>
        <a:off x="25234" y="25234"/>
        <a:ext cx="3058885" cy="811071"/>
      </dsp:txXfrm>
    </dsp:sp>
    <dsp:sp modelId="{C6D8F36A-00BE-4E93-97AB-131BCC2F95AF}">
      <dsp:nvSpPr>
        <dsp:cNvPr id="0" name=""/>
        <dsp:cNvSpPr/>
      </dsp:nvSpPr>
      <dsp:spPr>
        <a:xfrm>
          <a:off x="310935" y="861539"/>
          <a:ext cx="311121" cy="1863175"/>
        </a:xfrm>
        <a:custGeom>
          <a:avLst/>
          <a:gdLst/>
          <a:ahLst/>
          <a:cxnLst/>
          <a:rect l="0" t="0" r="0" b="0"/>
          <a:pathLst>
            <a:path>
              <a:moveTo>
                <a:pt x="0" y="0"/>
              </a:moveTo>
              <a:lnTo>
                <a:pt x="0" y="1863175"/>
              </a:lnTo>
              <a:lnTo>
                <a:pt x="311121" y="1863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60CDBD-AE70-434E-A062-9963CD7CEE1F}">
      <dsp:nvSpPr>
        <dsp:cNvPr id="0" name=""/>
        <dsp:cNvSpPr/>
      </dsp:nvSpPr>
      <dsp:spPr>
        <a:xfrm>
          <a:off x="622057" y="1440163"/>
          <a:ext cx="2930975" cy="25691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l" defTabSz="622300">
            <a:lnSpc>
              <a:spcPct val="90000"/>
            </a:lnSpc>
            <a:spcBef>
              <a:spcPct val="0"/>
            </a:spcBef>
            <a:spcAft>
              <a:spcPct val="35000"/>
            </a:spcAft>
          </a:pPr>
          <a:r>
            <a:rPr lang="es-ES_tradnl" sz="1400" kern="1200" dirty="0" smtClean="0"/>
            <a:t>La Ley de Coordinación Fiscal establece con claridad los programas que deben implementarse con el FASP. </a:t>
          </a:r>
        </a:p>
        <a:p>
          <a:pPr lvl="0" algn="l" defTabSz="622300">
            <a:lnSpc>
              <a:spcPct val="90000"/>
            </a:lnSpc>
            <a:spcBef>
              <a:spcPct val="0"/>
            </a:spcBef>
            <a:spcAft>
              <a:spcPct val="35000"/>
            </a:spcAft>
          </a:pPr>
          <a:r>
            <a:rPr lang="es-ES_tradnl" sz="1400" kern="1200" dirty="0" smtClean="0"/>
            <a:t>Todos los recursos del FASP están focalizados en el fortalecimiento de las capacidades de los servicios de seguridad pública del Estado</a:t>
          </a:r>
          <a:endParaRPr lang="es-MX" sz="1400" kern="1200" dirty="0"/>
        </a:p>
      </dsp:txBody>
      <dsp:txXfrm>
        <a:off x="697303" y="1515409"/>
        <a:ext cx="2780483" cy="2418611"/>
      </dsp:txXfrm>
    </dsp:sp>
    <dsp:sp modelId="{EDAC6D2F-7613-4C3F-8EEC-82DC2663AFA1}">
      <dsp:nvSpPr>
        <dsp:cNvPr id="0" name=""/>
        <dsp:cNvSpPr/>
      </dsp:nvSpPr>
      <dsp:spPr>
        <a:xfrm>
          <a:off x="3888433" y="0"/>
          <a:ext cx="3109353" cy="861539"/>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s-MX" sz="1800" kern="1200" dirty="0" smtClean="0"/>
            <a:t>Debilidades y Amenazas</a:t>
          </a:r>
          <a:endParaRPr lang="es-MX" sz="1800" kern="1200" dirty="0"/>
        </a:p>
      </dsp:txBody>
      <dsp:txXfrm>
        <a:off x="3913667" y="25234"/>
        <a:ext cx="3058885" cy="811071"/>
      </dsp:txXfrm>
    </dsp:sp>
    <dsp:sp modelId="{3A05A1B4-2031-4DBD-8C56-B8B045780818}">
      <dsp:nvSpPr>
        <dsp:cNvPr id="0" name=""/>
        <dsp:cNvSpPr/>
      </dsp:nvSpPr>
      <dsp:spPr>
        <a:xfrm>
          <a:off x="4199368" y="861539"/>
          <a:ext cx="265128" cy="2067817"/>
        </a:xfrm>
        <a:custGeom>
          <a:avLst/>
          <a:gdLst/>
          <a:ahLst/>
          <a:cxnLst/>
          <a:rect l="0" t="0" r="0" b="0"/>
          <a:pathLst>
            <a:path>
              <a:moveTo>
                <a:pt x="0" y="0"/>
              </a:moveTo>
              <a:lnTo>
                <a:pt x="0" y="2067817"/>
              </a:lnTo>
              <a:lnTo>
                <a:pt x="265128" y="2067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905D9-E5F6-4243-925E-2ED25377AAC4}">
      <dsp:nvSpPr>
        <dsp:cNvPr id="0" name=""/>
        <dsp:cNvSpPr/>
      </dsp:nvSpPr>
      <dsp:spPr>
        <a:xfrm>
          <a:off x="4464497" y="1152128"/>
          <a:ext cx="2835879" cy="35544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l" defTabSz="488950">
            <a:lnSpc>
              <a:spcPct val="90000"/>
            </a:lnSpc>
            <a:spcBef>
              <a:spcPct val="0"/>
            </a:spcBef>
            <a:spcAft>
              <a:spcPct val="35000"/>
            </a:spcAft>
          </a:pPr>
          <a:r>
            <a:rPr lang="es-ES_tradnl" sz="1400" kern="1200" dirty="0" smtClean="0"/>
            <a:t>La estructura de los Programas establecidos en la LCF dificultó la ejecución de actividades y el ejercicio de los recursos del Fondo pues no se contempló el rediseño institucional del sector de seguridad pública implementado por el Gobierno del Estado en 2013.  </a:t>
          </a:r>
        </a:p>
        <a:p>
          <a:pPr lvl="0" algn="l" defTabSz="488950">
            <a:lnSpc>
              <a:spcPct val="90000"/>
            </a:lnSpc>
            <a:spcBef>
              <a:spcPct val="0"/>
            </a:spcBef>
            <a:spcAft>
              <a:spcPct val="35000"/>
            </a:spcAft>
          </a:pPr>
          <a:r>
            <a:rPr lang="es-ES_tradnl" sz="1400" kern="1200" dirty="0" smtClean="0"/>
            <a:t>Se requieren mayores niveles de coordinación con otros sectores del Gobierno del Estado (educación, deporte, fomento económico y empleo) para mejorar la focalización e incidir en la prevención del delito</a:t>
          </a:r>
          <a:endParaRPr lang="es-MX" sz="1400" kern="1200" dirty="0"/>
        </a:p>
      </dsp:txBody>
      <dsp:txXfrm>
        <a:off x="4547557" y="1235188"/>
        <a:ext cx="2669759" cy="33883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CE88A-251E-48BF-B2EC-AE03FC93C5B7}">
      <dsp:nvSpPr>
        <dsp:cNvPr id="0" name=""/>
        <dsp:cNvSpPr/>
      </dsp:nvSpPr>
      <dsp:spPr>
        <a:xfrm>
          <a:off x="0" y="0"/>
          <a:ext cx="3006193" cy="615067"/>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MX" sz="2000" kern="1200" dirty="0" smtClean="0"/>
            <a:t>Fortalezas y Oportunidades</a:t>
          </a:r>
          <a:endParaRPr lang="es-MX" sz="2000" kern="1200" dirty="0"/>
        </a:p>
      </dsp:txBody>
      <dsp:txXfrm>
        <a:off x="18015" y="18015"/>
        <a:ext cx="2970163" cy="579037"/>
      </dsp:txXfrm>
    </dsp:sp>
    <dsp:sp modelId="{C6D8F36A-00BE-4E93-97AB-131BCC2F95AF}">
      <dsp:nvSpPr>
        <dsp:cNvPr id="0" name=""/>
        <dsp:cNvSpPr/>
      </dsp:nvSpPr>
      <dsp:spPr>
        <a:xfrm>
          <a:off x="300619" y="615067"/>
          <a:ext cx="275453" cy="1009716"/>
        </a:xfrm>
        <a:custGeom>
          <a:avLst/>
          <a:gdLst/>
          <a:ahLst/>
          <a:cxnLst/>
          <a:rect l="0" t="0" r="0" b="0"/>
          <a:pathLst>
            <a:path>
              <a:moveTo>
                <a:pt x="0" y="0"/>
              </a:moveTo>
              <a:lnTo>
                <a:pt x="0" y="1009716"/>
              </a:lnTo>
              <a:lnTo>
                <a:pt x="275453" y="10097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60CDBD-AE70-434E-A062-9963CD7CEE1F}">
      <dsp:nvSpPr>
        <dsp:cNvPr id="0" name=""/>
        <dsp:cNvSpPr/>
      </dsp:nvSpPr>
      <dsp:spPr>
        <a:xfrm>
          <a:off x="576073" y="720085"/>
          <a:ext cx="2833734" cy="18093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s-MX" sz="1100" b="1" i="1" kern="1200" dirty="0" smtClean="0"/>
            <a:t>Diseño</a:t>
          </a:r>
          <a:r>
            <a:rPr lang="es-MX" sz="1100" kern="1200" dirty="0" smtClean="0"/>
            <a:t>. Se cuenta con un diagnóstico público de la problemática de inseguridad pública en el Estado de Morelos, que es parte del Plan Estatal de Desarrollo y del Programa de Seguridad Pública 2013-2018</a:t>
          </a:r>
        </a:p>
        <a:p>
          <a:pPr lvl="0" algn="l" defTabSz="488950">
            <a:lnSpc>
              <a:spcPct val="90000"/>
            </a:lnSpc>
            <a:spcBef>
              <a:spcPct val="0"/>
            </a:spcBef>
            <a:spcAft>
              <a:spcPct val="35000"/>
            </a:spcAft>
          </a:pPr>
          <a:r>
            <a:rPr lang="es-MX" sz="1100" b="1" i="1" kern="1200" dirty="0" smtClean="0"/>
            <a:t>Planeación Estratégica</a:t>
          </a:r>
          <a:r>
            <a:rPr lang="es-MX" sz="1100" kern="1200" dirty="0" smtClean="0"/>
            <a:t>. Esta documentada la planeación estratégica para la atención de la problemática en el Plan estatal de Desarrollo que incluye (objetivos, estrategias, indicadores y metas)</a:t>
          </a:r>
          <a:endParaRPr lang="es-MX" sz="1100" kern="1200" dirty="0"/>
        </a:p>
      </dsp:txBody>
      <dsp:txXfrm>
        <a:off x="629068" y="773080"/>
        <a:ext cx="2727744" cy="1703407"/>
      </dsp:txXfrm>
    </dsp:sp>
    <dsp:sp modelId="{AE608B81-4957-44A4-BCDF-546222B6FC51}">
      <dsp:nvSpPr>
        <dsp:cNvPr id="0" name=""/>
        <dsp:cNvSpPr/>
      </dsp:nvSpPr>
      <dsp:spPr>
        <a:xfrm>
          <a:off x="300619" y="615067"/>
          <a:ext cx="347458" cy="3169952"/>
        </a:xfrm>
        <a:custGeom>
          <a:avLst/>
          <a:gdLst/>
          <a:ahLst/>
          <a:cxnLst/>
          <a:rect l="0" t="0" r="0" b="0"/>
          <a:pathLst>
            <a:path>
              <a:moveTo>
                <a:pt x="0" y="0"/>
              </a:moveTo>
              <a:lnTo>
                <a:pt x="0" y="3169952"/>
              </a:lnTo>
              <a:lnTo>
                <a:pt x="347458" y="316995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0AEA99-7087-4874-BF95-A99D73D91CCB}">
      <dsp:nvSpPr>
        <dsp:cNvPr id="0" name=""/>
        <dsp:cNvSpPr/>
      </dsp:nvSpPr>
      <dsp:spPr>
        <a:xfrm>
          <a:off x="648077" y="2880320"/>
          <a:ext cx="2833734" cy="18093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s-MX" sz="1100" b="1" i="1" kern="1200" dirty="0" smtClean="0"/>
            <a:t>Cobertura</a:t>
          </a:r>
          <a:r>
            <a:rPr lang="es-MX" sz="1100" kern="1200" dirty="0" smtClean="0"/>
            <a:t>. Está identificada la población potencial y objetivo de la problemática general</a:t>
          </a:r>
        </a:p>
        <a:p>
          <a:pPr lvl="0" algn="l" defTabSz="488950">
            <a:lnSpc>
              <a:spcPct val="90000"/>
            </a:lnSpc>
            <a:spcBef>
              <a:spcPct val="0"/>
            </a:spcBef>
            <a:spcAft>
              <a:spcPct val="35000"/>
            </a:spcAft>
          </a:pPr>
          <a:r>
            <a:rPr lang="es-MX" sz="1100" b="1" i="1" kern="1200" dirty="0" smtClean="0"/>
            <a:t>Operación</a:t>
          </a:r>
          <a:r>
            <a:rPr lang="es-MX" sz="1100" kern="1200" dirty="0" smtClean="0"/>
            <a:t>. La operación de los recursos del FASP está completamente integrada a la operación estatal. Por lo que la mayoría de los mecanismos de ejercicio, verificación y control son los que utiliza el gobierno del estado.</a:t>
          </a:r>
        </a:p>
        <a:p>
          <a:pPr lvl="0" algn="l" defTabSz="488950">
            <a:lnSpc>
              <a:spcPct val="90000"/>
            </a:lnSpc>
            <a:spcBef>
              <a:spcPct val="0"/>
            </a:spcBef>
            <a:spcAft>
              <a:spcPct val="35000"/>
            </a:spcAft>
          </a:pPr>
          <a:r>
            <a:rPr lang="es-MX" sz="1100" b="1" i="1" kern="1200" dirty="0" smtClean="0"/>
            <a:t>Resultados</a:t>
          </a:r>
          <a:r>
            <a:rPr lang="es-MX" sz="1100" kern="1200" dirty="0" smtClean="0"/>
            <a:t>. Se cuenta con indicadores en el PED y el Programa de Seguridad Pública</a:t>
          </a:r>
          <a:endParaRPr lang="es-MX" sz="1100" kern="1200" dirty="0"/>
        </a:p>
      </dsp:txBody>
      <dsp:txXfrm>
        <a:off x="701072" y="2933315"/>
        <a:ext cx="2727744" cy="1703407"/>
      </dsp:txXfrm>
    </dsp:sp>
    <dsp:sp modelId="{EDAC6D2F-7613-4C3F-8EEC-82DC2663AFA1}">
      <dsp:nvSpPr>
        <dsp:cNvPr id="0" name=""/>
        <dsp:cNvSpPr/>
      </dsp:nvSpPr>
      <dsp:spPr>
        <a:xfrm>
          <a:off x="3813436" y="0"/>
          <a:ext cx="3006193" cy="615067"/>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s-MX" sz="1800" kern="1200" dirty="0" smtClean="0"/>
            <a:t>Debilidades y Amenazas</a:t>
          </a:r>
          <a:endParaRPr lang="es-MX" sz="1800" kern="1200" dirty="0"/>
        </a:p>
      </dsp:txBody>
      <dsp:txXfrm>
        <a:off x="3831451" y="18015"/>
        <a:ext cx="2970163" cy="579037"/>
      </dsp:txXfrm>
    </dsp:sp>
    <dsp:sp modelId="{3A05A1B4-2031-4DBD-8C56-B8B045780818}">
      <dsp:nvSpPr>
        <dsp:cNvPr id="0" name=""/>
        <dsp:cNvSpPr/>
      </dsp:nvSpPr>
      <dsp:spPr>
        <a:xfrm>
          <a:off x="4114056" y="615067"/>
          <a:ext cx="278439" cy="1038004"/>
        </a:xfrm>
        <a:custGeom>
          <a:avLst/>
          <a:gdLst/>
          <a:ahLst/>
          <a:cxnLst/>
          <a:rect l="0" t="0" r="0" b="0"/>
          <a:pathLst>
            <a:path>
              <a:moveTo>
                <a:pt x="0" y="0"/>
              </a:moveTo>
              <a:lnTo>
                <a:pt x="0" y="1038004"/>
              </a:lnTo>
              <a:lnTo>
                <a:pt x="278439" y="10380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905D9-E5F6-4243-925E-2ED25377AAC4}">
      <dsp:nvSpPr>
        <dsp:cNvPr id="0" name=""/>
        <dsp:cNvSpPr/>
      </dsp:nvSpPr>
      <dsp:spPr>
        <a:xfrm>
          <a:off x="4392495" y="720085"/>
          <a:ext cx="2741792" cy="18659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s-MX" sz="1100" b="1" i="1" kern="1200" dirty="0" smtClean="0"/>
            <a:t>Diseño. </a:t>
          </a:r>
          <a:r>
            <a:rPr lang="es-MX" sz="1100" kern="1200" dirty="0" smtClean="0"/>
            <a:t>El diagnóstico no incluye información sobre la situación de las etiquetas o programas que se deben de financiar con recursos del fondo.</a:t>
          </a:r>
        </a:p>
        <a:p>
          <a:pPr marL="0" marR="0" lvl="0" indent="0" algn="l" defTabSz="914400" eaLnBrk="1" fontAlgn="auto" latinLnBrk="0" hangingPunct="1">
            <a:lnSpc>
              <a:spcPct val="100000"/>
            </a:lnSpc>
            <a:spcBef>
              <a:spcPct val="0"/>
            </a:spcBef>
            <a:spcAft>
              <a:spcPts val="0"/>
            </a:spcAft>
            <a:buClrTx/>
            <a:buSzTx/>
            <a:buFontTx/>
            <a:buNone/>
            <a:tabLst/>
            <a:defRPr/>
          </a:pPr>
          <a:r>
            <a:rPr lang="es-MX" sz="1100" b="1" i="1" kern="1200" dirty="0" smtClean="0"/>
            <a:t>Planeación Estratégica. </a:t>
          </a:r>
          <a:r>
            <a:rPr lang="es-MX" sz="1100" kern="1200" dirty="0" smtClean="0"/>
            <a:t>No hay una relación explícita documentada entre el diagnóstico y la planeación del Plan Estatal de Desarrollo y del Programa de Seguridad Pública con el FASP.</a:t>
          </a:r>
        </a:p>
        <a:p>
          <a:pPr lvl="0" algn="l" defTabSz="488950">
            <a:lnSpc>
              <a:spcPct val="90000"/>
            </a:lnSpc>
            <a:spcBef>
              <a:spcPct val="0"/>
            </a:spcBef>
            <a:spcAft>
              <a:spcPct val="35000"/>
            </a:spcAft>
          </a:pPr>
          <a:endParaRPr lang="es-MX" sz="1100" kern="1200" dirty="0"/>
        </a:p>
      </dsp:txBody>
      <dsp:txXfrm>
        <a:off x="4447148" y="774738"/>
        <a:ext cx="2632486" cy="1756668"/>
      </dsp:txXfrm>
    </dsp:sp>
    <dsp:sp modelId="{4B1FBD59-F981-489C-AA85-9F3B8427B902}">
      <dsp:nvSpPr>
        <dsp:cNvPr id="0" name=""/>
        <dsp:cNvSpPr/>
      </dsp:nvSpPr>
      <dsp:spPr>
        <a:xfrm>
          <a:off x="4114056" y="615067"/>
          <a:ext cx="278439" cy="3347963"/>
        </a:xfrm>
        <a:custGeom>
          <a:avLst/>
          <a:gdLst/>
          <a:ahLst/>
          <a:cxnLst/>
          <a:rect l="0" t="0" r="0" b="0"/>
          <a:pathLst>
            <a:path>
              <a:moveTo>
                <a:pt x="0" y="0"/>
              </a:moveTo>
              <a:lnTo>
                <a:pt x="0" y="3347963"/>
              </a:lnTo>
              <a:lnTo>
                <a:pt x="278439" y="33479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2C5137-C6BC-4E5C-B861-FEB291ECFD79}">
      <dsp:nvSpPr>
        <dsp:cNvPr id="0" name=""/>
        <dsp:cNvSpPr/>
      </dsp:nvSpPr>
      <dsp:spPr>
        <a:xfrm>
          <a:off x="4392495" y="2808307"/>
          <a:ext cx="2741792" cy="23094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ts val="0"/>
            </a:spcAft>
          </a:pPr>
          <a:r>
            <a:rPr lang="es-MX" sz="1100" b="1" i="1" kern="1200" dirty="0" smtClean="0"/>
            <a:t>Cobertura</a:t>
          </a:r>
          <a:r>
            <a:rPr lang="es-MX" sz="1100" kern="1200" dirty="0" smtClean="0"/>
            <a:t>. No existe información sobre la población potencial y objetivo de cada programa financiado por el FASP.</a:t>
          </a:r>
        </a:p>
        <a:p>
          <a:pPr lvl="0" algn="l" defTabSz="488950">
            <a:lnSpc>
              <a:spcPct val="90000"/>
            </a:lnSpc>
            <a:spcBef>
              <a:spcPct val="0"/>
            </a:spcBef>
            <a:spcAft>
              <a:spcPts val="0"/>
            </a:spcAft>
          </a:pPr>
          <a:r>
            <a:rPr lang="es-MX" sz="1100" b="1" i="1" kern="1200" dirty="0" smtClean="0"/>
            <a:t>Operación. </a:t>
          </a:r>
          <a:r>
            <a:rPr lang="es-MX" sz="1100" kern="1200" dirty="0" smtClean="0"/>
            <a:t>Derivado que se involucran diferentes instituciones y programas se dificulta la comprensión de la operación a nivel programático.</a:t>
          </a:r>
        </a:p>
        <a:p>
          <a:pPr lvl="0" algn="l" defTabSz="488950">
            <a:lnSpc>
              <a:spcPct val="90000"/>
            </a:lnSpc>
            <a:spcBef>
              <a:spcPct val="0"/>
            </a:spcBef>
            <a:spcAft>
              <a:spcPct val="35000"/>
            </a:spcAft>
          </a:pPr>
          <a:r>
            <a:rPr lang="es-MX" sz="1100" b="1" i="1" kern="1200" dirty="0" smtClean="0"/>
            <a:t>Resultados. </a:t>
          </a:r>
          <a:r>
            <a:rPr lang="es-MX" sz="1100" kern="1200" dirty="0" smtClean="0"/>
            <a:t>No está documento el uso de los indicadores del PED y del Programa de Seguridad Pública para medir los resultados del FASP.</a:t>
          </a:r>
          <a:endParaRPr lang="es-MX" sz="1100" kern="1200" dirty="0"/>
        </a:p>
      </dsp:txBody>
      <dsp:txXfrm>
        <a:off x="4460136" y="2875948"/>
        <a:ext cx="2606510" cy="217416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C76497-8273-411C-8862-78F1E3C42539}" type="datetimeFigureOut">
              <a:rPr lang="es-MX" smtClean="0"/>
              <a:t>13/10/2014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0BAB4-0233-4A8E-8B00-CA99D702193E}" type="slidenum">
              <a:rPr lang="es-MX" smtClean="0"/>
              <a:t>‹Nº›</a:t>
            </a:fld>
            <a:endParaRPr lang="es-MX"/>
          </a:p>
        </p:txBody>
      </p:sp>
    </p:spTree>
    <p:extLst>
      <p:ext uri="{BB962C8B-B14F-4D97-AF65-F5344CB8AC3E}">
        <p14:creationId xmlns:p14="http://schemas.microsoft.com/office/powerpoint/2010/main" val="728407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230BAB4-0233-4A8E-8B00-CA99D702193E}" type="slidenum">
              <a:rPr lang="es-MX" smtClean="0"/>
              <a:t>9</a:t>
            </a:fld>
            <a:endParaRPr lang="es-MX"/>
          </a:p>
        </p:txBody>
      </p:sp>
    </p:spTree>
    <p:extLst>
      <p:ext uri="{BB962C8B-B14F-4D97-AF65-F5344CB8AC3E}">
        <p14:creationId xmlns:p14="http://schemas.microsoft.com/office/powerpoint/2010/main" val="149995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53873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78227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2871273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2868798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4056670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31870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0745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21060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99541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173847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1069E3-9A3B-4A91-8DBD-EBBBB11F5AA1}" type="datetimeFigureOut">
              <a:rPr lang="es-MX" smtClean="0"/>
              <a:t>13/10/2014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80838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069E3-9A3B-4A91-8DBD-EBBBB11F5AA1}" type="datetimeFigureOut">
              <a:rPr lang="es-MX" smtClean="0"/>
              <a:t>13/10/2014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03450-CE3E-4939-9D03-98B85710C848}" type="slidenum">
              <a:rPr lang="es-MX" smtClean="0"/>
              <a:t>‹Nº›</a:t>
            </a:fld>
            <a:endParaRPr lang="es-MX"/>
          </a:p>
        </p:txBody>
      </p:sp>
    </p:spTree>
    <p:extLst>
      <p:ext uri="{BB962C8B-B14F-4D97-AF65-F5344CB8AC3E}">
        <p14:creationId xmlns:p14="http://schemas.microsoft.com/office/powerpoint/2010/main" val="3367784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87624" y="2420888"/>
            <a:ext cx="6480720" cy="1440160"/>
          </a:xfrm>
        </p:spPr>
        <p:txBody>
          <a:bodyPr>
            <a:normAutofit fontScale="90000"/>
          </a:bodyPr>
          <a:lstStyle/>
          <a:p>
            <a:r>
              <a:rPr lang="es-MX" sz="3600" dirty="0" smtClean="0"/>
              <a:t>Evaluación del Fondo de Aportaciones para la Seguridad Pública FASP  Morelos</a:t>
            </a:r>
            <a:endParaRPr lang="es-MX" sz="3600" dirty="0"/>
          </a:p>
        </p:txBody>
      </p:sp>
      <p:sp>
        <p:nvSpPr>
          <p:cNvPr id="3" name="2 Subtítulo"/>
          <p:cNvSpPr>
            <a:spLocks noGrp="1"/>
          </p:cNvSpPr>
          <p:nvPr>
            <p:ph type="subTitle" idx="1"/>
          </p:nvPr>
        </p:nvSpPr>
        <p:spPr>
          <a:xfrm>
            <a:off x="1371600" y="4365104"/>
            <a:ext cx="6400800" cy="1273696"/>
          </a:xfrm>
        </p:spPr>
        <p:txBody>
          <a:bodyPr>
            <a:normAutofit/>
          </a:bodyPr>
          <a:lstStyle/>
          <a:p>
            <a:r>
              <a:rPr lang="es-MX" sz="2400" dirty="0" smtClean="0"/>
              <a:t>Presentación final</a:t>
            </a:r>
          </a:p>
          <a:p>
            <a:r>
              <a:rPr lang="es-MX" sz="2400" dirty="0" smtClean="0"/>
              <a:t>Julio 2014</a:t>
            </a:r>
            <a:endParaRPr lang="es-MX" sz="2400" dirty="0"/>
          </a:p>
        </p:txBody>
      </p:sp>
      <p:pic>
        <p:nvPicPr>
          <p:cNvPr id="5" name="Imagen 4"/>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76672"/>
            <a:ext cx="3296285" cy="1657985"/>
          </a:xfrm>
          <a:prstGeom prst="rect">
            <a:avLst/>
          </a:prstGeom>
          <a:noFill/>
          <a:ln>
            <a:noFill/>
          </a:ln>
        </p:spPr>
      </p:pic>
    </p:spTree>
    <p:extLst>
      <p:ext uri="{BB962C8B-B14F-4D97-AF65-F5344CB8AC3E}">
        <p14:creationId xmlns:p14="http://schemas.microsoft.com/office/powerpoint/2010/main" val="3111799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92888"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¿El diseño del FASP responde a la problemática identificada?</a:t>
            </a:r>
            <a:endParaRPr lang="es-MX" sz="2600" b="1" dirty="0">
              <a:latin typeface="Arial Unicode MS" pitchFamily="34" charset="-128"/>
              <a:ea typeface="Arial Unicode MS" pitchFamily="34" charset="-128"/>
              <a:cs typeface="Arial Unicode MS" pitchFamily="34" charset="-128"/>
            </a:endParaRPr>
          </a:p>
        </p:txBody>
      </p:sp>
      <p:sp>
        <p:nvSpPr>
          <p:cNvPr id="5" name="4 Rectángulo"/>
          <p:cNvSpPr/>
          <p:nvPr/>
        </p:nvSpPr>
        <p:spPr>
          <a:xfrm>
            <a:off x="395536" y="1412776"/>
            <a:ext cx="7992888" cy="4896544"/>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MX" dirty="0" smtClean="0">
              <a:solidFill>
                <a:schemeClr val="tx1"/>
              </a:solidFill>
            </a:endParaRPr>
          </a:p>
          <a:p>
            <a:pPr marL="285750" indent="-285750">
              <a:buFont typeface="Wingdings" pitchFamily="2" charset="2"/>
              <a:buChar char="q"/>
            </a:pPr>
            <a:endParaRPr lang="es-MX" dirty="0">
              <a:solidFill>
                <a:schemeClr val="tx1"/>
              </a:solidFill>
            </a:endParaRPr>
          </a:p>
          <a:p>
            <a:pPr marL="285750" indent="-285750">
              <a:buFont typeface="Wingdings" pitchFamily="2" charset="2"/>
              <a:buChar char="q"/>
            </a:pPr>
            <a:r>
              <a:rPr lang="es-MX" dirty="0" smtClean="0">
                <a:solidFill>
                  <a:schemeClr val="tx1"/>
                </a:solidFill>
              </a:rPr>
              <a:t>El diseño del FASP está </a:t>
            </a:r>
            <a:r>
              <a:rPr lang="es-MX" dirty="0">
                <a:solidFill>
                  <a:schemeClr val="tx1"/>
                </a:solidFill>
              </a:rPr>
              <a:t>definido desde la federación en el marco de la Ley de Coordinación Fiscal. </a:t>
            </a:r>
            <a:endParaRPr lang="es-MX" dirty="0" smtClean="0">
              <a:solidFill>
                <a:schemeClr val="tx1"/>
              </a:solidFill>
            </a:endParaRPr>
          </a:p>
          <a:p>
            <a:endParaRPr lang="es-MX" dirty="0" smtClean="0">
              <a:solidFill>
                <a:schemeClr val="tx1"/>
              </a:solidFill>
            </a:endParaRPr>
          </a:p>
          <a:p>
            <a:pPr marL="285750" indent="-285750">
              <a:buFont typeface="Wingdings" pitchFamily="2" charset="2"/>
              <a:buChar char="q"/>
            </a:pPr>
            <a:r>
              <a:rPr lang="es-ES_tradnl" dirty="0">
                <a:solidFill>
                  <a:srgbClr val="000000"/>
                </a:solidFill>
              </a:rPr>
              <a:t>Los recursos asignados al FASP, como se indica en el Artículo 45 de la Ley de Coordinación Fiscal, deben ser utilizados exclusivamente para: </a:t>
            </a:r>
            <a:endParaRPr lang="es-ES_tradnl" dirty="0" smtClean="0">
              <a:solidFill>
                <a:srgbClr val="000000"/>
              </a:solidFill>
            </a:endParaRPr>
          </a:p>
          <a:p>
            <a:endParaRPr lang="es-ES_tradnl" dirty="0" smtClean="0">
              <a:solidFill>
                <a:srgbClr val="000000"/>
              </a:solidFill>
            </a:endParaRPr>
          </a:p>
          <a:p>
            <a:pPr lvl="1" algn="just"/>
            <a:r>
              <a:rPr lang="es-ES_tradnl" dirty="0" smtClean="0">
                <a:solidFill>
                  <a:srgbClr val="000000"/>
                </a:solidFill>
              </a:rPr>
              <a:t>1. Reclutamiento</a:t>
            </a:r>
            <a:r>
              <a:rPr lang="es-ES_tradnl" dirty="0">
                <a:solidFill>
                  <a:srgbClr val="000000"/>
                </a:solidFill>
              </a:rPr>
              <a:t>, formación, selección, evaluación y depuración de los recursos humanos vinculados con tareas de seguridad pública; </a:t>
            </a:r>
            <a:endParaRPr lang="es-ES_tradnl" dirty="0" smtClean="0">
              <a:solidFill>
                <a:srgbClr val="000000"/>
              </a:solidFill>
            </a:endParaRPr>
          </a:p>
          <a:p>
            <a:pPr lvl="1" algn="just"/>
            <a:endParaRPr lang="es-ES_tradnl" dirty="0" smtClean="0">
              <a:solidFill>
                <a:srgbClr val="000000"/>
              </a:solidFill>
            </a:endParaRPr>
          </a:p>
          <a:p>
            <a:pPr lvl="1" algn="just"/>
            <a:r>
              <a:rPr lang="es-ES_tradnl" dirty="0" smtClean="0">
                <a:solidFill>
                  <a:srgbClr val="000000"/>
                </a:solidFill>
              </a:rPr>
              <a:t>2. Otorgamiento </a:t>
            </a:r>
            <a:r>
              <a:rPr lang="es-ES_tradnl" dirty="0">
                <a:solidFill>
                  <a:srgbClr val="000000"/>
                </a:solidFill>
              </a:rPr>
              <a:t>de percepciones extraordinarias para los agentes del Ministerio Público, los peritos, los policías judiciales o sus equivalentes de las Procuradurías de Justicia de los Estados y del Distrito Federal, los policías preventivos o de custodia de los centros penitenciarios y de menores infractores; </a:t>
            </a:r>
            <a:endParaRPr lang="es-ES_tradnl" dirty="0" smtClean="0">
              <a:solidFill>
                <a:srgbClr val="000000"/>
              </a:solidFill>
            </a:endParaRPr>
          </a:p>
          <a:p>
            <a:pPr marL="285750" indent="-285750">
              <a:buFont typeface="Wingdings" pitchFamily="2" charset="2"/>
              <a:buChar char="q"/>
            </a:pPr>
            <a:endParaRPr lang="es-MX" dirty="0">
              <a:solidFill>
                <a:schemeClr val="tx1"/>
              </a:solidFill>
            </a:endParaRPr>
          </a:p>
        </p:txBody>
      </p:sp>
    </p:spTree>
    <p:extLst>
      <p:ext uri="{BB962C8B-B14F-4D97-AF65-F5344CB8AC3E}">
        <p14:creationId xmlns:p14="http://schemas.microsoft.com/office/powerpoint/2010/main" val="693497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solidFill>
            <a:srgbClr val="D9D9D9"/>
          </a:solidFill>
        </p:spPr>
        <p:txBody>
          <a:bodyPr>
            <a:normAutofit fontScale="77500" lnSpcReduction="20000"/>
          </a:bodyPr>
          <a:lstStyle/>
          <a:p>
            <a:pPr marL="400050" lvl="1" indent="0" algn="just">
              <a:buNone/>
            </a:pPr>
            <a:r>
              <a:rPr lang="es-ES_tradnl" dirty="0" smtClean="0">
                <a:solidFill>
                  <a:srgbClr val="000000"/>
                </a:solidFill>
              </a:rPr>
              <a:t>3. Equipamiento </a:t>
            </a:r>
            <a:r>
              <a:rPr lang="es-ES_tradnl" dirty="0">
                <a:solidFill>
                  <a:srgbClr val="000000"/>
                </a:solidFill>
              </a:rPr>
              <a:t>de las policías judiciales o de sus equivalentes, de los peritos, de los ministerios públicos y de los policías preventivos o de custodia de los centros penitenciarios y de menores </a:t>
            </a:r>
            <a:r>
              <a:rPr lang="es-ES_tradnl" dirty="0" smtClean="0">
                <a:solidFill>
                  <a:srgbClr val="000000"/>
                </a:solidFill>
              </a:rPr>
              <a:t>infractores;</a:t>
            </a:r>
          </a:p>
          <a:p>
            <a:pPr marL="400050" lvl="1" indent="0" algn="just">
              <a:buNone/>
            </a:pPr>
            <a:endParaRPr lang="es-ES_tradnl" dirty="0">
              <a:solidFill>
                <a:srgbClr val="000000"/>
              </a:solidFill>
            </a:endParaRPr>
          </a:p>
          <a:p>
            <a:pPr marL="400050" lvl="1" indent="0" algn="just">
              <a:buNone/>
            </a:pPr>
            <a:r>
              <a:rPr lang="es-ES_tradnl" dirty="0" smtClean="0">
                <a:solidFill>
                  <a:srgbClr val="000000"/>
                </a:solidFill>
              </a:rPr>
              <a:t>4. Establecimiento </a:t>
            </a:r>
            <a:r>
              <a:rPr lang="es-ES_tradnl" dirty="0">
                <a:solidFill>
                  <a:srgbClr val="000000"/>
                </a:solidFill>
              </a:rPr>
              <a:t>y operación de la red nacional de telecomunicaciones e informática para la seguridad pública y el servicio telefónico nacional de emergencia</a:t>
            </a:r>
            <a:r>
              <a:rPr lang="es-ES_tradnl" dirty="0" smtClean="0">
                <a:solidFill>
                  <a:srgbClr val="000000"/>
                </a:solidFill>
              </a:rPr>
              <a:t>;</a:t>
            </a:r>
          </a:p>
          <a:p>
            <a:pPr marL="400050" lvl="1" indent="0" algn="just">
              <a:buNone/>
            </a:pPr>
            <a:endParaRPr lang="es-ES_tradnl" dirty="0" smtClean="0">
              <a:solidFill>
                <a:srgbClr val="000000"/>
              </a:solidFill>
            </a:endParaRPr>
          </a:p>
          <a:p>
            <a:pPr marL="400050" lvl="1" indent="0" algn="just">
              <a:buNone/>
            </a:pPr>
            <a:r>
              <a:rPr lang="es-ES_tradnl" dirty="0" smtClean="0">
                <a:solidFill>
                  <a:srgbClr val="000000"/>
                </a:solidFill>
              </a:rPr>
              <a:t>5. Construcción</a:t>
            </a:r>
            <a:r>
              <a:rPr lang="es-ES_tradnl" dirty="0">
                <a:solidFill>
                  <a:srgbClr val="000000"/>
                </a:solidFill>
              </a:rPr>
              <a:t>, mejoramiento o ampliación de las instalaciones para la procuración e impartición de justicia, de los centros de readaptación social y de menores infractores; así como, de las instalaciones de los cuerpos de seguridad pública y sus centros de capacitación; y seguimiento y evaluación de los programas señalados. </a:t>
            </a:r>
            <a:endParaRPr lang="es-ES_tradnl" dirty="0" smtClean="0">
              <a:solidFill>
                <a:srgbClr val="000000"/>
              </a:solidFill>
            </a:endParaRPr>
          </a:p>
          <a:p>
            <a:pPr marL="0" indent="0" algn="just">
              <a:buNone/>
            </a:pPr>
            <a:endParaRPr lang="es-ES_tradnl" dirty="0">
              <a:solidFill>
                <a:srgbClr val="000000"/>
              </a:solidFill>
            </a:endParaRPr>
          </a:p>
          <a:p>
            <a:pPr marL="0" indent="0" algn="just">
              <a:buNone/>
            </a:pPr>
            <a:endParaRPr lang="es-MX" dirty="0">
              <a:solidFill>
                <a:srgbClr val="000000"/>
              </a:solidFill>
            </a:endParaRPr>
          </a:p>
          <a:p>
            <a:endParaRPr lang="es-ES" dirty="0"/>
          </a:p>
        </p:txBody>
      </p:sp>
    </p:spTree>
    <p:extLst>
      <p:ext uri="{BB962C8B-B14F-4D97-AF65-F5344CB8AC3E}">
        <p14:creationId xmlns:p14="http://schemas.microsoft.com/office/powerpoint/2010/main" val="3233932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6">
              <a:lumMod val="75000"/>
            </a:schemeClr>
          </a:solidFill>
        </p:spPr>
        <p:txBody>
          <a:bodyPr>
            <a:normAutofit/>
          </a:bodyPr>
          <a:lstStyle/>
          <a:p>
            <a:r>
              <a:rPr lang="es-ES" sz="2800" dirty="0" smtClean="0"/>
              <a:t>Alineación</a:t>
            </a:r>
            <a:endParaRPr lang="es-ES" sz="2800" dirty="0"/>
          </a:p>
        </p:txBody>
      </p:sp>
      <p:sp>
        <p:nvSpPr>
          <p:cNvPr id="3" name="Marcador de contenido 2"/>
          <p:cNvSpPr>
            <a:spLocks noGrp="1"/>
          </p:cNvSpPr>
          <p:nvPr>
            <p:ph idx="1"/>
          </p:nvPr>
        </p:nvSpPr>
        <p:spPr>
          <a:solidFill>
            <a:srgbClr val="D9D9D9"/>
          </a:solidFill>
        </p:spPr>
        <p:txBody>
          <a:bodyPr>
            <a:normAutofit fontScale="85000" lnSpcReduction="20000"/>
          </a:bodyPr>
          <a:lstStyle/>
          <a:p>
            <a:pPr algn="just"/>
            <a:r>
              <a:rPr lang="es-MX" dirty="0"/>
              <a:t>El Plan Estatal de Desarrollo establece obgetivos estratégicos en materia de seguridad pública a los que la aplicación de los recursos del FASP, como lo establece la LCF, contribuyen.</a:t>
            </a:r>
          </a:p>
          <a:p>
            <a:pPr marL="0" indent="0" algn="just">
              <a:buNone/>
            </a:pPr>
            <a:endParaRPr lang="es-MX" dirty="0" smtClean="0"/>
          </a:p>
          <a:p>
            <a:pPr algn="just"/>
            <a:r>
              <a:rPr lang="es-MX" dirty="0" smtClean="0"/>
              <a:t>El PED contiene un diagnóstigo general sobre la problemática de la inseguridad pública en el estado, sin embargo un diagnóstico del FASP debería profundizar en:</a:t>
            </a:r>
          </a:p>
          <a:p>
            <a:pPr algn="just"/>
            <a:endParaRPr lang="es-MX" dirty="0" smtClean="0"/>
          </a:p>
          <a:p>
            <a:pPr marL="400050" lvl="1" indent="0" algn="just">
              <a:buNone/>
            </a:pPr>
            <a:r>
              <a:rPr lang="es-ES_tradnl" sz="2500" dirty="0">
                <a:cs typeface="Arial"/>
              </a:rPr>
              <a:t>1) Los recursos humanos vinculados con tareas de seguridad pública, su calificación para las tareas que se les asignan, los procesos de reclutamiento, formación, selección, evaluación y depuración; </a:t>
            </a:r>
          </a:p>
          <a:p>
            <a:pPr algn="just"/>
            <a:endParaRPr lang="es-MX" dirty="0"/>
          </a:p>
          <a:p>
            <a:endParaRPr lang="es-ES" dirty="0"/>
          </a:p>
        </p:txBody>
      </p:sp>
    </p:spTree>
    <p:extLst>
      <p:ext uri="{BB962C8B-B14F-4D97-AF65-F5344CB8AC3E}">
        <p14:creationId xmlns:p14="http://schemas.microsoft.com/office/powerpoint/2010/main" val="3067923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692696"/>
            <a:ext cx="8229600" cy="5616624"/>
          </a:xfrm>
          <a:solidFill>
            <a:srgbClr val="D9D9D9"/>
          </a:solidFill>
        </p:spPr>
        <p:txBody>
          <a:bodyPr>
            <a:noAutofit/>
          </a:bodyPr>
          <a:lstStyle/>
          <a:p>
            <a:endParaRPr lang="es-MX" sz="1600" dirty="0"/>
          </a:p>
          <a:p>
            <a:pPr marL="400050" lvl="1" indent="0">
              <a:buNone/>
            </a:pPr>
            <a:r>
              <a:rPr lang="es-ES_tradnl" sz="1600" dirty="0">
                <a:cs typeface="Arial"/>
              </a:rPr>
              <a:t>2) La suficiencia de salarios y prestaciones de los agentes del Ministerio Público, los peritos, los policías judiciales o sus equivalentes de las Procuradurías de Justicia del Estado, los policías preventivos o de custodia de los centros penitenciarios y de menores infractores; </a:t>
            </a:r>
            <a:endParaRPr lang="es-ES_tradnl" sz="1600" dirty="0" smtClean="0">
              <a:cs typeface="Arial"/>
            </a:endParaRPr>
          </a:p>
          <a:p>
            <a:pPr lvl="1"/>
            <a:endParaRPr lang="es-MX" sz="1600" dirty="0">
              <a:cs typeface="Arial"/>
            </a:endParaRPr>
          </a:p>
          <a:p>
            <a:pPr marL="400050" lvl="1" indent="0">
              <a:buNone/>
            </a:pPr>
            <a:r>
              <a:rPr lang="es-ES_tradnl" sz="1600" dirty="0">
                <a:cs typeface="Arial"/>
              </a:rPr>
              <a:t>3) El equipamiento de las policías judiciales o de sus equivalentes, de los peritos, de los ministerios públicos y de los policías preventivos o de custodia de los centros penitenciarios y de menores infractores; </a:t>
            </a:r>
            <a:endParaRPr lang="es-ES_tradnl" sz="1600" dirty="0" smtClean="0">
              <a:cs typeface="Arial"/>
            </a:endParaRPr>
          </a:p>
          <a:p>
            <a:pPr lvl="1"/>
            <a:endParaRPr lang="es-MX" sz="1600" dirty="0">
              <a:cs typeface="Arial"/>
            </a:endParaRPr>
          </a:p>
          <a:p>
            <a:pPr marL="400050" lvl="1" indent="0">
              <a:buNone/>
            </a:pPr>
            <a:r>
              <a:rPr lang="es-ES_tradnl" sz="1600" dirty="0">
                <a:cs typeface="Arial"/>
              </a:rPr>
              <a:t>4) El establecimiento y operación de la red nacional de telecomunicaciones e informática para la seguridad pública y el servicio telefónico nacional de emergencia; </a:t>
            </a:r>
            <a:endParaRPr lang="es-ES_tradnl" sz="1600" dirty="0" smtClean="0">
              <a:cs typeface="Arial"/>
            </a:endParaRPr>
          </a:p>
          <a:p>
            <a:pPr lvl="1"/>
            <a:endParaRPr lang="es-MX" sz="1600" dirty="0" smtClean="0">
              <a:cs typeface="Arial"/>
            </a:endParaRPr>
          </a:p>
          <a:p>
            <a:pPr marL="400050" lvl="1" indent="0">
              <a:buNone/>
            </a:pPr>
            <a:r>
              <a:rPr lang="es-ES_tradnl" sz="1600" dirty="0" smtClean="0">
                <a:cs typeface="Arial"/>
              </a:rPr>
              <a:t>5</a:t>
            </a:r>
            <a:r>
              <a:rPr lang="es-ES_tradnl" sz="1600" dirty="0">
                <a:cs typeface="Arial"/>
              </a:rPr>
              <a:t>) Las instalaciones para la procuración e impartición de justicia, de los centros de readaptación social y de menores infractores, así como de las instalaciones de los cuerpos de seguridad pública y sus centros de capacitación; </a:t>
            </a:r>
            <a:endParaRPr lang="es-ES_tradnl" sz="1600" dirty="0" smtClean="0">
              <a:cs typeface="Arial"/>
            </a:endParaRPr>
          </a:p>
          <a:p>
            <a:pPr marL="0" indent="0">
              <a:buNone/>
            </a:pPr>
            <a:endParaRPr lang="es-ES_tradnl" sz="1800" dirty="0" smtClean="0"/>
          </a:p>
          <a:p>
            <a:pPr marL="0" indent="0">
              <a:buNone/>
            </a:pPr>
            <a:r>
              <a:rPr lang="es-ES_tradnl" sz="1800" dirty="0" smtClean="0"/>
              <a:t>que </a:t>
            </a:r>
            <a:r>
              <a:rPr lang="es-ES_tradnl" sz="1800" dirty="0"/>
              <a:t>son las acciones a las que deben aplicarse de manera exclusiva los recursos del FASP </a:t>
            </a:r>
            <a:endParaRPr lang="es-MX" sz="1800" dirty="0"/>
          </a:p>
          <a:p>
            <a:endParaRPr lang="es-ES" sz="1400" dirty="0"/>
          </a:p>
        </p:txBody>
      </p:sp>
    </p:spTree>
    <p:extLst>
      <p:ext uri="{BB962C8B-B14F-4D97-AF65-F5344CB8AC3E}">
        <p14:creationId xmlns:p14="http://schemas.microsoft.com/office/powerpoint/2010/main" val="298943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850106"/>
          </a:xfrm>
          <a:solidFill>
            <a:srgbClr val="FF6600"/>
          </a:solidFill>
        </p:spPr>
        <p:txBody>
          <a:bodyPr>
            <a:normAutofit/>
          </a:bodyPr>
          <a:lstStyle/>
          <a:p>
            <a:r>
              <a:rPr lang="es-ES" sz="2800" dirty="0" smtClean="0"/>
              <a:t>Estas carencias nos permiten considerar que:</a:t>
            </a:r>
            <a:endParaRPr lang="es-ES" sz="2800" dirty="0"/>
          </a:p>
        </p:txBody>
      </p:sp>
      <p:sp>
        <p:nvSpPr>
          <p:cNvPr id="3" name="Marcador de contenido 2"/>
          <p:cNvSpPr>
            <a:spLocks noGrp="1"/>
          </p:cNvSpPr>
          <p:nvPr>
            <p:ph idx="1"/>
          </p:nvPr>
        </p:nvSpPr>
        <p:spPr>
          <a:solidFill>
            <a:schemeClr val="bg1">
              <a:lumMod val="85000"/>
            </a:schemeClr>
          </a:solidFill>
        </p:spPr>
        <p:txBody>
          <a:bodyPr>
            <a:normAutofit fontScale="70000" lnSpcReduction="20000"/>
          </a:bodyPr>
          <a:lstStyle/>
          <a:p>
            <a:pPr>
              <a:buFont typeface="Wingdings" charset="2"/>
              <a:buChar char="q"/>
            </a:pPr>
            <a:r>
              <a:rPr lang="es-MX" dirty="0" smtClean="0"/>
              <a:t>No </a:t>
            </a:r>
            <a:r>
              <a:rPr lang="es-MX" dirty="0"/>
              <a:t>está claramente documentado que objetivos </a:t>
            </a:r>
            <a:r>
              <a:rPr lang="es-MX" dirty="0" smtClean="0"/>
              <a:t>específicos se </a:t>
            </a:r>
            <a:r>
              <a:rPr lang="es-MX" dirty="0"/>
              <a:t>quieren lograr con estos recursos. </a:t>
            </a:r>
            <a:endParaRPr lang="es-MX" dirty="0" smtClean="0"/>
          </a:p>
          <a:p>
            <a:pPr marL="0" indent="0">
              <a:buNone/>
            </a:pPr>
            <a:endParaRPr lang="es-MX" dirty="0"/>
          </a:p>
          <a:p>
            <a:pPr marL="285750" indent="-285750">
              <a:buFont typeface="Wingdings" pitchFamily="2" charset="2"/>
              <a:buChar char="q"/>
            </a:pPr>
            <a:r>
              <a:rPr lang="es-MX" dirty="0"/>
              <a:t>No existe evidencia sobre la eficacia de las intervenciones que </a:t>
            </a:r>
            <a:r>
              <a:rPr lang="es-MX" dirty="0" smtClean="0"/>
              <a:t>financia.</a:t>
            </a:r>
          </a:p>
          <a:p>
            <a:pPr marL="0" indent="0">
              <a:buNone/>
            </a:pPr>
            <a:endParaRPr lang="es-MX" dirty="0"/>
          </a:p>
          <a:p>
            <a:pPr marL="285750" indent="-285750">
              <a:buFont typeface="Wingdings" pitchFamily="2" charset="2"/>
              <a:buChar char="q"/>
            </a:pPr>
            <a:r>
              <a:rPr lang="es-MX" dirty="0"/>
              <a:t>Se identifican las siguientes áreas de oportunidad en el proceso de diseño del fondo:</a:t>
            </a:r>
          </a:p>
          <a:p>
            <a:pPr lvl="1">
              <a:buFont typeface="Wingdings" pitchFamily="2" charset="2"/>
              <a:buChar char="§"/>
            </a:pPr>
            <a:r>
              <a:rPr lang="es-MX" dirty="0" smtClean="0"/>
              <a:t>Insuficiente </a:t>
            </a:r>
            <a:r>
              <a:rPr lang="es-MX" dirty="0"/>
              <a:t>justificación de que las diversas intervenciones (etiquetas de gasto) son necesarias y suficientes para atender la problemática en materia de seguridad pública. </a:t>
            </a:r>
          </a:p>
          <a:p>
            <a:pPr lvl="1">
              <a:buFont typeface="Wingdings" pitchFamily="2" charset="2"/>
              <a:buChar char="§"/>
            </a:pPr>
            <a:r>
              <a:rPr lang="es-MX" dirty="0"/>
              <a:t>Falta de documentos normativos del FASP que describan la relación causal y su grado de incidencia entre las etiquetas de gasto y los objetivos en materia de seguridad pública.</a:t>
            </a:r>
            <a:endParaRPr lang="es-ES" dirty="0"/>
          </a:p>
        </p:txBody>
      </p:sp>
    </p:spTree>
    <p:extLst>
      <p:ext uri="{BB962C8B-B14F-4D97-AF65-F5344CB8AC3E}">
        <p14:creationId xmlns:p14="http://schemas.microsoft.com/office/powerpoint/2010/main" val="2291164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92888"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¿Existe planeación para la atención de la problemática?</a:t>
            </a:r>
            <a:endParaRPr lang="es-MX" sz="2600" b="1" dirty="0">
              <a:latin typeface="Arial Unicode MS" pitchFamily="34" charset="-128"/>
              <a:ea typeface="Arial Unicode MS" pitchFamily="34" charset="-128"/>
              <a:cs typeface="Arial Unicode MS" pitchFamily="34" charset="-128"/>
            </a:endParaRPr>
          </a:p>
        </p:txBody>
      </p:sp>
      <p:sp>
        <p:nvSpPr>
          <p:cNvPr id="5" name="4 Rectángulo"/>
          <p:cNvSpPr/>
          <p:nvPr/>
        </p:nvSpPr>
        <p:spPr>
          <a:xfrm>
            <a:off x="395536" y="1412776"/>
            <a:ext cx="7992888" cy="4608512"/>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s-MX" sz="2000" dirty="0">
                <a:solidFill>
                  <a:schemeClr val="tx1"/>
                </a:solidFill>
              </a:rPr>
              <a:t>Se reconoce que el Plan Estatal de Desarrollo y el Programa Estatal de Seguridad Pública 2013-2018 señalan claramente los objetivos en materia de seguridad pública de Morelos. </a:t>
            </a:r>
            <a:endParaRPr lang="es-MX" sz="2000" dirty="0" smtClean="0">
              <a:solidFill>
                <a:schemeClr val="tx1"/>
              </a:solidFill>
            </a:endParaRPr>
          </a:p>
          <a:p>
            <a:endParaRPr lang="es-MX" sz="2000" dirty="0" smtClean="0">
              <a:solidFill>
                <a:schemeClr val="tx1"/>
              </a:solidFill>
            </a:endParaRPr>
          </a:p>
          <a:p>
            <a:pPr marL="285750" indent="-285750">
              <a:buFont typeface="Wingdings" pitchFamily="2" charset="2"/>
              <a:buChar char="q"/>
            </a:pPr>
            <a:r>
              <a:rPr lang="es-MX" sz="2000" dirty="0" smtClean="0">
                <a:solidFill>
                  <a:schemeClr val="tx1"/>
                </a:solidFill>
              </a:rPr>
              <a:t>Incluyen </a:t>
            </a:r>
            <a:r>
              <a:rPr lang="es-MX" sz="2000" dirty="0">
                <a:solidFill>
                  <a:schemeClr val="tx1"/>
                </a:solidFill>
              </a:rPr>
              <a:t>elementos de planeación estratégica: objetivos, estrategias, indicadores y metas, que permiten </a:t>
            </a:r>
            <a:r>
              <a:rPr lang="es-MX" sz="2000" dirty="0" smtClean="0">
                <a:solidFill>
                  <a:schemeClr val="tx1"/>
                </a:solidFill>
              </a:rPr>
              <a:t>asociarlos con las </a:t>
            </a:r>
            <a:r>
              <a:rPr lang="es-MX" sz="2000" dirty="0">
                <a:solidFill>
                  <a:schemeClr val="tx1"/>
                </a:solidFill>
              </a:rPr>
              <a:t>intervenciones que realiza el </a:t>
            </a:r>
            <a:r>
              <a:rPr lang="es-MX" sz="2000" dirty="0" smtClean="0">
                <a:solidFill>
                  <a:schemeClr val="tx1"/>
                </a:solidFill>
              </a:rPr>
              <a:t>Estado </a:t>
            </a:r>
            <a:r>
              <a:rPr lang="es-MX" sz="2000" dirty="0">
                <a:solidFill>
                  <a:schemeClr val="tx1"/>
                </a:solidFill>
              </a:rPr>
              <a:t>para atender esta problemática</a:t>
            </a:r>
            <a:r>
              <a:rPr lang="es-MX" sz="2000" dirty="0" smtClean="0">
                <a:solidFill>
                  <a:schemeClr val="tx1"/>
                </a:solidFill>
              </a:rPr>
              <a:t>.</a:t>
            </a:r>
          </a:p>
          <a:p>
            <a:endParaRPr lang="es-MX" sz="2000" dirty="0">
              <a:solidFill>
                <a:schemeClr val="tx1"/>
              </a:solidFill>
            </a:endParaRPr>
          </a:p>
          <a:p>
            <a:pPr marL="285750" indent="-285750">
              <a:buFont typeface="Wingdings" pitchFamily="2" charset="2"/>
              <a:buChar char="q"/>
            </a:pPr>
            <a:r>
              <a:rPr lang="es-MX" sz="2000" dirty="0" smtClean="0">
                <a:solidFill>
                  <a:schemeClr val="tx1"/>
                </a:solidFill>
              </a:rPr>
              <a:t>Incluyen </a:t>
            </a:r>
            <a:r>
              <a:rPr lang="es-MX" sz="2000" dirty="0">
                <a:solidFill>
                  <a:schemeClr val="tx1"/>
                </a:solidFill>
              </a:rPr>
              <a:t>todos los programas del FASP </a:t>
            </a:r>
            <a:r>
              <a:rPr lang="es-MX" sz="2000" dirty="0" smtClean="0">
                <a:solidFill>
                  <a:schemeClr val="tx1"/>
                </a:solidFill>
              </a:rPr>
              <a:t>pero no </a:t>
            </a:r>
            <a:r>
              <a:rPr lang="es-MX" sz="2000" dirty="0">
                <a:solidFill>
                  <a:schemeClr val="tx1"/>
                </a:solidFill>
              </a:rPr>
              <a:t>existe un documento que explicite la vinculación entre la planeación del </a:t>
            </a:r>
            <a:r>
              <a:rPr lang="es-MX" sz="2000" dirty="0" smtClean="0">
                <a:solidFill>
                  <a:schemeClr val="tx1"/>
                </a:solidFill>
              </a:rPr>
              <a:t>PED, el Programa de Seguridad Pública </a:t>
            </a:r>
            <a:r>
              <a:rPr lang="es-MX" sz="2000" dirty="0">
                <a:solidFill>
                  <a:schemeClr val="tx1"/>
                </a:solidFill>
              </a:rPr>
              <a:t>y la del </a:t>
            </a:r>
            <a:r>
              <a:rPr lang="es-MX" sz="2000" dirty="0" smtClean="0">
                <a:solidFill>
                  <a:schemeClr val="tx1"/>
                </a:solidFill>
              </a:rPr>
              <a:t>Fondo.</a:t>
            </a:r>
            <a:endParaRPr lang="es-MX" sz="2000" dirty="0">
              <a:solidFill>
                <a:schemeClr val="tx1"/>
              </a:solidFill>
            </a:endParaRPr>
          </a:p>
        </p:txBody>
      </p:sp>
    </p:spTree>
    <p:extLst>
      <p:ext uri="{BB962C8B-B14F-4D97-AF65-F5344CB8AC3E}">
        <p14:creationId xmlns:p14="http://schemas.microsoft.com/office/powerpoint/2010/main" val="1539916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20880"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¿A quienes están dirigidos las acciones del FASP?</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361822" y="1412776"/>
            <a:ext cx="7992888" cy="5040561"/>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rPr>
              <a:t>De acuerdo con las definiciones del CONEVAL:</a:t>
            </a:r>
          </a:p>
          <a:p>
            <a:endParaRPr lang="es-MX" dirty="0" smtClean="0">
              <a:solidFill>
                <a:schemeClr val="tx1"/>
              </a:solidFill>
            </a:endParaRPr>
          </a:p>
          <a:p>
            <a:pPr marL="742950" lvl="1" indent="-285750">
              <a:buFont typeface="Wingdings" pitchFamily="2" charset="2"/>
              <a:buChar char="§"/>
            </a:pPr>
            <a:r>
              <a:rPr lang="es-MX" i="1" dirty="0" smtClean="0">
                <a:solidFill>
                  <a:schemeClr val="tx1"/>
                </a:solidFill>
              </a:rPr>
              <a:t>Población potencial</a:t>
            </a:r>
            <a:r>
              <a:rPr lang="es-MX" dirty="0" smtClean="0">
                <a:solidFill>
                  <a:schemeClr val="tx1"/>
                </a:solidFill>
              </a:rPr>
              <a:t>: Corresponde a la población total que representa la necesidad y/o problema que justifica el programa y por ende pudiera ser elegible para su atención.</a:t>
            </a:r>
          </a:p>
          <a:p>
            <a:pPr marL="742950" lvl="1" indent="-285750">
              <a:buFont typeface="Wingdings" pitchFamily="2" charset="2"/>
              <a:buChar char="§"/>
            </a:pPr>
            <a:r>
              <a:rPr lang="es-MX" i="1" dirty="0" smtClean="0">
                <a:solidFill>
                  <a:schemeClr val="tx1"/>
                </a:solidFill>
              </a:rPr>
              <a:t>Población objetivo</a:t>
            </a:r>
            <a:r>
              <a:rPr lang="es-MX" dirty="0" smtClean="0">
                <a:solidFill>
                  <a:schemeClr val="tx1"/>
                </a:solidFill>
              </a:rPr>
              <a:t>: Aquellos grupos o personas que el programa tiene planeado o programado atender en un periodo, pudiendo corresponder a la totalidad de la población potencial o una parte de ella. </a:t>
            </a:r>
          </a:p>
          <a:p>
            <a:endParaRPr lang="es-MX" dirty="0" smtClean="0">
              <a:solidFill>
                <a:schemeClr val="tx1"/>
              </a:solidFill>
            </a:endParaRPr>
          </a:p>
          <a:p>
            <a:pPr marL="285750" indent="-285750">
              <a:buFont typeface="Wingdings" pitchFamily="2" charset="2"/>
              <a:buChar char="q"/>
            </a:pPr>
            <a:r>
              <a:rPr lang="es-MX" dirty="0" smtClean="0">
                <a:solidFill>
                  <a:schemeClr val="tx1"/>
                </a:solidFill>
              </a:rPr>
              <a:t>En </a:t>
            </a:r>
            <a:r>
              <a:rPr lang="es-MX" dirty="0">
                <a:solidFill>
                  <a:schemeClr val="tx1"/>
                </a:solidFill>
              </a:rPr>
              <a:t>relación con la población potencial y objetivo, el fondo se otorga a toda la entidad federativa, y los recursos están destinados a mejorar la seguridad pública en las entidades federativas. Dado que la seguridad pública es un bien público, no se puede excluir a nadie de su goce. </a:t>
            </a:r>
            <a:endParaRPr lang="es-MX" dirty="0" smtClean="0">
              <a:solidFill>
                <a:schemeClr val="tx1"/>
              </a:solidFill>
            </a:endParaRPr>
          </a:p>
          <a:p>
            <a:endParaRPr lang="es-MX" dirty="0">
              <a:solidFill>
                <a:schemeClr val="tx1"/>
              </a:solidFill>
            </a:endParaRPr>
          </a:p>
          <a:p>
            <a:pPr marL="285750" indent="-285750">
              <a:buFont typeface="Wingdings" pitchFamily="2" charset="2"/>
              <a:buChar char="q"/>
            </a:pPr>
            <a:r>
              <a:rPr lang="es-MX" dirty="0" smtClean="0">
                <a:solidFill>
                  <a:schemeClr val="tx1"/>
                </a:solidFill>
              </a:rPr>
              <a:t>Por </a:t>
            </a:r>
            <a:r>
              <a:rPr lang="es-MX" dirty="0">
                <a:solidFill>
                  <a:schemeClr val="tx1"/>
                </a:solidFill>
              </a:rPr>
              <a:t>lo mismo, tanto la población potencial como la población objetivo del fondo están constituidas por la población total de la entidad federativa correspondiente</a:t>
            </a:r>
            <a:r>
              <a:rPr lang="es-MX" dirty="0" smtClean="0">
                <a:solidFill>
                  <a:schemeClr val="tx1"/>
                </a:solidFill>
              </a:rPr>
              <a:t>.</a:t>
            </a:r>
          </a:p>
          <a:p>
            <a:pPr marL="285750" indent="-285750">
              <a:buFont typeface="Wingdings" pitchFamily="2" charset="2"/>
              <a:buChar char="q"/>
            </a:pPr>
            <a:endParaRPr lang="es-MX" dirty="0">
              <a:solidFill>
                <a:schemeClr val="tx1"/>
              </a:solidFill>
            </a:endParaRPr>
          </a:p>
          <a:p>
            <a:endParaRPr lang="es-MX" sz="1600" dirty="0">
              <a:solidFill>
                <a:schemeClr val="tx1"/>
              </a:solidFill>
            </a:endParaRPr>
          </a:p>
        </p:txBody>
      </p:sp>
    </p:spTree>
    <p:extLst>
      <p:ext uri="{BB962C8B-B14F-4D97-AF65-F5344CB8AC3E}">
        <p14:creationId xmlns:p14="http://schemas.microsoft.com/office/powerpoint/2010/main" val="3842889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5"/>
            <a:ext cx="7992888" cy="485615"/>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b="1" dirty="0" smtClean="0">
                <a:latin typeface="Arial Unicode MS" pitchFamily="34" charset="-128"/>
                <a:ea typeface="Arial Unicode MS" pitchFamily="34" charset="-128"/>
                <a:cs typeface="Arial Unicode MS" pitchFamily="34" charset="-128"/>
              </a:rPr>
              <a:t>¿La operación está alineada a la atención de la problemática?</a:t>
            </a:r>
            <a:endParaRPr lang="es-MX" sz="2000" b="1" dirty="0">
              <a:latin typeface="Arial Unicode MS" pitchFamily="34" charset="-128"/>
              <a:ea typeface="Arial Unicode MS" pitchFamily="34" charset="-128"/>
              <a:cs typeface="Arial Unicode MS" pitchFamily="34" charset="-128"/>
            </a:endParaRPr>
          </a:p>
        </p:txBody>
      </p:sp>
      <p:graphicFrame>
        <p:nvGraphicFramePr>
          <p:cNvPr id="5" name="Tabla 4"/>
          <p:cNvGraphicFramePr>
            <a:graphicFrameLocks noGrp="1"/>
          </p:cNvGraphicFramePr>
          <p:nvPr>
            <p:extLst>
              <p:ext uri="{D42A27DB-BD31-4B8C-83A1-F6EECF244321}">
                <p14:modId xmlns:p14="http://schemas.microsoft.com/office/powerpoint/2010/main" val="232994866"/>
              </p:ext>
            </p:extLst>
          </p:nvPr>
        </p:nvGraphicFramePr>
        <p:xfrm>
          <a:off x="395536" y="1621919"/>
          <a:ext cx="7992888" cy="3586337"/>
        </p:xfrm>
        <a:graphic>
          <a:graphicData uri="http://schemas.openxmlformats.org/drawingml/2006/table">
            <a:tbl>
              <a:tblPr firstRow="1" bandRow="1">
                <a:tableStyleId>{69C7853C-536D-4A76-A0AE-DD22124D55A5}</a:tableStyleId>
              </a:tblPr>
              <a:tblGrid>
                <a:gridCol w="3888432"/>
                <a:gridCol w="4104456"/>
              </a:tblGrid>
              <a:tr h="370840">
                <a:tc>
                  <a:txBody>
                    <a:bodyPr/>
                    <a:lstStyle/>
                    <a:p>
                      <a:pPr algn="ctr">
                        <a:lnSpc>
                          <a:spcPct val="115000"/>
                        </a:lnSpc>
                        <a:spcAft>
                          <a:spcPts val="0"/>
                        </a:spcAft>
                      </a:pPr>
                      <a:r>
                        <a:rPr lang="es-ES_tradnl" sz="1100" b="1" dirty="0">
                          <a:solidFill>
                            <a:srgbClr val="FFFFFF"/>
                          </a:solidFill>
                          <a:effectLst/>
                          <a:latin typeface="Arial"/>
                          <a:ea typeface="Times New Roman"/>
                        </a:rPr>
                        <a:t>Programa</a:t>
                      </a:r>
                      <a:endParaRPr lang="es-MX" sz="1000" dirty="0">
                        <a:effectLst/>
                        <a:latin typeface="Times New Roman"/>
                        <a:ea typeface="Times New Roman"/>
                      </a:endParaRPr>
                    </a:p>
                  </a:txBody>
                  <a:tcPr marL="36000" marR="36000" marT="0" marB="0" anchor="ctr"/>
                </a:tc>
                <a:tc>
                  <a:txBody>
                    <a:bodyPr/>
                    <a:lstStyle/>
                    <a:p>
                      <a:pPr algn="ctr">
                        <a:lnSpc>
                          <a:spcPct val="115000"/>
                        </a:lnSpc>
                        <a:spcAft>
                          <a:spcPts val="0"/>
                        </a:spcAft>
                      </a:pPr>
                      <a:r>
                        <a:rPr lang="es-ES_tradnl" sz="1100" b="1" dirty="0">
                          <a:solidFill>
                            <a:srgbClr val="FFFFFF"/>
                          </a:solidFill>
                          <a:effectLst/>
                          <a:latin typeface="Arial"/>
                          <a:ea typeface="Times New Roman"/>
                        </a:rPr>
                        <a:t>Instancia responsable del seguimiento a la ejecución</a:t>
                      </a:r>
                      <a:endParaRPr lang="es-MX" sz="1000" dirty="0">
                        <a:effectLst/>
                        <a:latin typeface="Times New Roman"/>
                        <a:ea typeface="Times New Roman"/>
                      </a:endParaRPr>
                    </a:p>
                  </a:txBody>
                  <a:tcPr marL="36000" marR="36000" marT="0" marB="0" anchor="ctr"/>
                </a:tc>
              </a:tr>
              <a:tr h="370840">
                <a:tc rowSpan="2">
                  <a:txBody>
                    <a:bodyPr/>
                    <a:lstStyle/>
                    <a:p>
                      <a:pPr>
                        <a:lnSpc>
                          <a:spcPct val="115000"/>
                        </a:lnSpc>
                        <a:spcAft>
                          <a:spcPts val="0"/>
                        </a:spcAft>
                      </a:pPr>
                      <a:r>
                        <a:rPr lang="es-ES_tradnl" sz="1100" dirty="0">
                          <a:effectLst/>
                          <a:latin typeface="Arial"/>
                          <a:ea typeface="Times New Roman"/>
                        </a:rPr>
                        <a:t>Profesionalización de las instituciones de seguridad pública</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a:solidFill>
                            <a:srgbClr val="000000"/>
                          </a:solidFill>
                          <a:effectLst/>
                          <a:latin typeface="Arial"/>
                          <a:ea typeface="Times New Roman"/>
                        </a:rPr>
                        <a:t>Instituto de evaluación, formación y profesionalización (IEFYP)</a:t>
                      </a:r>
                      <a:endParaRPr lang="es-MX" sz="1000">
                        <a:effectLst/>
                        <a:latin typeface="Times New Roman"/>
                        <a:ea typeface="Times New Roman"/>
                      </a:endParaRPr>
                    </a:p>
                  </a:txBody>
                  <a:tcPr marL="36000" marR="36000" marT="0" marB="0"/>
                </a:tc>
              </a:tr>
              <a:tr h="370840">
                <a:tc vMerge="1">
                  <a:txBody>
                    <a:bodyPr/>
                    <a:lstStyle/>
                    <a:p>
                      <a:endParaRPr lang="es-ES"/>
                    </a:p>
                  </a:txBody>
                  <a:tcPr/>
                </a:tc>
                <a:tc>
                  <a:txBody>
                    <a:bodyPr/>
                    <a:lstStyle/>
                    <a:p>
                      <a:pPr>
                        <a:lnSpc>
                          <a:spcPct val="115000"/>
                        </a:lnSpc>
                        <a:spcAft>
                          <a:spcPts val="0"/>
                        </a:spcAft>
                      </a:pPr>
                      <a:r>
                        <a:rPr lang="es-ES_tradnl" sz="1100" dirty="0">
                          <a:solidFill>
                            <a:srgbClr val="000000"/>
                          </a:solidFill>
                          <a:effectLst/>
                          <a:latin typeface="Arial"/>
                          <a:ea typeface="Times New Roman"/>
                        </a:rPr>
                        <a:t>Procuraduría General de Justicia (PGJ) / Secretaría de Seguridad Pública (SSP)</a:t>
                      </a:r>
                      <a:endParaRPr lang="es-MX" sz="1000" dirty="0">
                        <a:effectLst/>
                        <a:latin typeface="Times New Roman"/>
                        <a:ea typeface="Times New Roman"/>
                      </a:endParaRPr>
                    </a:p>
                  </a:txBody>
                  <a:tcPr marL="36000" marR="36000" marT="0" marB="0"/>
                </a:tc>
              </a:tr>
              <a:tr h="456924">
                <a:tc>
                  <a:txBody>
                    <a:bodyPr/>
                    <a:lstStyle/>
                    <a:p>
                      <a:pPr>
                        <a:lnSpc>
                          <a:spcPct val="115000"/>
                        </a:lnSpc>
                        <a:spcAft>
                          <a:spcPts val="0"/>
                        </a:spcAft>
                      </a:pPr>
                      <a:r>
                        <a:rPr lang="es-ES" sz="1100" dirty="0">
                          <a:solidFill>
                            <a:srgbClr val="000000"/>
                          </a:solidFill>
                          <a:effectLst/>
                          <a:latin typeface="Arial"/>
                          <a:ea typeface="ＭＳ 明朝"/>
                        </a:rPr>
                        <a:t>Instrumentación de la estrategia en el combate al secuestro </a:t>
                      </a:r>
                      <a:r>
                        <a:rPr lang="es-ES" sz="1100" dirty="0" smtClean="0">
                          <a:solidFill>
                            <a:srgbClr val="000000"/>
                          </a:solidFill>
                          <a:effectLst/>
                          <a:latin typeface="Arial"/>
                          <a:ea typeface="ＭＳ 明朝"/>
                        </a:rPr>
                        <a:t>(UECS)</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dirty="0">
                          <a:solidFill>
                            <a:srgbClr val="000000"/>
                          </a:solidFill>
                          <a:effectLst/>
                          <a:latin typeface="Arial"/>
                          <a:ea typeface="Times New Roman"/>
                        </a:rPr>
                        <a:t>Procuraduría General de Justicia </a:t>
                      </a:r>
                      <a:r>
                        <a:rPr lang="es-ES_tradnl" sz="1100" dirty="0">
                          <a:effectLst/>
                          <a:latin typeface="Arial"/>
                          <a:ea typeface="Times New Roman"/>
                        </a:rPr>
                        <a:t>del estado de Morelos </a:t>
                      </a:r>
                      <a:r>
                        <a:rPr lang="es-ES_tradnl" sz="1100" dirty="0">
                          <a:solidFill>
                            <a:srgbClr val="000000"/>
                          </a:solidFill>
                          <a:effectLst/>
                          <a:latin typeface="Arial"/>
                          <a:ea typeface="Times New Roman"/>
                        </a:rPr>
                        <a:t> (PGJ)</a:t>
                      </a:r>
                      <a:endParaRPr lang="es-MX" sz="1000" dirty="0">
                        <a:effectLst/>
                        <a:latin typeface="Times New Roman"/>
                        <a:ea typeface="Times New Roman"/>
                      </a:endParaRPr>
                    </a:p>
                  </a:txBody>
                  <a:tcPr marL="36000" marR="36000" marT="0" marB="0"/>
                </a:tc>
              </a:tr>
              <a:tr h="288032">
                <a:tc>
                  <a:txBody>
                    <a:bodyPr/>
                    <a:lstStyle/>
                    <a:p>
                      <a:pPr>
                        <a:lnSpc>
                          <a:spcPct val="115000"/>
                        </a:lnSpc>
                        <a:spcAft>
                          <a:spcPts val="0"/>
                        </a:spcAft>
                      </a:pPr>
                      <a:r>
                        <a:rPr lang="es-ES" sz="1100" dirty="0">
                          <a:solidFill>
                            <a:srgbClr val="000000"/>
                          </a:solidFill>
                          <a:effectLst/>
                          <a:latin typeface="Arial"/>
                          <a:ea typeface="ＭＳ 明朝"/>
                        </a:rPr>
                        <a:t>Implementación de centros de operación estratégica </a:t>
                      </a:r>
                      <a:endParaRPr lang="es-ES" sz="1100" dirty="0" smtClean="0">
                        <a:solidFill>
                          <a:srgbClr val="000000"/>
                        </a:solidFill>
                        <a:effectLst/>
                        <a:latin typeface="Arial"/>
                        <a:ea typeface="ＭＳ 明朝"/>
                      </a:endParaRPr>
                    </a:p>
                    <a:p>
                      <a:pPr>
                        <a:lnSpc>
                          <a:spcPct val="115000"/>
                        </a:lnSpc>
                        <a:spcAft>
                          <a:spcPts val="0"/>
                        </a:spcAft>
                      </a:pPr>
                      <a:r>
                        <a:rPr lang="es-ES" sz="1100" dirty="0" smtClean="0">
                          <a:solidFill>
                            <a:srgbClr val="000000"/>
                          </a:solidFill>
                          <a:effectLst/>
                          <a:latin typeface="Arial"/>
                          <a:ea typeface="ＭＳ 明朝"/>
                        </a:rPr>
                        <a:t>(COE´S)</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dirty="0">
                          <a:solidFill>
                            <a:srgbClr val="000000"/>
                          </a:solidFill>
                          <a:effectLst/>
                          <a:latin typeface="Arial"/>
                          <a:ea typeface="Times New Roman"/>
                        </a:rPr>
                        <a:t>Procuraduría General de Justicia </a:t>
                      </a:r>
                      <a:r>
                        <a:rPr lang="es-ES_tradnl" sz="1100" dirty="0">
                          <a:effectLst/>
                          <a:latin typeface="Arial"/>
                          <a:ea typeface="Times New Roman"/>
                        </a:rPr>
                        <a:t>del estado de Morelos </a:t>
                      </a:r>
                      <a:r>
                        <a:rPr lang="es-ES_tradnl" sz="1100" dirty="0">
                          <a:solidFill>
                            <a:srgbClr val="000000"/>
                          </a:solidFill>
                          <a:effectLst/>
                          <a:latin typeface="Arial"/>
                          <a:ea typeface="Times New Roman"/>
                        </a:rPr>
                        <a:t> (PGJ)</a:t>
                      </a:r>
                      <a:endParaRPr lang="es-MX" sz="1000" dirty="0">
                        <a:effectLst/>
                        <a:latin typeface="Times New Roman"/>
                        <a:ea typeface="Times New Roman"/>
                      </a:endParaRPr>
                    </a:p>
                  </a:txBody>
                  <a:tcPr marL="36000" marR="36000" marT="0" marB="0"/>
                </a:tc>
              </a:tr>
              <a:tr h="288032">
                <a:tc>
                  <a:txBody>
                    <a:bodyPr/>
                    <a:lstStyle/>
                    <a:p>
                      <a:pPr>
                        <a:lnSpc>
                          <a:spcPct val="115000"/>
                        </a:lnSpc>
                        <a:spcAft>
                          <a:spcPts val="0"/>
                        </a:spcAft>
                      </a:pPr>
                      <a:r>
                        <a:rPr lang="es-ES" sz="1100" dirty="0">
                          <a:solidFill>
                            <a:srgbClr val="000000"/>
                          </a:solidFill>
                          <a:effectLst/>
                          <a:latin typeface="Arial"/>
                          <a:ea typeface="ＭＳ 明朝"/>
                        </a:rPr>
                        <a:t>Nuevo sistema de justicia penal</a:t>
                      </a:r>
                      <a:endParaRPr lang="es-MX" sz="1000" dirty="0">
                        <a:effectLst/>
                        <a:latin typeface="Times New Roman"/>
                        <a:ea typeface="Times New Roman"/>
                      </a:endParaRPr>
                    </a:p>
                    <a:p>
                      <a:pPr>
                        <a:lnSpc>
                          <a:spcPct val="115000"/>
                        </a:lnSpc>
                        <a:spcAft>
                          <a:spcPts val="0"/>
                        </a:spcAft>
                      </a:pPr>
                      <a:r>
                        <a:rPr lang="es-ES_tradnl" sz="1100" dirty="0">
                          <a:effectLst/>
                          <a:latin typeface="Arial"/>
                          <a:ea typeface="Times New Roman"/>
                        </a:rPr>
                        <a:t> </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dirty="0">
                          <a:effectLst/>
                          <a:latin typeface="Arial"/>
                          <a:ea typeface="Times New Roman"/>
                        </a:rPr>
                        <a:t>Tribunal superior de justicia (TSJ)</a:t>
                      </a:r>
                      <a:endParaRPr lang="es-MX" sz="1000" dirty="0">
                        <a:effectLst/>
                        <a:latin typeface="Times New Roman"/>
                        <a:ea typeface="Times New Roman"/>
                      </a:endParaRPr>
                    </a:p>
                    <a:p>
                      <a:pPr>
                        <a:lnSpc>
                          <a:spcPct val="115000"/>
                        </a:lnSpc>
                        <a:spcAft>
                          <a:spcPts val="0"/>
                        </a:spcAft>
                      </a:pPr>
                      <a:r>
                        <a:rPr lang="es-ES_tradnl" sz="1100" dirty="0">
                          <a:effectLst/>
                          <a:latin typeface="Arial"/>
                          <a:ea typeface="Times New Roman"/>
                        </a:rPr>
                        <a:t> </a:t>
                      </a:r>
                      <a:endParaRPr lang="es-MX" sz="1000" dirty="0">
                        <a:effectLst/>
                        <a:latin typeface="Times New Roman"/>
                        <a:ea typeface="Times New Roman"/>
                      </a:endParaRPr>
                    </a:p>
                  </a:txBody>
                  <a:tcPr marL="36000" marR="36000" marT="0" marB="0"/>
                </a:tc>
              </a:tr>
              <a:tr h="459873">
                <a:tc>
                  <a:txBody>
                    <a:bodyPr/>
                    <a:lstStyle/>
                    <a:p>
                      <a:pPr>
                        <a:lnSpc>
                          <a:spcPct val="115000"/>
                        </a:lnSpc>
                        <a:spcAft>
                          <a:spcPts val="0"/>
                        </a:spcAft>
                      </a:pPr>
                      <a:r>
                        <a:rPr lang="es-ES" sz="1100" dirty="0">
                          <a:solidFill>
                            <a:srgbClr val="000000"/>
                          </a:solidFill>
                          <a:effectLst/>
                          <a:latin typeface="Arial"/>
                          <a:ea typeface="ＭＳ 明朝"/>
                        </a:rPr>
                        <a:t>Fortalecimiento de las capacidades humanas y tecnológicas del sistema penitenciario </a:t>
                      </a:r>
                      <a:r>
                        <a:rPr lang="es-ES" sz="1100" dirty="0" smtClean="0">
                          <a:solidFill>
                            <a:srgbClr val="000000"/>
                          </a:solidFill>
                          <a:effectLst/>
                          <a:latin typeface="Arial"/>
                          <a:ea typeface="ＭＳ 明朝"/>
                        </a:rPr>
                        <a:t>nacional</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dirty="0">
                          <a:effectLst/>
                          <a:latin typeface="Arial"/>
                          <a:ea typeface="Times New Roman"/>
                        </a:rPr>
                        <a:t>Reinserción social (RS)</a:t>
                      </a:r>
                      <a:endParaRPr lang="es-MX" sz="1000" dirty="0">
                        <a:effectLst/>
                        <a:latin typeface="Times New Roman"/>
                        <a:ea typeface="Times New Roman"/>
                      </a:endParaRPr>
                    </a:p>
                  </a:txBody>
                  <a:tcPr marL="36000" marR="36000" marT="0" marB="0"/>
                </a:tc>
              </a:tr>
              <a:tr h="332214">
                <a:tc>
                  <a:txBody>
                    <a:bodyPr/>
                    <a:lstStyle/>
                    <a:p>
                      <a:pPr>
                        <a:lnSpc>
                          <a:spcPct val="115000"/>
                        </a:lnSpc>
                        <a:spcAft>
                          <a:spcPts val="0"/>
                        </a:spcAft>
                      </a:pPr>
                      <a:r>
                        <a:rPr lang="es-ES" sz="1100" dirty="0">
                          <a:solidFill>
                            <a:srgbClr val="000000"/>
                          </a:solidFill>
                          <a:effectLst/>
                          <a:latin typeface="Arial"/>
                          <a:ea typeface="ＭＳ 明朝"/>
                        </a:rPr>
                        <a:t>Registro público vehicular</a:t>
                      </a:r>
                      <a:endParaRPr lang="es-MX" sz="1000" dirty="0">
                        <a:effectLst/>
                        <a:latin typeface="Times New Roman"/>
                        <a:ea typeface="Times New Roman"/>
                      </a:endParaRPr>
                    </a:p>
                    <a:p>
                      <a:pPr>
                        <a:lnSpc>
                          <a:spcPct val="115000"/>
                        </a:lnSpc>
                        <a:spcAft>
                          <a:spcPts val="0"/>
                        </a:spcAft>
                      </a:pPr>
                      <a:r>
                        <a:rPr lang="es-ES_tradnl" sz="1100" dirty="0">
                          <a:effectLst/>
                          <a:latin typeface="Arial"/>
                          <a:ea typeface="Times New Roman"/>
                        </a:rPr>
                        <a:t> </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dirty="0">
                          <a:solidFill>
                            <a:srgbClr val="000000"/>
                          </a:solidFill>
                          <a:effectLst/>
                          <a:latin typeface="Arial"/>
                          <a:ea typeface="Times New Roman"/>
                        </a:rPr>
                        <a:t>Secretaría de Seguridad Pública (SSP)</a:t>
                      </a:r>
                      <a:endParaRPr lang="es-MX" sz="1000" dirty="0">
                        <a:effectLst/>
                        <a:latin typeface="Times New Roman"/>
                        <a:ea typeface="Times New Roman"/>
                      </a:endParaRPr>
                    </a:p>
                  </a:txBody>
                  <a:tcPr marL="36000" marR="36000" marT="0" marB="0"/>
                </a:tc>
              </a:tr>
              <a:tr h="306682">
                <a:tc>
                  <a:txBody>
                    <a:bodyPr/>
                    <a:lstStyle/>
                    <a:p>
                      <a:pPr>
                        <a:lnSpc>
                          <a:spcPct val="115000"/>
                        </a:lnSpc>
                        <a:spcAft>
                          <a:spcPts val="0"/>
                        </a:spcAft>
                      </a:pPr>
                      <a:r>
                        <a:rPr lang="es-ES_tradnl" sz="1100" dirty="0">
                          <a:effectLst/>
                          <a:latin typeface="Arial"/>
                          <a:ea typeface="Times New Roman"/>
                        </a:rPr>
                        <a:t>Genética forense</a:t>
                      </a:r>
                      <a:endParaRPr lang="es-MX" sz="1000" dirty="0">
                        <a:effectLst/>
                        <a:latin typeface="Times New Roman"/>
                        <a:ea typeface="Times New Roman"/>
                      </a:endParaRPr>
                    </a:p>
                    <a:p>
                      <a:pPr>
                        <a:lnSpc>
                          <a:spcPct val="115000"/>
                        </a:lnSpc>
                        <a:spcAft>
                          <a:spcPts val="0"/>
                        </a:spcAft>
                      </a:pPr>
                      <a:r>
                        <a:rPr lang="es-ES" sz="1100" dirty="0">
                          <a:solidFill>
                            <a:srgbClr val="000000"/>
                          </a:solidFill>
                          <a:effectLst/>
                          <a:latin typeface="Arial"/>
                          <a:ea typeface="ＭＳ 明朝"/>
                        </a:rPr>
                        <a:t> </a:t>
                      </a:r>
                      <a:endParaRPr lang="es-MX" sz="1000" dirty="0">
                        <a:effectLst/>
                        <a:latin typeface="Times New Roman"/>
                        <a:ea typeface="Times New Roman"/>
                      </a:endParaRPr>
                    </a:p>
                  </a:txBody>
                  <a:tcPr marL="36000" marR="36000" marT="0" marB="0"/>
                </a:tc>
                <a:tc>
                  <a:txBody>
                    <a:bodyPr/>
                    <a:lstStyle/>
                    <a:p>
                      <a:pPr>
                        <a:lnSpc>
                          <a:spcPct val="115000"/>
                        </a:lnSpc>
                        <a:spcAft>
                          <a:spcPts val="0"/>
                        </a:spcAft>
                      </a:pPr>
                      <a:r>
                        <a:rPr lang="es-ES_tradnl" sz="1100" dirty="0">
                          <a:solidFill>
                            <a:srgbClr val="000000"/>
                          </a:solidFill>
                          <a:effectLst/>
                          <a:latin typeface="Arial"/>
                          <a:ea typeface="Times New Roman"/>
                        </a:rPr>
                        <a:t>Procuraduría General de Justicia </a:t>
                      </a:r>
                      <a:r>
                        <a:rPr lang="es-ES_tradnl" sz="1100" dirty="0">
                          <a:effectLst/>
                          <a:latin typeface="Arial"/>
                          <a:ea typeface="Times New Roman"/>
                        </a:rPr>
                        <a:t>del estado de Morelos </a:t>
                      </a:r>
                      <a:r>
                        <a:rPr lang="es-ES_tradnl" sz="1100" dirty="0">
                          <a:solidFill>
                            <a:srgbClr val="000000"/>
                          </a:solidFill>
                          <a:effectLst/>
                          <a:latin typeface="Arial"/>
                          <a:ea typeface="Times New Roman"/>
                        </a:rPr>
                        <a:t> (PGJ)</a:t>
                      </a:r>
                      <a:endParaRPr lang="es-MX" sz="1000" dirty="0">
                        <a:effectLst/>
                        <a:latin typeface="Times New Roman"/>
                        <a:ea typeface="Times New Roman"/>
                      </a:endParaRPr>
                    </a:p>
                  </a:txBody>
                  <a:tcPr marL="36000" marR="36000" marT="0" marB="0"/>
                </a:tc>
              </a:tr>
            </a:tbl>
          </a:graphicData>
        </a:graphic>
      </p:graphicFrame>
      <p:sp>
        <p:nvSpPr>
          <p:cNvPr id="8" name="CuadroTexto 7"/>
          <p:cNvSpPr txBox="1"/>
          <p:nvPr/>
        </p:nvSpPr>
        <p:spPr>
          <a:xfrm>
            <a:off x="395536" y="1181513"/>
            <a:ext cx="13951303" cy="523220"/>
          </a:xfrm>
          <a:prstGeom prst="rect">
            <a:avLst/>
          </a:prstGeom>
          <a:noFill/>
        </p:spPr>
        <p:txBody>
          <a:bodyPr wrap="square" rtlCol="0">
            <a:spAutoFit/>
          </a:bodyPr>
          <a:lstStyle/>
          <a:p>
            <a:pPr marL="285750" indent="-285750">
              <a:buFont typeface="Wingdings" pitchFamily="2" charset="2"/>
              <a:buChar char="q"/>
            </a:pPr>
            <a:r>
              <a:rPr lang="es-MX" sz="1400" dirty="0" smtClean="0"/>
              <a:t>Los reursos del  </a:t>
            </a:r>
            <a:r>
              <a:rPr lang="es-MX" sz="1400" dirty="0"/>
              <a:t>FASP </a:t>
            </a:r>
            <a:r>
              <a:rPr lang="es-MX" sz="1400" dirty="0" smtClean="0"/>
              <a:t>son ejercidos por distintas instancias. </a:t>
            </a:r>
            <a:endParaRPr lang="es-MX" sz="1400" dirty="0"/>
          </a:p>
          <a:p>
            <a:endParaRPr lang="es-MX" sz="1400" dirty="0"/>
          </a:p>
        </p:txBody>
      </p:sp>
    </p:spTree>
    <p:extLst>
      <p:ext uri="{BB962C8B-B14F-4D97-AF65-F5344CB8AC3E}">
        <p14:creationId xmlns:p14="http://schemas.microsoft.com/office/powerpoint/2010/main" val="1235796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457200" y="1600200"/>
            <a:ext cx="8229600" cy="3412975"/>
          </a:xfrm>
          <a:solidFill>
            <a:schemeClr val="bg1">
              <a:lumMod val="85000"/>
            </a:schemeClr>
          </a:solidFill>
        </p:spPr>
        <p:txBody>
          <a:bodyPr/>
          <a:lstStyle/>
          <a:p>
            <a:pPr marL="285750" indent="-285750">
              <a:buFont typeface="Wingdings" pitchFamily="2" charset="2"/>
              <a:buChar char="q"/>
            </a:pPr>
            <a:r>
              <a:rPr lang="es-MX" sz="2400" dirty="0"/>
              <a:t>Durante 2013 se incluyeron 17 programas prioritarios en el Presupuesto de Seguridad Pública del Estado de Morelos, financiados con recursos propios y/o FASP. </a:t>
            </a:r>
          </a:p>
          <a:p>
            <a:pPr marL="0" indent="0">
              <a:buNone/>
            </a:pPr>
            <a:endParaRPr lang="es-MX" sz="2400" dirty="0"/>
          </a:p>
          <a:p>
            <a:pPr marL="285750" indent="-285750">
              <a:buFont typeface="Wingdings" pitchFamily="2" charset="2"/>
              <a:buChar char="q"/>
            </a:pPr>
            <a:r>
              <a:rPr lang="es-MX" sz="2400" dirty="0"/>
              <a:t>Del total de los programas con presupuesto definido en la Secretaría de Seguridad Pública se presentó un subejercicio de 49.4%.</a:t>
            </a:r>
          </a:p>
          <a:p>
            <a:endParaRPr lang="es-ES" dirty="0"/>
          </a:p>
        </p:txBody>
      </p:sp>
    </p:spTree>
    <p:extLst>
      <p:ext uri="{BB962C8B-B14F-4D97-AF65-F5344CB8AC3E}">
        <p14:creationId xmlns:p14="http://schemas.microsoft.com/office/powerpoint/2010/main" val="2941620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292530712"/>
              </p:ext>
            </p:extLst>
          </p:nvPr>
        </p:nvGraphicFramePr>
        <p:xfrm>
          <a:off x="251520" y="404664"/>
          <a:ext cx="8670140" cy="5791629"/>
        </p:xfrm>
        <a:graphic>
          <a:graphicData uri="http://schemas.openxmlformats.org/drawingml/2006/table">
            <a:tbl>
              <a:tblPr firstRow="1" bandRow="1">
                <a:tableStyleId>{69C7853C-536D-4A76-A0AE-DD22124D55A5}</a:tableStyleId>
              </a:tblPr>
              <a:tblGrid>
                <a:gridCol w="4906888"/>
                <a:gridCol w="1540254"/>
                <a:gridCol w="1358900"/>
                <a:gridCol w="864098"/>
              </a:tblGrid>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1" kern="1200" dirty="0" smtClean="0">
                          <a:solidFill>
                            <a:srgbClr val="000000"/>
                          </a:solidFill>
                          <a:effectLst/>
                          <a:latin typeface="+mn-lt"/>
                          <a:ea typeface="+mn-ea"/>
                          <a:cs typeface="+mn-cs"/>
                        </a:rPr>
                        <a:t>Ejercicio de recursos de los Programas Estratégicos Morelos 2013</a:t>
                      </a:r>
                      <a:endParaRPr lang="es-MX" sz="1400" b="1" kern="1200" dirty="0" smtClean="0">
                        <a:solidFill>
                          <a:srgbClr val="000000"/>
                        </a:solidFill>
                        <a:effectLst/>
                        <a:latin typeface="+mn-lt"/>
                        <a:ea typeface="+mn-ea"/>
                        <a:cs typeface="+mn-cs"/>
                      </a:endParaRP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800" b="1" kern="1200" dirty="0" smtClean="0">
                        <a:solidFill>
                          <a:srgbClr val="000000"/>
                        </a:solidFill>
                        <a:effectLst/>
                        <a:latin typeface="+mn-lt"/>
                        <a:ea typeface="+mn-ea"/>
                        <a:cs typeface="+mn-cs"/>
                      </a:endParaRP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800" b="1" kern="1200" dirty="0" smtClean="0">
                        <a:solidFill>
                          <a:srgbClr val="000000"/>
                        </a:solidFill>
                        <a:effectLst/>
                        <a:latin typeface="+mn-lt"/>
                        <a:ea typeface="+mn-ea"/>
                        <a:cs typeface="+mn-cs"/>
                      </a:endParaRPr>
                    </a:p>
                  </a:txBody>
                  <a:tcPr/>
                </a:tc>
                <a:tc hMerge="1">
                  <a:txBody>
                    <a:bodyPr/>
                    <a:lstStyle/>
                    <a:p>
                      <a:endParaRPr lang="es-ES"/>
                    </a:p>
                  </a:txBody>
                  <a:tcPr/>
                </a:tc>
              </a:tr>
              <a:tr h="370840">
                <a:tc>
                  <a:txBody>
                    <a:bodyPr/>
                    <a:lstStyle/>
                    <a:p>
                      <a:pPr marL="0" lvl="0" indent="0" algn="just">
                        <a:lnSpc>
                          <a:spcPct val="115000"/>
                        </a:lnSpc>
                        <a:spcAft>
                          <a:spcPts val="0"/>
                        </a:spcAft>
                        <a:buFont typeface="+mj-lt"/>
                        <a:buNone/>
                      </a:pPr>
                      <a:endParaRPr lang="es-MX" sz="1000" dirty="0">
                        <a:effectLst/>
                        <a:latin typeface="Times New Roman"/>
                        <a:ea typeface="Times New Roman"/>
                      </a:endParaRPr>
                    </a:p>
                  </a:txBody>
                  <a:tcPr marL="68580" marR="68580" marT="0" marB="0"/>
                </a:tc>
                <a:tc>
                  <a:txBody>
                    <a:bodyPr/>
                    <a:lstStyle/>
                    <a:p>
                      <a:pPr algn="ctr">
                        <a:lnSpc>
                          <a:spcPct val="115000"/>
                        </a:lnSpc>
                        <a:spcAft>
                          <a:spcPts val="0"/>
                        </a:spcAft>
                      </a:pPr>
                      <a:r>
                        <a:rPr lang="es-ES" sz="900" b="1" dirty="0">
                          <a:solidFill>
                            <a:srgbClr val="000000"/>
                          </a:solidFill>
                          <a:effectLst/>
                          <a:latin typeface="Arial"/>
                          <a:ea typeface="ＭＳ 明朝"/>
                        </a:rPr>
                        <a:t>FINANCIAMIENTO</a:t>
                      </a:r>
                      <a:endParaRPr lang="es-MX" sz="900" dirty="0">
                        <a:solidFill>
                          <a:srgbClr val="000000"/>
                        </a:solidFill>
                        <a:effectLst/>
                        <a:latin typeface="Times New Roman"/>
                        <a:ea typeface="Times New Roman"/>
                      </a:endParaRPr>
                    </a:p>
                    <a:p>
                      <a:pPr algn="ctr">
                        <a:lnSpc>
                          <a:spcPct val="115000"/>
                        </a:lnSpc>
                        <a:spcAft>
                          <a:spcPts val="0"/>
                        </a:spcAft>
                      </a:pPr>
                      <a:r>
                        <a:rPr lang="es-ES" sz="900" b="1" dirty="0" smtClean="0">
                          <a:solidFill>
                            <a:srgbClr val="000000"/>
                          </a:solidFill>
                          <a:effectLst/>
                          <a:latin typeface="Arial"/>
                          <a:ea typeface="ＭＳ 明朝"/>
                        </a:rPr>
                        <a:t>(</a:t>
                      </a:r>
                      <a:r>
                        <a:rPr lang="es-ES" sz="900" b="1" dirty="0">
                          <a:solidFill>
                            <a:srgbClr val="000000"/>
                          </a:solidFill>
                          <a:effectLst/>
                          <a:latin typeface="Arial"/>
                          <a:ea typeface="ＭＳ 明朝"/>
                        </a:rPr>
                        <a:t>FASP+ aportación estatal)</a:t>
                      </a:r>
                      <a:endParaRPr lang="es-MX" sz="900" dirty="0">
                        <a:solidFill>
                          <a:srgbClr val="000000"/>
                        </a:solidFill>
                        <a:effectLst/>
                        <a:latin typeface="Times New Roman"/>
                        <a:ea typeface="Times New Roman"/>
                      </a:endParaRPr>
                    </a:p>
                  </a:txBody>
                  <a:tcPr marL="44450" marR="44450" marT="0" marB="0" anchor="ctr"/>
                </a:tc>
                <a:tc>
                  <a:txBody>
                    <a:bodyPr/>
                    <a:lstStyle/>
                    <a:p>
                      <a:pPr algn="ctr">
                        <a:lnSpc>
                          <a:spcPct val="115000"/>
                        </a:lnSpc>
                        <a:spcAft>
                          <a:spcPts val="0"/>
                        </a:spcAft>
                      </a:pPr>
                      <a:r>
                        <a:rPr lang="es-ES" sz="900" b="1" dirty="0">
                          <a:solidFill>
                            <a:srgbClr val="000000"/>
                          </a:solidFill>
                          <a:effectLst/>
                          <a:latin typeface="Arial"/>
                          <a:ea typeface="ＭＳ 明朝"/>
                        </a:rPr>
                        <a:t>NO EJERCIDO </a:t>
                      </a:r>
                      <a:endParaRPr lang="es-MX" sz="900" dirty="0">
                        <a:solidFill>
                          <a:srgbClr val="000000"/>
                        </a:solidFill>
                        <a:effectLst/>
                        <a:latin typeface="Times New Roman"/>
                        <a:ea typeface="Times New Roman"/>
                      </a:endParaRPr>
                    </a:p>
                    <a:p>
                      <a:pPr algn="ctr">
                        <a:lnSpc>
                          <a:spcPct val="115000"/>
                        </a:lnSpc>
                        <a:spcAft>
                          <a:spcPts val="0"/>
                        </a:spcAft>
                      </a:pPr>
                      <a:r>
                        <a:rPr lang="es-ES" sz="900" b="1" dirty="0">
                          <a:solidFill>
                            <a:srgbClr val="000000"/>
                          </a:solidFill>
                          <a:effectLst/>
                          <a:latin typeface="Arial"/>
                          <a:ea typeface="ＭＳ 明朝"/>
                        </a:rPr>
                        <a:t>(Recursos disponibles) </a:t>
                      </a:r>
                      <a:endParaRPr lang="es-MX" sz="900" dirty="0">
                        <a:solidFill>
                          <a:srgbClr val="000000"/>
                        </a:solidFill>
                        <a:effectLst/>
                        <a:latin typeface="Times New Roman"/>
                        <a:ea typeface="Times New Roman"/>
                      </a:endParaRPr>
                    </a:p>
                  </a:txBody>
                  <a:tcPr marL="44450" marR="44450" marT="0" marB="0" anchor="ctr"/>
                </a:tc>
                <a:tc>
                  <a:txBody>
                    <a:bodyPr/>
                    <a:lstStyle/>
                    <a:p>
                      <a:pPr algn="ctr">
                        <a:lnSpc>
                          <a:spcPct val="115000"/>
                        </a:lnSpc>
                        <a:spcAft>
                          <a:spcPts val="0"/>
                        </a:spcAft>
                      </a:pPr>
                      <a:r>
                        <a:rPr lang="es-ES" sz="900" b="1" dirty="0">
                          <a:solidFill>
                            <a:srgbClr val="000000"/>
                          </a:solidFill>
                          <a:effectLst/>
                          <a:latin typeface="Arial"/>
                          <a:ea typeface="ＭＳ 明朝"/>
                        </a:rPr>
                        <a:t>SUBEJERCICIO Porcentaje </a:t>
                      </a:r>
                      <a:endParaRPr lang="es-MX" sz="900" dirty="0">
                        <a:solidFill>
                          <a:srgbClr val="000000"/>
                        </a:solidFill>
                        <a:effectLst/>
                        <a:latin typeface="Times New Roman"/>
                        <a:ea typeface="Times New Roman"/>
                      </a:endParaRPr>
                    </a:p>
                  </a:txBody>
                  <a:tcPr marL="44450" marR="44450" marT="0" marB="0" anchor="ctr"/>
                </a:tc>
              </a:tr>
              <a:tr h="264491">
                <a:tc>
                  <a:txBody>
                    <a:bodyPr/>
                    <a:lstStyle/>
                    <a:p>
                      <a:pPr algn="ctr">
                        <a:lnSpc>
                          <a:spcPct val="115000"/>
                        </a:lnSpc>
                        <a:spcAft>
                          <a:spcPts val="0"/>
                        </a:spcAft>
                      </a:pPr>
                      <a:r>
                        <a:rPr lang="es-ES" sz="900" b="1" dirty="0">
                          <a:solidFill>
                            <a:srgbClr val="000000"/>
                          </a:solidFill>
                          <a:effectLst/>
                          <a:latin typeface="Arial"/>
                          <a:ea typeface="ＭＳ 明朝"/>
                        </a:rPr>
                        <a:t>TOTAL</a:t>
                      </a:r>
                      <a:endParaRPr lang="es-MX" sz="900" dirty="0">
                        <a:solidFill>
                          <a:srgbClr val="000000"/>
                        </a:solidFill>
                        <a:effectLst/>
                        <a:latin typeface="Times New Roman"/>
                        <a:ea typeface="Times New Roman"/>
                      </a:endParaRPr>
                    </a:p>
                  </a:txBody>
                  <a:tcPr marL="44450" marR="44450" marT="0" marB="0" anchor="ctr"/>
                </a:tc>
                <a:tc>
                  <a:txBody>
                    <a:bodyPr/>
                    <a:lstStyle/>
                    <a:p>
                      <a:pPr algn="r">
                        <a:lnSpc>
                          <a:spcPct val="115000"/>
                        </a:lnSpc>
                        <a:spcAft>
                          <a:spcPts val="0"/>
                        </a:spcAft>
                      </a:pPr>
                      <a:r>
                        <a:rPr lang="es-ES" sz="900" b="1" dirty="0" smtClean="0">
                          <a:solidFill>
                            <a:srgbClr val="000000"/>
                          </a:solidFill>
                          <a:effectLst/>
                          <a:latin typeface="Arial"/>
                          <a:ea typeface="ＭＳ 明朝"/>
                        </a:rPr>
                        <a:t>208,640,765</a:t>
                      </a:r>
                      <a:endParaRPr lang="es-MX" sz="900" dirty="0">
                        <a:solidFill>
                          <a:srgbClr val="000000"/>
                        </a:solidFill>
                        <a:effectLst/>
                        <a:latin typeface="Times New Roman"/>
                        <a:ea typeface="Times New Roman"/>
                      </a:endParaRPr>
                    </a:p>
                  </a:txBody>
                  <a:tcPr marL="44450" marR="44450" marT="0" marB="0" anchor="ctr"/>
                </a:tc>
                <a:tc>
                  <a:txBody>
                    <a:bodyPr/>
                    <a:lstStyle/>
                    <a:p>
                      <a:pPr algn="r">
                        <a:lnSpc>
                          <a:spcPct val="115000"/>
                        </a:lnSpc>
                        <a:spcAft>
                          <a:spcPts val="0"/>
                        </a:spcAft>
                      </a:pPr>
                      <a:r>
                        <a:rPr lang="es-ES" sz="900" b="1" dirty="0" smtClean="0">
                          <a:solidFill>
                            <a:srgbClr val="000000"/>
                          </a:solidFill>
                          <a:effectLst/>
                          <a:latin typeface="Arial"/>
                          <a:ea typeface="ＭＳ 明朝"/>
                        </a:rPr>
                        <a:t>103,120,979</a:t>
                      </a:r>
                      <a:endParaRPr lang="es-MX" sz="900" dirty="0">
                        <a:solidFill>
                          <a:srgbClr val="000000"/>
                        </a:solidFill>
                        <a:effectLst/>
                        <a:latin typeface="Times New Roman"/>
                        <a:ea typeface="Times New Roman"/>
                      </a:endParaRPr>
                    </a:p>
                  </a:txBody>
                  <a:tcPr marL="44450" marR="44450" marT="0" marB="0" anchor="ctr"/>
                </a:tc>
                <a:tc>
                  <a:txBody>
                    <a:bodyPr/>
                    <a:lstStyle/>
                    <a:p>
                      <a:pPr algn="ctr">
                        <a:lnSpc>
                          <a:spcPct val="115000"/>
                        </a:lnSpc>
                        <a:spcAft>
                          <a:spcPts val="0"/>
                        </a:spcAft>
                      </a:pPr>
                      <a:r>
                        <a:rPr lang="es-ES" sz="900" b="1" dirty="0">
                          <a:solidFill>
                            <a:srgbClr val="000000"/>
                          </a:solidFill>
                          <a:effectLst/>
                          <a:latin typeface="Arial"/>
                          <a:ea typeface="ＭＳ 明朝"/>
                        </a:rPr>
                        <a:t>49.4</a:t>
                      </a:r>
                      <a:endParaRPr lang="es-MX" sz="900" dirty="0">
                        <a:solidFill>
                          <a:srgbClr val="000000"/>
                        </a:solidFill>
                        <a:effectLst/>
                        <a:latin typeface="Times New Roman"/>
                        <a:ea typeface="Times New Roman"/>
                      </a:endParaRPr>
                    </a:p>
                  </a:txBody>
                  <a:tcPr marL="44450" marR="44450" marT="0" marB="0" anchor="ctr"/>
                </a:tc>
              </a:tr>
              <a:tr h="264491">
                <a:tc>
                  <a:txBody>
                    <a:bodyPr/>
                    <a:lstStyle/>
                    <a:p>
                      <a:pPr marL="0" lvl="0" indent="0" algn="just">
                        <a:lnSpc>
                          <a:spcPct val="115000"/>
                        </a:lnSpc>
                        <a:spcAft>
                          <a:spcPts val="0"/>
                        </a:spcAft>
                        <a:buFont typeface="+mj-lt"/>
                        <a:buNone/>
                      </a:pPr>
                      <a:r>
                        <a:rPr lang="es-ES_tradnl" sz="1100" dirty="0">
                          <a:effectLst/>
                          <a:latin typeface="Arial"/>
                          <a:ea typeface="Times New Roman"/>
                        </a:rPr>
                        <a:t>Prevención Social de la Violencia, Delincuencia y del Delito.</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809,200</a:t>
                      </a:r>
                    </a:p>
                  </a:txBody>
                  <a:tcPr marL="12700" marR="12700" marT="12700" marB="0" anchor="ctr"/>
                </a:tc>
                <a:tc>
                  <a:txBody>
                    <a:bodyPr/>
                    <a:lstStyle/>
                    <a:p>
                      <a:pPr algn="r" fontAlgn="ctr"/>
                      <a:r>
                        <a:rPr lang="es-MX" sz="1000" b="0" i="0" u="none" strike="noStrike">
                          <a:solidFill>
                            <a:srgbClr val="000000"/>
                          </a:solidFill>
                          <a:effectLst/>
                          <a:latin typeface="Arial"/>
                        </a:rPr>
                        <a:t>-</a:t>
                      </a:r>
                    </a:p>
                  </a:txBody>
                  <a:tcPr marL="12700" marR="12700" marT="12700" marB="0" anchor="ctr"/>
                </a:tc>
                <a:tc>
                  <a:txBody>
                    <a:bodyPr/>
                    <a:lstStyle/>
                    <a:p>
                      <a:pPr algn="ctr" fontAlgn="ctr"/>
                      <a:r>
                        <a:rPr lang="es-MX" sz="1000" b="0" i="0" u="none" strike="noStrike">
                          <a:solidFill>
                            <a:srgbClr val="000000"/>
                          </a:solidFill>
                          <a:effectLst/>
                          <a:latin typeface="Arial"/>
                        </a:rPr>
                        <a:t>0</a:t>
                      </a:r>
                    </a:p>
                  </a:txBody>
                  <a:tcPr marL="12700" marR="12700" marT="12700" marB="0" anchor="ctr"/>
                </a:tc>
              </a:tr>
              <a:tr h="253691">
                <a:tc>
                  <a:txBody>
                    <a:bodyPr/>
                    <a:lstStyle/>
                    <a:p>
                      <a:pPr marL="0" lvl="0" indent="0" algn="just">
                        <a:lnSpc>
                          <a:spcPct val="115000"/>
                        </a:lnSpc>
                        <a:spcAft>
                          <a:spcPts val="0"/>
                        </a:spcAft>
                        <a:buFont typeface="+mj-lt"/>
                        <a:buNone/>
                      </a:pPr>
                      <a:r>
                        <a:rPr lang="es-ES_tradnl" sz="1100" dirty="0" smtClean="0">
                          <a:effectLst/>
                          <a:latin typeface="Arial"/>
                          <a:ea typeface="Times New Roman"/>
                        </a:rPr>
                        <a:t>Control </a:t>
                      </a:r>
                      <a:r>
                        <a:rPr lang="es-ES_tradnl" sz="1100" dirty="0">
                          <a:effectLst/>
                          <a:latin typeface="Arial"/>
                          <a:ea typeface="Times New Roman"/>
                        </a:rPr>
                        <a:t>de Confianza</a:t>
                      </a:r>
                      <a:r>
                        <a:rPr lang="es-ES_tradnl" sz="1100" dirty="0" smtClean="0">
                          <a:effectLst/>
                          <a:latin typeface="Arial"/>
                          <a:ea typeface="Times New Roman"/>
                        </a:rPr>
                        <a:t>. (Fortalecimiento de las capacidades</a:t>
                      </a:r>
                      <a:r>
                        <a:rPr lang="es-ES_tradnl" sz="1100" baseline="0" dirty="0" smtClean="0">
                          <a:effectLst/>
                          <a:latin typeface="Arial"/>
                          <a:ea typeface="Times New Roman"/>
                        </a:rPr>
                        <a:t> de evaluación)</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8,771,760</a:t>
                      </a:r>
                    </a:p>
                  </a:txBody>
                  <a:tcPr marL="12700" marR="12700" marT="12700" marB="0" anchor="ctr"/>
                </a:tc>
                <a:tc>
                  <a:txBody>
                    <a:bodyPr/>
                    <a:lstStyle/>
                    <a:p>
                      <a:pPr algn="r" fontAlgn="ctr"/>
                      <a:r>
                        <a:rPr lang="es-MX" sz="1000" b="0" i="0" u="none" strike="noStrike">
                          <a:solidFill>
                            <a:srgbClr val="000000"/>
                          </a:solidFill>
                          <a:effectLst/>
                          <a:latin typeface="Arial"/>
                        </a:rPr>
                        <a:t>1,066</a:t>
                      </a:r>
                    </a:p>
                  </a:txBody>
                  <a:tcPr marL="12700" marR="12700" marT="12700" marB="0" anchor="ctr"/>
                </a:tc>
                <a:tc>
                  <a:txBody>
                    <a:bodyPr/>
                    <a:lstStyle/>
                    <a:p>
                      <a:pPr algn="ctr" fontAlgn="ctr"/>
                      <a:r>
                        <a:rPr lang="es-MX" sz="1000" b="0" i="0" u="none" strike="noStrike">
                          <a:solidFill>
                            <a:srgbClr val="000000"/>
                          </a:solidFill>
                          <a:effectLst/>
                          <a:latin typeface="Arial"/>
                        </a:rPr>
                        <a:t>0</a:t>
                      </a:r>
                    </a:p>
                  </a:txBody>
                  <a:tcPr marL="12700" marR="12700" marT="12700" marB="0" anchor="ctr"/>
                </a:tc>
              </a:tr>
              <a:tr h="242891">
                <a:tc>
                  <a:txBody>
                    <a:bodyPr/>
                    <a:lstStyle/>
                    <a:p>
                      <a:pPr marL="0" lvl="0" indent="0" algn="just">
                        <a:lnSpc>
                          <a:spcPct val="115000"/>
                        </a:lnSpc>
                        <a:spcAft>
                          <a:spcPts val="0"/>
                        </a:spcAft>
                        <a:buFont typeface="+mj-lt"/>
                        <a:buNone/>
                      </a:pPr>
                      <a:r>
                        <a:rPr lang="es-ES_tradnl" sz="1100" dirty="0">
                          <a:effectLst/>
                          <a:latin typeface="Arial"/>
                          <a:ea typeface="Times New Roman"/>
                        </a:rPr>
                        <a:t>Desarrollo Institucional</a:t>
                      </a:r>
                      <a:r>
                        <a:rPr lang="es-ES_tradnl" sz="1100" dirty="0" smtClean="0">
                          <a:effectLst/>
                          <a:latin typeface="Arial"/>
                          <a:ea typeface="Times New Roman"/>
                        </a:rPr>
                        <a:t>. (Profesionalización de las </a:t>
                      </a:r>
                      <a:r>
                        <a:rPr lang="es-ES_tradnl" sz="1100" dirty="0" err="1" smtClean="0">
                          <a:effectLst/>
                          <a:latin typeface="Arial"/>
                          <a:ea typeface="Times New Roman"/>
                        </a:rPr>
                        <a:t>Instit</a:t>
                      </a:r>
                      <a:r>
                        <a:rPr lang="es-ES_tradnl" sz="1100" dirty="0" smtClean="0">
                          <a:effectLst/>
                          <a:latin typeface="Arial"/>
                          <a:ea typeface="Times New Roman"/>
                        </a:rPr>
                        <a:t>. de Segur. </a:t>
                      </a:r>
                      <a:r>
                        <a:rPr lang="es-ES_tradnl" sz="1100" dirty="0" err="1" smtClean="0">
                          <a:effectLst/>
                          <a:latin typeface="Arial"/>
                          <a:ea typeface="Times New Roman"/>
                        </a:rPr>
                        <a:t>Públic</a:t>
                      </a:r>
                      <a:r>
                        <a:rPr lang="es-ES_tradnl" sz="1100" dirty="0" smtClean="0">
                          <a:effectLst/>
                          <a:latin typeface="Arial"/>
                          <a:ea typeface="Times New Roman"/>
                        </a:rPr>
                        <a:t>.)</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20,993,027</a:t>
                      </a:r>
                    </a:p>
                  </a:txBody>
                  <a:tcPr marL="12700" marR="12700" marT="12700" marB="0" anchor="ctr"/>
                </a:tc>
                <a:tc>
                  <a:txBody>
                    <a:bodyPr/>
                    <a:lstStyle/>
                    <a:p>
                      <a:pPr algn="r" fontAlgn="ctr"/>
                      <a:r>
                        <a:rPr lang="es-MX" sz="1000" b="0" i="0" u="none" strike="noStrike">
                          <a:solidFill>
                            <a:srgbClr val="000000"/>
                          </a:solidFill>
                          <a:effectLst/>
                          <a:latin typeface="Arial"/>
                        </a:rPr>
                        <a:t>14,299,916</a:t>
                      </a:r>
                    </a:p>
                  </a:txBody>
                  <a:tcPr marL="12700" marR="12700" marT="12700" marB="0" anchor="ctr"/>
                </a:tc>
                <a:tc>
                  <a:txBody>
                    <a:bodyPr/>
                    <a:lstStyle/>
                    <a:p>
                      <a:pPr algn="ctr" fontAlgn="ctr"/>
                      <a:r>
                        <a:rPr lang="es-MX" sz="1000" b="0" i="0" u="none" strike="noStrike">
                          <a:solidFill>
                            <a:srgbClr val="000000"/>
                          </a:solidFill>
                          <a:effectLst/>
                          <a:latin typeface="Arial"/>
                        </a:rPr>
                        <a:t>68</a:t>
                      </a:r>
                    </a:p>
                  </a:txBody>
                  <a:tcPr marL="12700" marR="12700" marT="12700" marB="0" anchor="ctr"/>
                </a:tc>
              </a:tr>
              <a:tr h="232091">
                <a:tc>
                  <a:txBody>
                    <a:bodyPr/>
                    <a:lstStyle/>
                    <a:p>
                      <a:pPr marL="0" lvl="0" indent="0" algn="just">
                        <a:lnSpc>
                          <a:spcPct val="115000"/>
                        </a:lnSpc>
                        <a:spcAft>
                          <a:spcPts val="0"/>
                        </a:spcAft>
                        <a:buFont typeface="+mj-lt"/>
                        <a:buNone/>
                      </a:pPr>
                      <a:r>
                        <a:rPr lang="es-ES_tradnl" sz="1100" dirty="0">
                          <a:effectLst/>
                          <a:latin typeface="Arial"/>
                          <a:ea typeface="Times New Roman"/>
                        </a:rPr>
                        <a:t>Instrumentación de la Estrategia en el Combate al Secuestro (</a:t>
                      </a:r>
                      <a:r>
                        <a:rPr lang="es-ES_tradnl" sz="1100" dirty="0" err="1">
                          <a:effectLst/>
                          <a:latin typeface="Arial"/>
                          <a:ea typeface="Times New Roman"/>
                        </a:rPr>
                        <a:t>UEC`s</a:t>
                      </a:r>
                      <a:r>
                        <a:rPr lang="es-ES_tradnl" sz="1100" dirty="0">
                          <a:effectLst/>
                          <a:latin typeface="Arial"/>
                          <a:ea typeface="Times New Roman"/>
                        </a:rPr>
                        <a:t>)</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3,449,846</a:t>
                      </a:r>
                    </a:p>
                  </a:txBody>
                  <a:tcPr marL="12700" marR="12700" marT="12700" marB="0" anchor="ctr"/>
                </a:tc>
                <a:tc>
                  <a:txBody>
                    <a:bodyPr/>
                    <a:lstStyle/>
                    <a:p>
                      <a:pPr algn="r" fontAlgn="ctr"/>
                      <a:r>
                        <a:rPr lang="es-MX" sz="1000" b="0" i="0" u="none" strike="noStrike">
                          <a:solidFill>
                            <a:srgbClr val="000000"/>
                          </a:solidFill>
                          <a:effectLst/>
                          <a:latin typeface="Arial"/>
                        </a:rPr>
                        <a:t>3,570,300</a:t>
                      </a:r>
                    </a:p>
                  </a:txBody>
                  <a:tcPr marL="12700" marR="12700" marT="12700" marB="0" anchor="ctr"/>
                </a:tc>
                <a:tc>
                  <a:txBody>
                    <a:bodyPr/>
                    <a:lstStyle/>
                    <a:p>
                      <a:pPr algn="ctr" fontAlgn="ctr"/>
                      <a:r>
                        <a:rPr lang="es-MX" sz="1000" b="0" i="0" u="none" strike="noStrike">
                          <a:solidFill>
                            <a:srgbClr val="000000"/>
                          </a:solidFill>
                          <a:effectLst/>
                          <a:latin typeface="Arial"/>
                        </a:rPr>
                        <a:t>104</a:t>
                      </a:r>
                    </a:p>
                  </a:txBody>
                  <a:tcPr marL="12700" marR="12700" marT="12700" marB="0" anchor="ctr"/>
                </a:tc>
              </a:tr>
              <a:tr h="221291">
                <a:tc>
                  <a:txBody>
                    <a:bodyPr/>
                    <a:lstStyle/>
                    <a:p>
                      <a:pPr marL="0" lvl="0" indent="0" algn="just">
                        <a:lnSpc>
                          <a:spcPct val="115000"/>
                        </a:lnSpc>
                        <a:spcAft>
                          <a:spcPts val="0"/>
                        </a:spcAft>
                        <a:buFont typeface="+mj-lt"/>
                        <a:buNone/>
                      </a:pPr>
                      <a:r>
                        <a:rPr lang="es-ES_tradnl" sz="1100" dirty="0">
                          <a:effectLst/>
                          <a:latin typeface="Arial"/>
                          <a:ea typeface="Times New Roman"/>
                        </a:rPr>
                        <a:t>Implementación de los Centros de operación Estratégica (</a:t>
                      </a:r>
                      <a:r>
                        <a:rPr lang="es-ES_tradnl" sz="1100" dirty="0" err="1">
                          <a:effectLst/>
                          <a:latin typeface="Arial"/>
                          <a:ea typeface="Times New Roman"/>
                        </a:rPr>
                        <a:t>COEs</a:t>
                      </a:r>
                      <a:r>
                        <a:rPr lang="es-ES_tradnl" sz="1100" dirty="0">
                          <a:effectLst/>
                          <a:latin typeface="Arial"/>
                          <a:ea typeface="Times New Roman"/>
                        </a:rPr>
                        <a:t>)</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5,000,000</a:t>
                      </a:r>
                    </a:p>
                  </a:txBody>
                  <a:tcPr marL="12700" marR="12700" marT="12700" marB="0" anchor="ctr"/>
                </a:tc>
                <a:tc>
                  <a:txBody>
                    <a:bodyPr/>
                    <a:lstStyle/>
                    <a:p>
                      <a:pPr algn="r" fontAlgn="ctr"/>
                      <a:r>
                        <a:rPr lang="es-MX" sz="1000" b="0" i="0" u="none" strike="noStrike">
                          <a:solidFill>
                            <a:srgbClr val="000000"/>
                          </a:solidFill>
                          <a:effectLst/>
                          <a:latin typeface="Arial"/>
                        </a:rPr>
                        <a:t>4,996,240</a:t>
                      </a:r>
                    </a:p>
                  </a:txBody>
                  <a:tcPr marL="12700" marR="12700" marT="12700" marB="0" anchor="ctr"/>
                </a:tc>
                <a:tc>
                  <a:txBody>
                    <a:bodyPr/>
                    <a:lstStyle/>
                    <a:p>
                      <a:pPr algn="ctr" fontAlgn="ctr"/>
                      <a:r>
                        <a:rPr lang="es-MX" sz="1000" b="0" i="0" u="none" strike="noStrike">
                          <a:solidFill>
                            <a:srgbClr val="000000"/>
                          </a:solidFill>
                          <a:effectLst/>
                          <a:latin typeface="Arial"/>
                        </a:rPr>
                        <a:t>100</a:t>
                      </a:r>
                    </a:p>
                  </a:txBody>
                  <a:tcPr marL="12700" marR="12700" marT="12700" marB="0" anchor="ctr"/>
                </a:tc>
              </a:tr>
              <a:tr h="210491">
                <a:tc>
                  <a:txBody>
                    <a:bodyPr/>
                    <a:lstStyle/>
                    <a:p>
                      <a:pPr marL="0" lvl="0" indent="0" algn="just">
                        <a:lnSpc>
                          <a:spcPct val="115000"/>
                        </a:lnSpc>
                        <a:spcAft>
                          <a:spcPts val="0"/>
                        </a:spcAft>
                        <a:buFont typeface="+mj-lt"/>
                        <a:buNone/>
                      </a:pPr>
                      <a:r>
                        <a:rPr lang="es-ES_tradnl" sz="1100" dirty="0">
                          <a:effectLst/>
                          <a:latin typeface="Arial"/>
                          <a:ea typeface="Times New Roman"/>
                        </a:rPr>
                        <a:t>Huella balística y rastreo computarizado de armamento.</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a:t>
                      </a:r>
                    </a:p>
                  </a:txBody>
                  <a:tcPr marL="12700" marR="12700" marT="12700" marB="0" anchor="ctr"/>
                </a:tc>
                <a:tc>
                  <a:txBody>
                    <a:bodyPr/>
                    <a:lstStyle/>
                    <a:p>
                      <a:pPr algn="r" fontAlgn="ctr"/>
                      <a:r>
                        <a:rPr lang="es-MX" sz="1000" b="0" i="0" u="none" strike="noStrike">
                          <a:solidFill>
                            <a:srgbClr val="000000"/>
                          </a:solidFill>
                          <a:effectLst/>
                          <a:latin typeface="Arial"/>
                        </a:rPr>
                        <a:t>-</a:t>
                      </a:r>
                    </a:p>
                  </a:txBody>
                  <a:tcPr marL="12700" marR="12700" marT="12700" marB="0" anchor="ctr"/>
                </a:tc>
                <a:tc>
                  <a:txBody>
                    <a:bodyPr/>
                    <a:lstStyle/>
                    <a:p>
                      <a:pPr algn="ctr" fontAlgn="ctr"/>
                      <a:r>
                        <a:rPr lang="es-MX" sz="1000" b="0" i="0" u="none" strike="noStrike">
                          <a:solidFill>
                            <a:srgbClr val="000000"/>
                          </a:solidFill>
                          <a:effectLst/>
                          <a:latin typeface="Arial"/>
                        </a:rPr>
                        <a:t> </a:t>
                      </a:r>
                    </a:p>
                  </a:txBody>
                  <a:tcPr marL="12700" marR="12700" marT="12700" marB="0" anchor="ctr"/>
                </a:tc>
              </a:tr>
              <a:tr h="271699">
                <a:tc>
                  <a:txBody>
                    <a:bodyPr/>
                    <a:lstStyle/>
                    <a:p>
                      <a:pPr marL="0" lvl="0" indent="0" algn="just">
                        <a:lnSpc>
                          <a:spcPct val="115000"/>
                        </a:lnSpc>
                        <a:spcAft>
                          <a:spcPts val="0"/>
                        </a:spcAft>
                        <a:buFont typeface="+mj-lt"/>
                        <a:buNone/>
                      </a:pPr>
                      <a:r>
                        <a:rPr lang="es-ES_tradnl" sz="1100" dirty="0">
                          <a:effectLst/>
                          <a:latin typeface="Arial"/>
                          <a:ea typeface="Times New Roman"/>
                        </a:rPr>
                        <a:t>Acceso a la justicia a las Mujeres.</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dirty="0">
                          <a:solidFill>
                            <a:srgbClr val="000000"/>
                          </a:solidFill>
                          <a:effectLst/>
                          <a:latin typeface="Arial"/>
                        </a:rPr>
                        <a:t>-</a:t>
                      </a:r>
                    </a:p>
                  </a:txBody>
                  <a:tcPr marL="12700" marR="12700" marT="12700" marB="0" anchor="ctr"/>
                </a:tc>
                <a:tc>
                  <a:txBody>
                    <a:bodyPr/>
                    <a:lstStyle/>
                    <a:p>
                      <a:pPr algn="r" fontAlgn="ctr"/>
                      <a:r>
                        <a:rPr lang="es-MX" sz="1000" b="0" i="0" u="none" strike="noStrike" dirty="0">
                          <a:solidFill>
                            <a:srgbClr val="000000"/>
                          </a:solidFill>
                          <a:effectLst/>
                          <a:latin typeface="Arial"/>
                        </a:rPr>
                        <a:t>-</a:t>
                      </a:r>
                    </a:p>
                  </a:txBody>
                  <a:tcPr marL="12700" marR="12700" marT="12700" marB="0" anchor="ctr"/>
                </a:tc>
                <a:tc>
                  <a:txBody>
                    <a:bodyPr/>
                    <a:lstStyle/>
                    <a:p>
                      <a:pPr algn="ctr" fontAlgn="ctr"/>
                      <a:r>
                        <a:rPr lang="es-MX" sz="1000" b="0" i="0" u="none" strike="noStrike" dirty="0">
                          <a:solidFill>
                            <a:srgbClr val="000000"/>
                          </a:solidFill>
                          <a:effectLst/>
                          <a:latin typeface="Arial"/>
                        </a:rPr>
                        <a:t> </a:t>
                      </a:r>
                    </a:p>
                  </a:txBody>
                  <a:tcPr marL="12700" marR="12700" marT="12700" marB="0" anchor="ctr"/>
                </a:tc>
              </a:tr>
              <a:tr h="275507">
                <a:tc>
                  <a:txBody>
                    <a:bodyPr/>
                    <a:lstStyle/>
                    <a:p>
                      <a:pPr marL="0" lvl="0" indent="0" algn="just">
                        <a:lnSpc>
                          <a:spcPct val="115000"/>
                        </a:lnSpc>
                        <a:spcAft>
                          <a:spcPts val="0"/>
                        </a:spcAft>
                        <a:buFont typeface="+mj-lt"/>
                        <a:buNone/>
                      </a:pPr>
                      <a:r>
                        <a:rPr lang="es-ES_tradnl" sz="1100" dirty="0" smtClean="0">
                          <a:effectLst/>
                          <a:latin typeface="Arial"/>
                          <a:ea typeface="Times New Roman"/>
                        </a:rPr>
                        <a:t>Nuevo Sistema de Justicia Penal</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a:solidFill>
                            <a:srgbClr val="000000"/>
                          </a:solidFill>
                          <a:effectLst/>
                          <a:latin typeface="Arial"/>
                        </a:rPr>
                        <a:t>6,500,000</a:t>
                      </a:r>
                    </a:p>
                  </a:txBody>
                  <a:tcPr marL="12700" marR="12700" marT="12700" marB="0" anchor="ctr"/>
                </a:tc>
                <a:tc>
                  <a:txBody>
                    <a:bodyPr/>
                    <a:lstStyle/>
                    <a:p>
                      <a:pPr algn="r" fontAlgn="ctr"/>
                      <a:r>
                        <a:rPr lang="es-MX" sz="1000" b="0" i="0" u="none" strike="noStrike">
                          <a:solidFill>
                            <a:srgbClr val="000000"/>
                          </a:solidFill>
                          <a:effectLst/>
                          <a:latin typeface="Arial"/>
                        </a:rPr>
                        <a:t>357,960</a:t>
                      </a:r>
                    </a:p>
                  </a:txBody>
                  <a:tcPr marL="12700" marR="12700" marT="12700" marB="0" anchor="ctr"/>
                </a:tc>
                <a:tc>
                  <a:txBody>
                    <a:bodyPr/>
                    <a:lstStyle/>
                    <a:p>
                      <a:pPr algn="ctr" fontAlgn="ctr"/>
                      <a:r>
                        <a:rPr lang="es-MX" sz="1000" b="0" i="0" u="none" strike="noStrike">
                          <a:solidFill>
                            <a:srgbClr val="000000"/>
                          </a:solidFill>
                          <a:effectLst/>
                          <a:latin typeface="Arial"/>
                        </a:rPr>
                        <a:t>6</a:t>
                      </a:r>
                    </a:p>
                  </a:txBody>
                  <a:tcPr marL="12700" marR="12700" marT="12700" marB="0" anchor="ctr"/>
                </a:tc>
              </a:tr>
              <a:tr h="235368">
                <a:tc>
                  <a:txBody>
                    <a:bodyPr/>
                    <a:lstStyle/>
                    <a:p>
                      <a:pPr marL="0" lvl="0" indent="0" algn="just">
                        <a:lnSpc>
                          <a:spcPct val="115000"/>
                        </a:lnSpc>
                        <a:spcAft>
                          <a:spcPts val="0"/>
                        </a:spcAft>
                        <a:buFont typeface="+mj-lt"/>
                        <a:buNone/>
                      </a:pPr>
                      <a:r>
                        <a:rPr lang="es-MX" sz="1100" dirty="0" smtClean="0">
                          <a:effectLst/>
                          <a:latin typeface="Arial"/>
                          <a:ea typeface="Times New Roman"/>
                          <a:cs typeface="Arial"/>
                        </a:rPr>
                        <a:t>Fortalecimiento de las capacidades humanas y tecnológicas del Sistema Penitenciario Nacional</a:t>
                      </a:r>
                      <a:endParaRPr lang="es-MX" sz="1100" dirty="0">
                        <a:effectLst/>
                        <a:latin typeface="Arial"/>
                        <a:ea typeface="Times New Roman"/>
                        <a:cs typeface="Arial"/>
                      </a:endParaRPr>
                    </a:p>
                  </a:txBody>
                  <a:tcPr marL="68580" marR="68580" marT="0" marB="0"/>
                </a:tc>
                <a:tc>
                  <a:txBody>
                    <a:bodyPr/>
                    <a:lstStyle/>
                    <a:p>
                      <a:pPr algn="r" fontAlgn="ctr"/>
                      <a:r>
                        <a:rPr lang="es-ES" sz="1000" b="0" i="0" u="none" strike="noStrike" dirty="0" smtClean="0">
                          <a:solidFill>
                            <a:srgbClr val="000000"/>
                          </a:solidFill>
                          <a:effectLst/>
                          <a:latin typeface="Arial"/>
                        </a:rPr>
                        <a:t>10,189,631</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8,233,830</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smtClean="0">
                          <a:solidFill>
                            <a:srgbClr val="000000"/>
                          </a:solidFill>
                          <a:effectLst/>
                          <a:latin typeface="Arial"/>
                        </a:rPr>
                        <a:t>81</a:t>
                      </a:r>
                      <a:endParaRPr lang="es-ES" sz="1000" b="0" i="0" u="none" strike="noStrike" dirty="0">
                        <a:solidFill>
                          <a:srgbClr val="000000"/>
                        </a:solidFill>
                        <a:effectLst/>
                        <a:latin typeface="Arial"/>
                      </a:endParaRPr>
                    </a:p>
                  </a:txBody>
                  <a:tcPr marL="12700" marR="12700" marT="12700" marB="0" anchor="ctr"/>
                </a:tc>
              </a:tr>
              <a:tr h="235368">
                <a:tc>
                  <a:txBody>
                    <a:bodyPr/>
                    <a:lstStyle/>
                    <a:p>
                      <a:pPr marL="0" lvl="0" indent="0" algn="just">
                        <a:lnSpc>
                          <a:spcPct val="115000"/>
                        </a:lnSpc>
                        <a:spcAft>
                          <a:spcPts val="0"/>
                        </a:spcAft>
                        <a:buFont typeface="+mj-lt"/>
                        <a:buNone/>
                      </a:pPr>
                      <a:r>
                        <a:rPr lang="es-ES_tradnl" sz="1100" dirty="0">
                          <a:effectLst/>
                          <a:latin typeface="Arial"/>
                          <a:ea typeface="Times New Roman"/>
                        </a:rPr>
                        <a:t>Red Nacional de </a:t>
                      </a:r>
                      <a:r>
                        <a:rPr lang="es-ES_tradnl" sz="1100" dirty="0" smtClean="0">
                          <a:effectLst/>
                          <a:latin typeface="Arial"/>
                          <a:ea typeface="Times New Roman"/>
                        </a:rPr>
                        <a:t>Telecomunicaciones</a:t>
                      </a:r>
                      <a:r>
                        <a:rPr lang="es-ES_tradnl" sz="1100" dirty="0">
                          <a:effectLst/>
                          <a:latin typeface="Arial"/>
                          <a:ea typeface="Times New Roman"/>
                        </a:rPr>
                        <a:t>.</a:t>
                      </a:r>
                      <a:endParaRPr lang="es-MX" sz="1000" dirty="0">
                        <a:effectLst/>
                        <a:latin typeface="Times New Roman"/>
                        <a:ea typeface="Times New Roman"/>
                      </a:endParaRPr>
                    </a:p>
                  </a:txBody>
                  <a:tcPr marL="68580" marR="68580" marT="0" marB="0"/>
                </a:tc>
                <a:tc>
                  <a:txBody>
                    <a:bodyPr/>
                    <a:lstStyle/>
                    <a:p>
                      <a:pPr algn="r" fontAlgn="ctr"/>
                      <a:r>
                        <a:rPr lang="es-ES" sz="1000" b="0" i="0" u="none" strike="noStrike" dirty="0" smtClean="0">
                          <a:solidFill>
                            <a:srgbClr val="000000"/>
                          </a:solidFill>
                          <a:effectLst/>
                          <a:latin typeface="Arial"/>
                        </a:rPr>
                        <a:t>51,515,676</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6,990,206</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smtClean="0">
                          <a:solidFill>
                            <a:srgbClr val="000000"/>
                          </a:solidFill>
                          <a:effectLst/>
                          <a:latin typeface="Arial"/>
                        </a:rPr>
                        <a:t>14</a:t>
                      </a:r>
                      <a:endParaRPr lang="es-ES" sz="1000" b="0" i="0" u="none" strike="noStrike" dirty="0">
                        <a:solidFill>
                          <a:srgbClr val="000000"/>
                        </a:solidFill>
                        <a:effectLst/>
                        <a:latin typeface="Arial"/>
                      </a:endParaRPr>
                    </a:p>
                  </a:txBody>
                  <a:tcPr marL="12700" marR="12700" marT="12700" marB="0" anchor="ctr"/>
                </a:tc>
              </a:tr>
              <a:tr h="224567">
                <a:tc>
                  <a:txBody>
                    <a:bodyPr/>
                    <a:lstStyle/>
                    <a:p>
                      <a:pPr marL="0" lvl="0" indent="0" algn="just">
                        <a:lnSpc>
                          <a:spcPct val="115000"/>
                        </a:lnSpc>
                        <a:spcAft>
                          <a:spcPts val="0"/>
                        </a:spcAft>
                        <a:buFont typeface="+mj-lt"/>
                        <a:buNone/>
                      </a:pPr>
                      <a:r>
                        <a:rPr lang="es-ES_tradnl" sz="1100" dirty="0">
                          <a:effectLst/>
                          <a:latin typeface="Arial"/>
                          <a:ea typeface="Times New Roman"/>
                        </a:rPr>
                        <a:t>Sistema </a:t>
                      </a:r>
                      <a:r>
                        <a:rPr lang="es-ES_tradnl" sz="1100" dirty="0" smtClean="0">
                          <a:effectLst/>
                          <a:latin typeface="Arial"/>
                          <a:ea typeface="Times New Roman"/>
                        </a:rPr>
                        <a:t>Nacional </a:t>
                      </a:r>
                      <a:r>
                        <a:rPr lang="es-ES_tradnl" sz="1100" dirty="0">
                          <a:effectLst/>
                          <a:latin typeface="Arial"/>
                          <a:ea typeface="Times New Roman"/>
                        </a:rPr>
                        <a:t>de Información (Base de datos)</a:t>
                      </a:r>
                      <a:endParaRPr lang="es-MX" sz="1000" dirty="0">
                        <a:effectLst/>
                        <a:latin typeface="Times New Roman"/>
                        <a:ea typeface="Times New Roman"/>
                      </a:endParaRPr>
                    </a:p>
                  </a:txBody>
                  <a:tcPr marL="68580" marR="68580" marT="0" marB="0"/>
                </a:tc>
                <a:tc>
                  <a:txBody>
                    <a:bodyPr/>
                    <a:lstStyle/>
                    <a:p>
                      <a:pPr algn="r" fontAlgn="ctr"/>
                      <a:r>
                        <a:rPr lang="es-ES" sz="1000" b="0" i="0" u="none" strike="noStrike" dirty="0" smtClean="0">
                          <a:solidFill>
                            <a:srgbClr val="000000"/>
                          </a:solidFill>
                          <a:effectLst/>
                          <a:latin typeface="Arial"/>
                        </a:rPr>
                        <a:t>13,119,324</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8,668,650</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smtClean="0">
                          <a:solidFill>
                            <a:srgbClr val="000000"/>
                          </a:solidFill>
                          <a:effectLst/>
                          <a:latin typeface="Arial"/>
                        </a:rPr>
                        <a:t>66</a:t>
                      </a:r>
                      <a:endParaRPr lang="es-ES" sz="1000" b="0" i="0" u="none" strike="noStrike" dirty="0">
                        <a:solidFill>
                          <a:srgbClr val="000000"/>
                        </a:solidFill>
                        <a:effectLst/>
                        <a:latin typeface="Arial"/>
                      </a:endParaRPr>
                    </a:p>
                  </a:txBody>
                  <a:tcPr marL="12700" marR="12700" marT="12700" marB="0" anchor="ctr"/>
                </a:tc>
              </a:tr>
              <a:tr h="285775">
                <a:tc>
                  <a:txBody>
                    <a:bodyPr/>
                    <a:lstStyle/>
                    <a:p>
                      <a:pPr marL="0" lvl="0" indent="0" algn="just">
                        <a:lnSpc>
                          <a:spcPct val="115000"/>
                        </a:lnSpc>
                        <a:spcAft>
                          <a:spcPts val="0"/>
                        </a:spcAft>
                        <a:buFont typeface="+mj-lt"/>
                        <a:buNone/>
                      </a:pPr>
                      <a:r>
                        <a:rPr lang="es-ES_tradnl" sz="1100" dirty="0">
                          <a:effectLst/>
                          <a:latin typeface="Arial"/>
                          <a:ea typeface="Times New Roman"/>
                        </a:rPr>
                        <a:t>Servicios de </a:t>
                      </a:r>
                      <a:r>
                        <a:rPr lang="es-ES_tradnl" sz="1100" dirty="0" smtClean="0">
                          <a:effectLst/>
                          <a:latin typeface="Arial"/>
                          <a:ea typeface="Times New Roman"/>
                        </a:rPr>
                        <a:t>Llamadas </a:t>
                      </a:r>
                      <a:r>
                        <a:rPr lang="es-ES_tradnl" sz="1100" dirty="0">
                          <a:effectLst/>
                          <a:latin typeface="Arial"/>
                          <a:ea typeface="Times New Roman"/>
                        </a:rPr>
                        <a:t>de </a:t>
                      </a:r>
                      <a:r>
                        <a:rPr lang="es-ES_tradnl" sz="1100" dirty="0" smtClean="0">
                          <a:effectLst/>
                          <a:latin typeface="Arial"/>
                          <a:ea typeface="Times New Roman"/>
                        </a:rPr>
                        <a:t>Emergencia </a:t>
                      </a:r>
                      <a:r>
                        <a:rPr lang="es-ES_tradnl" sz="1100" dirty="0">
                          <a:effectLst/>
                          <a:latin typeface="Arial"/>
                          <a:ea typeface="Times New Roman"/>
                        </a:rPr>
                        <a:t>066 y de Denuncia Anónima </a:t>
                      </a:r>
                      <a:r>
                        <a:rPr lang="es-ES_tradnl" sz="1100" dirty="0" smtClean="0">
                          <a:effectLst/>
                          <a:latin typeface="Arial"/>
                          <a:ea typeface="Times New Roman"/>
                        </a:rPr>
                        <a:t>089</a:t>
                      </a:r>
                      <a:r>
                        <a:rPr lang="es-ES_tradnl" sz="1100" dirty="0">
                          <a:effectLst/>
                          <a:latin typeface="Arial"/>
                          <a:ea typeface="Times New Roman"/>
                        </a:rPr>
                        <a:t> </a:t>
                      </a:r>
                      <a:endParaRPr lang="es-MX" sz="1000" dirty="0">
                        <a:effectLst/>
                        <a:latin typeface="Times New Roman"/>
                        <a:ea typeface="Times New Roman"/>
                      </a:endParaRPr>
                    </a:p>
                  </a:txBody>
                  <a:tcPr marL="68580" marR="68580" marT="0" marB="0"/>
                </a:tc>
                <a:tc>
                  <a:txBody>
                    <a:bodyPr/>
                    <a:lstStyle/>
                    <a:p>
                      <a:pPr algn="r" fontAlgn="ctr"/>
                      <a:r>
                        <a:rPr lang="es-ES" sz="1000" b="0" i="0" u="none" strike="noStrike" dirty="0" smtClean="0">
                          <a:solidFill>
                            <a:srgbClr val="000000"/>
                          </a:solidFill>
                          <a:effectLst/>
                          <a:latin typeface="Arial"/>
                        </a:rPr>
                        <a:t>26,273,829</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9,621,468</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smtClean="0">
                          <a:solidFill>
                            <a:srgbClr val="000000"/>
                          </a:solidFill>
                          <a:effectLst/>
                          <a:latin typeface="Arial"/>
                        </a:rPr>
                        <a:t>37</a:t>
                      </a:r>
                      <a:endParaRPr lang="es-ES" sz="1000" b="0" i="0" u="none" strike="noStrike" dirty="0">
                        <a:solidFill>
                          <a:srgbClr val="000000"/>
                        </a:solidFill>
                        <a:effectLst/>
                        <a:latin typeface="Arial"/>
                      </a:endParaRPr>
                    </a:p>
                  </a:txBody>
                  <a:tcPr marL="12700" marR="12700" marT="12700" marB="0" anchor="ctr"/>
                </a:tc>
              </a:tr>
              <a:tr h="202967">
                <a:tc>
                  <a:txBody>
                    <a:bodyPr/>
                    <a:lstStyle/>
                    <a:p>
                      <a:pPr marL="0" lvl="0" indent="0" algn="just">
                        <a:lnSpc>
                          <a:spcPct val="115000"/>
                        </a:lnSpc>
                        <a:spcAft>
                          <a:spcPts val="0"/>
                        </a:spcAft>
                        <a:buFont typeface="+mj-lt"/>
                        <a:buNone/>
                      </a:pPr>
                      <a:r>
                        <a:rPr lang="es-ES_tradnl" sz="1100" dirty="0">
                          <a:effectLst/>
                          <a:latin typeface="Arial"/>
                          <a:ea typeface="Times New Roman"/>
                        </a:rPr>
                        <a:t>Registro </a:t>
                      </a:r>
                      <a:r>
                        <a:rPr lang="es-ES_tradnl" sz="1100" dirty="0" smtClean="0">
                          <a:effectLst/>
                          <a:latin typeface="Arial"/>
                          <a:ea typeface="Times New Roman"/>
                        </a:rPr>
                        <a:t>Público </a:t>
                      </a:r>
                      <a:r>
                        <a:rPr lang="es-ES_tradnl" sz="1100" dirty="0">
                          <a:effectLst/>
                          <a:latin typeface="Arial"/>
                          <a:ea typeface="Times New Roman"/>
                        </a:rPr>
                        <a:t>Vehicular</a:t>
                      </a:r>
                      <a:r>
                        <a:rPr lang="es-ES_tradnl" sz="1100" dirty="0" smtClean="0">
                          <a:effectLst/>
                          <a:latin typeface="Arial"/>
                          <a:ea typeface="Times New Roman"/>
                        </a:rPr>
                        <a:t>.</a:t>
                      </a:r>
                      <a:endParaRPr lang="es-MX" sz="1000" dirty="0">
                        <a:effectLst/>
                        <a:latin typeface="Times New Roman"/>
                        <a:ea typeface="Times New Roman"/>
                      </a:endParaRPr>
                    </a:p>
                  </a:txBody>
                  <a:tcPr marL="68580" marR="68580" marT="0" marB="0"/>
                </a:tc>
                <a:tc>
                  <a:txBody>
                    <a:bodyPr/>
                    <a:lstStyle/>
                    <a:p>
                      <a:pPr algn="r" fontAlgn="ctr"/>
                      <a:r>
                        <a:rPr lang="es-ES" sz="1000" b="0" i="0" u="none" strike="noStrike" dirty="0" smtClean="0">
                          <a:solidFill>
                            <a:srgbClr val="000000"/>
                          </a:solidFill>
                          <a:effectLst/>
                          <a:latin typeface="Arial"/>
                        </a:rPr>
                        <a:t>2,189,894</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750,799</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smtClean="0">
                          <a:solidFill>
                            <a:srgbClr val="000000"/>
                          </a:solidFill>
                          <a:effectLst/>
                          <a:latin typeface="Arial"/>
                        </a:rPr>
                        <a:t>34</a:t>
                      </a:r>
                      <a:endParaRPr lang="es-ES" sz="1000" b="0" i="0" u="none" strike="noStrike" dirty="0">
                        <a:solidFill>
                          <a:srgbClr val="000000"/>
                        </a:solidFill>
                        <a:effectLst/>
                        <a:latin typeface="Arial"/>
                      </a:endParaRPr>
                    </a:p>
                  </a:txBody>
                  <a:tcPr marL="12700" marR="12700" marT="12700" marB="0" anchor="ctr"/>
                </a:tc>
              </a:tr>
              <a:tr h="249443">
                <a:tc>
                  <a:txBody>
                    <a:bodyPr/>
                    <a:lstStyle/>
                    <a:p>
                      <a:pPr marL="0" lvl="0" indent="0" algn="just">
                        <a:lnSpc>
                          <a:spcPct val="115000"/>
                        </a:lnSpc>
                        <a:spcAft>
                          <a:spcPts val="0"/>
                        </a:spcAft>
                        <a:buFont typeface="+mj-lt"/>
                        <a:buNone/>
                      </a:pPr>
                      <a:r>
                        <a:rPr lang="es-ES_tradnl" sz="1100" dirty="0">
                          <a:effectLst/>
                          <a:latin typeface="Arial"/>
                          <a:ea typeface="Times New Roman"/>
                        </a:rPr>
                        <a:t>Unidad de Inteligencia Patrimonial y Económica (UIPE´</a:t>
                      </a:r>
                      <a:r>
                        <a:rPr lang="es-ES_tradnl" sz="1100" dirty="0" smtClean="0">
                          <a:effectLst/>
                          <a:latin typeface="Arial"/>
                          <a:ea typeface="Times New Roman"/>
                        </a:rPr>
                        <a:t>S)</a:t>
                      </a:r>
                      <a:endParaRPr lang="es-MX" sz="1000" dirty="0">
                        <a:effectLst/>
                        <a:latin typeface="Times New Roman"/>
                        <a:ea typeface="Times New Roman"/>
                      </a:endParaRPr>
                    </a:p>
                  </a:txBody>
                  <a:tcPr marL="68580" marR="68580" marT="0" marB="0"/>
                </a:tc>
                <a:tc>
                  <a:txBody>
                    <a:bodyPr/>
                    <a:lstStyle/>
                    <a:p>
                      <a:pPr algn="r" fontAlgn="ctr"/>
                      <a:r>
                        <a:rPr lang="es-MX" sz="1000" b="0" i="0" u="none" strike="noStrike" dirty="0" smtClean="0">
                          <a:solidFill>
                            <a:srgbClr val="000000"/>
                          </a:solidFill>
                          <a:effectLst/>
                          <a:latin typeface="Arial"/>
                        </a:rPr>
                        <a:t>-</a:t>
                      </a:r>
                      <a:endParaRPr lang="es-MX" sz="1000" b="0" i="0" u="none" strike="noStrike" dirty="0">
                        <a:solidFill>
                          <a:srgbClr val="000000"/>
                        </a:solidFill>
                        <a:effectLst/>
                        <a:latin typeface="Arial"/>
                      </a:endParaRPr>
                    </a:p>
                  </a:txBody>
                  <a:tcPr marL="12700" marR="12700" marT="12700" marB="0" anchor="ctr"/>
                </a:tc>
                <a:tc>
                  <a:txBody>
                    <a:bodyPr/>
                    <a:lstStyle/>
                    <a:p>
                      <a:pPr algn="r" fontAlgn="ctr"/>
                      <a:r>
                        <a:rPr lang="es-MX" sz="1000" b="0" i="0" u="none" strike="noStrike" dirty="0" smtClean="0">
                          <a:solidFill>
                            <a:srgbClr val="000000"/>
                          </a:solidFill>
                          <a:effectLst/>
                          <a:latin typeface="Arial"/>
                        </a:rPr>
                        <a:t>-</a:t>
                      </a:r>
                      <a:endParaRPr lang="es-MX" sz="1000" b="0" i="0" u="none" strike="noStrike" dirty="0">
                        <a:solidFill>
                          <a:srgbClr val="000000"/>
                        </a:solidFill>
                        <a:effectLst/>
                        <a:latin typeface="Arial"/>
                      </a:endParaRPr>
                    </a:p>
                  </a:txBody>
                  <a:tcPr marL="12700" marR="12700" marT="12700" marB="0" anchor="ctr"/>
                </a:tc>
                <a:tc>
                  <a:txBody>
                    <a:bodyPr/>
                    <a:lstStyle/>
                    <a:p>
                      <a:pPr algn="ctr" fontAlgn="ctr"/>
                      <a:r>
                        <a:rPr lang="es-MX" sz="1000" b="0" i="0" u="none" strike="noStrike" dirty="0" smtClean="0">
                          <a:solidFill>
                            <a:srgbClr val="000000"/>
                          </a:solidFill>
                          <a:effectLst/>
                          <a:latin typeface="Arial"/>
                        </a:rPr>
                        <a:t>-</a:t>
                      </a:r>
                      <a:endParaRPr lang="es-MX" sz="1000" b="0" i="0" u="none" strike="noStrike" dirty="0">
                        <a:solidFill>
                          <a:srgbClr val="000000"/>
                        </a:solidFill>
                        <a:effectLst/>
                        <a:latin typeface="Arial"/>
                      </a:endParaRPr>
                    </a:p>
                  </a:txBody>
                  <a:tcPr marL="12700" marR="12700" marT="12700" marB="0" anchor="ctr"/>
                </a:tc>
              </a:tr>
              <a:tr h="370840">
                <a:tc>
                  <a:txBody>
                    <a:bodyPr/>
                    <a:lstStyle/>
                    <a:p>
                      <a:pPr algn="l" fontAlgn="ctr"/>
                      <a:r>
                        <a:rPr lang="es-ES" sz="1100" b="0" i="0" u="none" strike="noStrike" dirty="0" smtClean="0">
                          <a:solidFill>
                            <a:srgbClr val="000000"/>
                          </a:solidFill>
                          <a:effectLst/>
                          <a:latin typeface="Arial"/>
                        </a:rPr>
                        <a:t>  Evaluación de los distintos programas  o acciones</a:t>
                      </a:r>
                      <a:endParaRPr lang="es-ES" sz="11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7,678,139</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a:solidFill>
                            <a:srgbClr val="000000"/>
                          </a:solidFill>
                          <a:effectLst/>
                          <a:latin typeface="Arial"/>
                        </a:rPr>
                        <a:t> nd </a:t>
                      </a:r>
                    </a:p>
                  </a:txBody>
                  <a:tcPr marL="12700" marR="12700" marT="12700" marB="0" anchor="ctr"/>
                </a:tc>
                <a:tc>
                  <a:txBody>
                    <a:bodyPr/>
                    <a:lstStyle/>
                    <a:p>
                      <a:pPr algn="ctr" fontAlgn="ctr"/>
                      <a:r>
                        <a:rPr lang="es-ES" sz="1000" b="0" i="0" u="none" strike="noStrike" dirty="0" err="1">
                          <a:solidFill>
                            <a:srgbClr val="000000"/>
                          </a:solidFill>
                          <a:effectLst/>
                          <a:latin typeface="Arial"/>
                        </a:rPr>
                        <a:t>nd</a:t>
                      </a:r>
                      <a:endParaRPr lang="es-ES" sz="1000" b="0" i="0" u="none" strike="noStrike" dirty="0">
                        <a:solidFill>
                          <a:srgbClr val="000000"/>
                        </a:solidFill>
                        <a:effectLst/>
                        <a:latin typeface="Arial"/>
                      </a:endParaRPr>
                    </a:p>
                  </a:txBody>
                  <a:tcPr marL="12700" marR="12700" marT="12700" marB="0" anchor="ctr"/>
                </a:tc>
              </a:tr>
              <a:tr h="370840">
                <a:tc>
                  <a:txBody>
                    <a:bodyPr/>
                    <a:lstStyle/>
                    <a:p>
                      <a:pPr algn="l" fontAlgn="ctr"/>
                      <a:r>
                        <a:rPr lang="es-ES" sz="1100" b="0" i="0" u="none" strike="noStrike" dirty="0" smtClean="0">
                          <a:solidFill>
                            <a:srgbClr val="000000"/>
                          </a:solidFill>
                          <a:effectLst/>
                          <a:latin typeface="Arial"/>
                        </a:rPr>
                        <a:t>  Genética Forense</a:t>
                      </a:r>
                      <a:endParaRPr lang="es-ES" sz="11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5,312,089</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5,312,089</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a:solidFill>
                            <a:srgbClr val="000000"/>
                          </a:solidFill>
                          <a:effectLst/>
                          <a:latin typeface="Arial"/>
                        </a:rPr>
                        <a:t>100</a:t>
                      </a:r>
                    </a:p>
                  </a:txBody>
                  <a:tcPr marL="12700" marR="12700" marT="12700" marB="0" anchor="ctr"/>
                </a:tc>
              </a:tr>
              <a:tr h="370840">
                <a:tc>
                  <a:txBody>
                    <a:bodyPr/>
                    <a:lstStyle/>
                    <a:p>
                      <a:pPr marL="0" lvl="0" indent="0" algn="just">
                        <a:lnSpc>
                          <a:spcPct val="115000"/>
                        </a:lnSpc>
                        <a:spcAft>
                          <a:spcPts val="0"/>
                        </a:spcAft>
                        <a:buFont typeface="+mj-lt"/>
                        <a:buNone/>
                      </a:pPr>
                      <a:r>
                        <a:rPr lang="es-ES_tradnl" sz="1100" dirty="0">
                          <a:effectLst/>
                          <a:latin typeface="Arial"/>
                          <a:ea typeface="Times New Roman"/>
                        </a:rPr>
                        <a:t>Programa de prioridad Local: Fortalecimiento de Programas Prioritarios de las Instituciones </a:t>
                      </a:r>
                      <a:r>
                        <a:rPr lang="es-ES_tradnl" sz="1100" dirty="0" smtClean="0">
                          <a:effectLst/>
                          <a:latin typeface="Arial"/>
                          <a:ea typeface="Times New Roman"/>
                        </a:rPr>
                        <a:t>Estatales </a:t>
                      </a:r>
                      <a:r>
                        <a:rPr lang="es-ES_tradnl" sz="1100" dirty="0">
                          <a:effectLst/>
                          <a:latin typeface="Arial"/>
                          <a:ea typeface="Times New Roman"/>
                        </a:rPr>
                        <a:t>de Seguridad Pública e </a:t>
                      </a:r>
                      <a:r>
                        <a:rPr lang="es-ES_tradnl" sz="1100" dirty="0" smtClean="0">
                          <a:effectLst/>
                          <a:latin typeface="Arial"/>
                          <a:ea typeface="Times New Roman"/>
                        </a:rPr>
                        <a:t>Impartición </a:t>
                      </a:r>
                      <a:r>
                        <a:rPr lang="es-ES_tradnl" sz="1100" dirty="0">
                          <a:effectLst/>
                          <a:latin typeface="Arial"/>
                          <a:ea typeface="Times New Roman"/>
                        </a:rPr>
                        <a:t>de </a:t>
                      </a:r>
                      <a:r>
                        <a:rPr lang="es-ES_tradnl" sz="1100" dirty="0" smtClean="0">
                          <a:effectLst/>
                          <a:latin typeface="Arial"/>
                          <a:ea typeface="Times New Roman"/>
                        </a:rPr>
                        <a:t>Justicia</a:t>
                      </a:r>
                      <a:r>
                        <a:rPr lang="es-ES_tradnl" sz="1100" dirty="0">
                          <a:effectLst/>
                          <a:latin typeface="Arial"/>
                          <a:ea typeface="Times New Roman"/>
                        </a:rPr>
                        <a:t>.</a:t>
                      </a:r>
                      <a:endParaRPr lang="es-MX" sz="1000" dirty="0">
                        <a:effectLst/>
                        <a:latin typeface="Times New Roman"/>
                        <a:ea typeface="Times New Roman"/>
                      </a:endParaRPr>
                    </a:p>
                  </a:txBody>
                  <a:tcPr marL="68580" marR="68580" marT="0" marB="0"/>
                </a:tc>
                <a:tc>
                  <a:txBody>
                    <a:bodyPr/>
                    <a:lstStyle/>
                    <a:p>
                      <a:pPr algn="r" fontAlgn="ctr"/>
                      <a:r>
                        <a:rPr lang="es-ES" sz="1000" b="0" i="0" u="none" strike="noStrike" dirty="0" smtClean="0">
                          <a:solidFill>
                            <a:srgbClr val="000000"/>
                          </a:solidFill>
                          <a:effectLst/>
                          <a:latin typeface="Arial"/>
                        </a:rPr>
                        <a:t>46,838,352</a:t>
                      </a:r>
                      <a:endParaRPr lang="es-ES" sz="1000" b="0" i="0" u="none" strike="noStrike" dirty="0">
                        <a:solidFill>
                          <a:srgbClr val="000000"/>
                        </a:solidFill>
                        <a:effectLst/>
                        <a:latin typeface="Arial"/>
                      </a:endParaRPr>
                    </a:p>
                  </a:txBody>
                  <a:tcPr marL="12700" marR="12700" marT="12700" marB="0" anchor="ctr"/>
                </a:tc>
                <a:tc>
                  <a:txBody>
                    <a:bodyPr/>
                    <a:lstStyle/>
                    <a:p>
                      <a:pPr algn="r" fontAlgn="ctr"/>
                      <a:r>
                        <a:rPr lang="es-ES" sz="1000" b="0" i="0" u="none" strike="noStrike" dirty="0" smtClean="0">
                          <a:solidFill>
                            <a:srgbClr val="000000"/>
                          </a:solidFill>
                          <a:effectLst/>
                          <a:latin typeface="Arial"/>
                        </a:rPr>
                        <a:t>40,318,457</a:t>
                      </a:r>
                      <a:endParaRPr lang="es-ES" sz="1000" b="0" i="0" u="none" strike="noStrike" dirty="0">
                        <a:solidFill>
                          <a:srgbClr val="000000"/>
                        </a:solidFill>
                        <a:effectLst/>
                        <a:latin typeface="Arial"/>
                      </a:endParaRPr>
                    </a:p>
                  </a:txBody>
                  <a:tcPr marL="12700" marR="12700" marT="12700" marB="0" anchor="ctr"/>
                </a:tc>
                <a:tc>
                  <a:txBody>
                    <a:bodyPr/>
                    <a:lstStyle/>
                    <a:p>
                      <a:pPr algn="ctr" fontAlgn="ctr"/>
                      <a:r>
                        <a:rPr lang="es-ES" sz="1000" b="0" i="0" u="none" strike="noStrike" dirty="0" smtClean="0">
                          <a:solidFill>
                            <a:srgbClr val="000000"/>
                          </a:solidFill>
                          <a:effectLst/>
                          <a:latin typeface="Arial"/>
                        </a:rPr>
                        <a:t>86</a:t>
                      </a:r>
                      <a:endParaRPr lang="es-ES" sz="1000" b="0" i="0" u="none" strike="noStrike" dirty="0">
                        <a:solidFill>
                          <a:srgbClr val="000000"/>
                        </a:solidFill>
                        <a:effectLst/>
                        <a:latin typeface="Arial"/>
                      </a:endParaRPr>
                    </a:p>
                  </a:txBody>
                  <a:tcPr marL="12700" marR="12700" marT="12700" marB="0" anchor="ctr"/>
                </a:tc>
              </a:tr>
            </a:tbl>
          </a:graphicData>
        </a:graphic>
      </p:graphicFrame>
    </p:spTree>
    <p:extLst>
      <p:ext uri="{BB962C8B-B14F-4D97-AF65-F5344CB8AC3E}">
        <p14:creationId xmlns:p14="http://schemas.microsoft.com/office/powerpoint/2010/main" val="188539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sz="2400" dirty="0" smtClean="0">
                <a:latin typeface="Arial Unicode MS" pitchFamily="34" charset="-128"/>
                <a:ea typeface="Arial Unicode MS" pitchFamily="34" charset="-128"/>
                <a:cs typeface="Arial Unicode MS" pitchFamily="34" charset="-128"/>
              </a:rPr>
              <a:t>Elementos de la evaluación</a:t>
            </a:r>
          </a:p>
          <a:p>
            <a:r>
              <a:rPr lang="es-MX" sz="2400" dirty="0" smtClean="0">
                <a:latin typeface="Arial Unicode MS" pitchFamily="34" charset="-128"/>
                <a:ea typeface="Arial Unicode MS" pitchFamily="34" charset="-128"/>
                <a:cs typeface="Arial Unicode MS" pitchFamily="34" charset="-128"/>
              </a:rPr>
              <a:t>Diagnóstico de la problemática</a:t>
            </a:r>
          </a:p>
          <a:p>
            <a:r>
              <a:rPr lang="es-MX" sz="2400" dirty="0" smtClean="0">
                <a:latin typeface="Arial Unicode MS" pitchFamily="34" charset="-128"/>
                <a:ea typeface="Arial Unicode MS" pitchFamily="34" charset="-128"/>
                <a:cs typeface="Arial Unicode MS" pitchFamily="34" charset="-128"/>
              </a:rPr>
              <a:t>Principales hallazgos</a:t>
            </a:r>
          </a:p>
          <a:p>
            <a:pPr lvl="1"/>
            <a:r>
              <a:rPr lang="es-MX" sz="2000" dirty="0" smtClean="0">
                <a:latin typeface="Arial Unicode MS" pitchFamily="34" charset="-128"/>
                <a:ea typeface="Arial Unicode MS" pitchFamily="34" charset="-128"/>
                <a:cs typeface="Arial Unicode MS" pitchFamily="34" charset="-128"/>
              </a:rPr>
              <a:t>Del proceso de diseño</a:t>
            </a:r>
          </a:p>
          <a:p>
            <a:pPr lvl="1"/>
            <a:r>
              <a:rPr lang="es-MX" sz="2000" dirty="0" smtClean="0">
                <a:latin typeface="Arial Unicode MS" pitchFamily="34" charset="-128"/>
                <a:ea typeface="Arial Unicode MS" pitchFamily="34" charset="-128"/>
                <a:cs typeface="Arial Unicode MS" pitchFamily="34" charset="-128"/>
              </a:rPr>
              <a:t>Del proceso de planeación estratégica</a:t>
            </a:r>
          </a:p>
          <a:p>
            <a:pPr lvl="1"/>
            <a:r>
              <a:rPr lang="es-MX" sz="2000" dirty="0" smtClean="0">
                <a:latin typeface="Arial Unicode MS" pitchFamily="34" charset="-128"/>
                <a:ea typeface="Arial Unicode MS" pitchFamily="34" charset="-128"/>
                <a:cs typeface="Arial Unicode MS" pitchFamily="34" charset="-128"/>
              </a:rPr>
              <a:t>El grado de cobertura</a:t>
            </a:r>
          </a:p>
          <a:p>
            <a:pPr lvl="1"/>
            <a:r>
              <a:rPr lang="es-MX" sz="2000" dirty="0" smtClean="0">
                <a:latin typeface="Arial Unicode MS" pitchFamily="34" charset="-128"/>
                <a:ea typeface="Arial Unicode MS" pitchFamily="34" charset="-128"/>
                <a:cs typeface="Arial Unicode MS" pitchFamily="34" charset="-128"/>
              </a:rPr>
              <a:t>El método de operación</a:t>
            </a:r>
          </a:p>
          <a:p>
            <a:pPr lvl="1"/>
            <a:r>
              <a:rPr lang="es-MX" sz="2000" dirty="0" smtClean="0">
                <a:latin typeface="Arial Unicode MS" pitchFamily="34" charset="-128"/>
                <a:ea typeface="Arial Unicode MS" pitchFamily="34" charset="-128"/>
                <a:cs typeface="Arial Unicode MS" pitchFamily="34" charset="-128"/>
              </a:rPr>
              <a:t>Los resultados obtenidos</a:t>
            </a:r>
          </a:p>
          <a:p>
            <a:pPr lvl="1"/>
            <a:r>
              <a:rPr lang="es-MX" sz="2000" dirty="0" smtClean="0">
                <a:latin typeface="Arial Unicode MS" pitchFamily="34" charset="-128"/>
                <a:ea typeface="Arial Unicode MS" pitchFamily="34" charset="-128"/>
                <a:cs typeface="Arial Unicode MS" pitchFamily="34" charset="-128"/>
              </a:rPr>
              <a:t>Fortalezas, Oportunidades, Debilidades y Amenazas</a:t>
            </a:r>
          </a:p>
          <a:p>
            <a:r>
              <a:rPr lang="es-MX" sz="2400" dirty="0" smtClean="0">
                <a:latin typeface="Arial Unicode MS" pitchFamily="34" charset="-128"/>
                <a:ea typeface="Arial Unicode MS" pitchFamily="34" charset="-128"/>
                <a:cs typeface="Arial Unicode MS" pitchFamily="34" charset="-128"/>
              </a:rPr>
              <a:t>Siguientes pasos</a:t>
            </a:r>
          </a:p>
          <a:p>
            <a:pPr lvl="1"/>
            <a:endParaRPr lang="es-MX" sz="2000" dirty="0">
              <a:latin typeface="Arial Unicode MS" pitchFamily="34" charset="-128"/>
              <a:ea typeface="Arial Unicode MS" pitchFamily="34" charset="-128"/>
              <a:cs typeface="Arial Unicode MS" pitchFamily="34" charset="-128"/>
            </a:endParaRPr>
          </a:p>
        </p:txBody>
      </p:sp>
      <p:sp>
        <p:nvSpPr>
          <p:cNvPr id="4" name="3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Contenido</a:t>
            </a:r>
            <a:endParaRPr lang="es-MX" sz="32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778333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20880"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¿Cómo se miden los resultados del FASP?</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361822" y="1412776"/>
            <a:ext cx="7992888" cy="5040561"/>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charset="2"/>
              <a:buChar char="q"/>
            </a:pPr>
            <a:r>
              <a:rPr lang="es-MX" sz="1600" dirty="0">
                <a:solidFill>
                  <a:schemeClr val="tx1"/>
                </a:solidFill>
              </a:rPr>
              <a:t>A pesar de que las entidades tienen autonomía en cuanto al ejercicio de los recursos, el gasto debe estar alineado a la </a:t>
            </a:r>
            <a:r>
              <a:rPr lang="es-MX" sz="1600" dirty="0" smtClean="0">
                <a:solidFill>
                  <a:schemeClr val="tx1"/>
                </a:solidFill>
              </a:rPr>
              <a:t>Estrategia </a:t>
            </a:r>
            <a:r>
              <a:rPr lang="es-MX" sz="1600" dirty="0">
                <a:solidFill>
                  <a:schemeClr val="tx1"/>
                </a:solidFill>
              </a:rPr>
              <a:t>N</a:t>
            </a:r>
            <a:r>
              <a:rPr lang="es-MX" sz="1600" dirty="0" smtClean="0">
                <a:solidFill>
                  <a:schemeClr val="tx1"/>
                </a:solidFill>
              </a:rPr>
              <a:t>acional </a:t>
            </a:r>
            <a:r>
              <a:rPr lang="es-MX" sz="1600" dirty="0">
                <a:solidFill>
                  <a:schemeClr val="tx1"/>
                </a:solidFill>
              </a:rPr>
              <a:t>de </a:t>
            </a:r>
            <a:r>
              <a:rPr lang="es-MX" sz="1600" dirty="0" smtClean="0">
                <a:solidFill>
                  <a:schemeClr val="tx1"/>
                </a:solidFill>
              </a:rPr>
              <a:t>Seguridad </a:t>
            </a:r>
            <a:r>
              <a:rPr lang="es-MX" sz="1600" dirty="0">
                <a:solidFill>
                  <a:schemeClr val="tx1"/>
                </a:solidFill>
              </a:rPr>
              <a:t>P</a:t>
            </a:r>
            <a:r>
              <a:rPr lang="es-MX" sz="1600" dirty="0" smtClean="0">
                <a:solidFill>
                  <a:schemeClr val="tx1"/>
                </a:solidFill>
              </a:rPr>
              <a:t>ública</a:t>
            </a:r>
            <a:r>
              <a:rPr lang="es-MX" sz="1600" dirty="0">
                <a:solidFill>
                  <a:schemeClr val="tx1"/>
                </a:solidFill>
              </a:rPr>
              <a:t>. </a:t>
            </a:r>
          </a:p>
          <a:p>
            <a:endParaRPr lang="es-MX" sz="1600" dirty="0">
              <a:solidFill>
                <a:schemeClr val="tx1"/>
              </a:solidFill>
            </a:endParaRPr>
          </a:p>
          <a:p>
            <a:pPr marL="285750" indent="-285750">
              <a:buFont typeface="Wingdings" charset="2"/>
              <a:buChar char="q"/>
            </a:pPr>
            <a:r>
              <a:rPr lang="es-MX" sz="1600" dirty="0">
                <a:solidFill>
                  <a:schemeClr val="tx1"/>
                </a:solidFill>
              </a:rPr>
              <a:t>Los resultados </a:t>
            </a:r>
            <a:r>
              <a:rPr lang="es-MX" sz="1600" dirty="0" smtClean="0">
                <a:solidFill>
                  <a:schemeClr val="tx1"/>
                </a:solidFill>
              </a:rPr>
              <a:t>que se informan son </a:t>
            </a:r>
            <a:r>
              <a:rPr lang="es-MX" sz="1600" dirty="0">
                <a:solidFill>
                  <a:schemeClr val="tx1"/>
                </a:solidFill>
              </a:rPr>
              <a:t>únicamente sobre el ejercicio presupuestal.  </a:t>
            </a:r>
            <a:endParaRPr lang="es-MX" sz="1600" dirty="0" smtClean="0">
              <a:solidFill>
                <a:schemeClr val="tx1"/>
              </a:solidFill>
            </a:endParaRPr>
          </a:p>
          <a:p>
            <a:pPr marL="285750" indent="-285750">
              <a:buFont typeface="Wingdings" charset="2"/>
              <a:buChar char="q"/>
            </a:pPr>
            <a:endParaRPr lang="es-MX" sz="1600" dirty="0">
              <a:solidFill>
                <a:schemeClr val="tx1"/>
              </a:solidFill>
            </a:endParaRPr>
          </a:p>
          <a:p>
            <a:pPr marL="285750" indent="-285750">
              <a:buFont typeface="Wingdings" charset="2"/>
              <a:buChar char="q"/>
            </a:pPr>
            <a:r>
              <a:rPr lang="es-ES_tradnl" sz="1600" dirty="0">
                <a:solidFill>
                  <a:srgbClr val="000000"/>
                </a:solidFill>
              </a:rPr>
              <a:t>Los recursos de FASP para el Estado de Moleros han crecido modestamente, 2.6% en cinco años, al pasar de 146 millones en 2009 y 2010 a 165 millones en 2013, el gasto, sin embargo ha bajando notablemente de 2012 a 2013. En 2011 se gastaron 20 millones de pesos menos que en 2011 y en 2013 se gastaron 66 millones menos que en </a:t>
            </a:r>
            <a:r>
              <a:rPr lang="es-ES_tradnl" sz="1600" dirty="0" smtClean="0">
                <a:solidFill>
                  <a:srgbClr val="000000"/>
                </a:solidFill>
              </a:rPr>
              <a:t>2012. </a:t>
            </a:r>
          </a:p>
          <a:p>
            <a:endParaRPr lang="es-MX" sz="1600" dirty="0" smtClean="0">
              <a:solidFill>
                <a:srgbClr val="000000"/>
              </a:solidFill>
            </a:endParaRPr>
          </a:p>
          <a:p>
            <a:pPr marL="285750" indent="-285750">
              <a:buFont typeface="Wingdings" charset="2"/>
              <a:buChar char="q"/>
            </a:pPr>
            <a:r>
              <a:rPr lang="es-MX" sz="1600" dirty="0" smtClean="0">
                <a:solidFill>
                  <a:schemeClr val="tx1"/>
                </a:solidFill>
              </a:rPr>
              <a:t>Es </a:t>
            </a:r>
            <a:r>
              <a:rPr lang="es-MX" sz="1600" dirty="0">
                <a:solidFill>
                  <a:schemeClr val="tx1"/>
                </a:solidFill>
              </a:rPr>
              <a:t>notable la cantidad de indicadores que se presentan en el Plan Estatal de Desarrollo y el Programa de Seguridad Pública 2013-</a:t>
            </a:r>
            <a:r>
              <a:rPr lang="es-MX" sz="1600" dirty="0" smtClean="0">
                <a:solidFill>
                  <a:schemeClr val="tx1"/>
                </a:solidFill>
              </a:rPr>
              <a:t>2018, a los que </a:t>
            </a:r>
            <a:r>
              <a:rPr lang="es-MX" sz="1600" dirty="0">
                <a:solidFill>
                  <a:schemeClr val="tx1"/>
                </a:solidFill>
              </a:rPr>
              <a:t>están alineados a los objetivos del </a:t>
            </a:r>
            <a:r>
              <a:rPr lang="es-MX" sz="1600" dirty="0" smtClean="0">
                <a:solidFill>
                  <a:schemeClr val="tx1"/>
                </a:solidFill>
              </a:rPr>
              <a:t>FASP, sin embargo no se encuentran incorporados en la MIR ni en algún otro método de segimiento.</a:t>
            </a:r>
          </a:p>
          <a:p>
            <a:pPr marL="285750" indent="-285750">
              <a:buFont typeface="Wingdings" charset="2"/>
              <a:buChar char="q"/>
            </a:pPr>
            <a:endParaRPr lang="es-MX" sz="1600" dirty="0">
              <a:solidFill>
                <a:schemeClr val="tx1"/>
              </a:solidFill>
            </a:endParaRPr>
          </a:p>
          <a:p>
            <a:endParaRPr lang="es-MX" sz="1600" dirty="0">
              <a:solidFill>
                <a:schemeClr val="tx1"/>
              </a:solidFill>
            </a:endParaRPr>
          </a:p>
          <a:p>
            <a:endParaRPr lang="es-MX" sz="1600" dirty="0">
              <a:solidFill>
                <a:schemeClr val="tx1"/>
              </a:solidFill>
            </a:endParaRPr>
          </a:p>
        </p:txBody>
      </p:sp>
    </p:spTree>
    <p:extLst>
      <p:ext uri="{BB962C8B-B14F-4D97-AF65-F5344CB8AC3E}">
        <p14:creationId xmlns:p14="http://schemas.microsoft.com/office/powerpoint/2010/main" val="41197405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827584" y="423105"/>
            <a:ext cx="7560840" cy="557623"/>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FODA</a:t>
            </a:r>
            <a:endParaRPr lang="es-MX" sz="2600" b="1" dirty="0">
              <a:latin typeface="Arial Unicode MS" pitchFamily="34" charset="-128"/>
              <a:ea typeface="Arial Unicode MS" pitchFamily="34" charset="-128"/>
              <a:cs typeface="Arial Unicode MS" pitchFamily="34" charset="-128"/>
            </a:endParaRPr>
          </a:p>
        </p:txBody>
      </p:sp>
      <p:graphicFrame>
        <p:nvGraphicFramePr>
          <p:cNvPr id="2" name="1 Diagrama"/>
          <p:cNvGraphicFramePr/>
          <p:nvPr>
            <p:extLst>
              <p:ext uri="{D42A27DB-BD31-4B8C-83A1-F6EECF244321}">
                <p14:modId xmlns:p14="http://schemas.microsoft.com/office/powerpoint/2010/main" val="799943148"/>
              </p:ext>
            </p:extLst>
          </p:nvPr>
        </p:nvGraphicFramePr>
        <p:xfrm>
          <a:off x="1043608" y="1412776"/>
          <a:ext cx="734481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11011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755576" y="423105"/>
            <a:ext cx="7488832" cy="557624"/>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FODA por tema</a:t>
            </a:r>
            <a:endParaRPr lang="es-MX" sz="2600" b="1" dirty="0">
              <a:latin typeface="Arial Unicode MS" pitchFamily="34" charset="-128"/>
              <a:ea typeface="Arial Unicode MS" pitchFamily="34" charset="-128"/>
              <a:cs typeface="Arial Unicode MS" pitchFamily="34" charset="-128"/>
            </a:endParaRPr>
          </a:p>
        </p:txBody>
      </p:sp>
      <p:graphicFrame>
        <p:nvGraphicFramePr>
          <p:cNvPr id="2" name="1 Diagrama"/>
          <p:cNvGraphicFramePr/>
          <p:nvPr>
            <p:extLst>
              <p:ext uri="{D42A27DB-BD31-4B8C-83A1-F6EECF244321}">
                <p14:modId xmlns:p14="http://schemas.microsoft.com/office/powerpoint/2010/main" val="1638995284"/>
              </p:ext>
            </p:extLst>
          </p:nvPr>
        </p:nvGraphicFramePr>
        <p:xfrm>
          <a:off x="1043608" y="1052736"/>
          <a:ext cx="720080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66487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683568" y="423104"/>
            <a:ext cx="7776864"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Recomendaciones generales</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683568" y="1551259"/>
            <a:ext cx="7776864" cy="5190109"/>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itchFamily="2" charset="2"/>
              <a:buChar char="q"/>
            </a:pPr>
            <a:endParaRPr lang="es-MX" sz="1400" dirty="0" smtClean="0">
              <a:solidFill>
                <a:schemeClr val="tx1"/>
              </a:solidFill>
            </a:endParaRPr>
          </a:p>
          <a:p>
            <a:pPr marL="285750" lvl="0" indent="-285750">
              <a:buFont typeface="Wingdings" pitchFamily="2" charset="2"/>
              <a:buChar char="q"/>
            </a:pPr>
            <a:endParaRPr lang="es-MX" sz="1400" dirty="0">
              <a:solidFill>
                <a:schemeClr val="tx1"/>
              </a:solidFill>
            </a:endParaRPr>
          </a:p>
          <a:p>
            <a:pPr marL="285750" lvl="0" indent="-285750">
              <a:buFont typeface="Wingdings" pitchFamily="2" charset="2"/>
              <a:buChar char="q"/>
            </a:pPr>
            <a:r>
              <a:rPr lang="es-MX" sz="1600" dirty="0" smtClean="0">
                <a:solidFill>
                  <a:schemeClr val="tx1"/>
                </a:solidFill>
              </a:rPr>
              <a:t>Elaborar documentos </a:t>
            </a:r>
            <a:r>
              <a:rPr lang="es-MX" sz="1600" dirty="0">
                <a:solidFill>
                  <a:schemeClr val="tx1"/>
                </a:solidFill>
              </a:rPr>
              <a:t>normativos del FASP que describan la relación causal y su grado de incidencia entre las etiquetas de gasto y los objetivos en materia de seguridad pública</a:t>
            </a:r>
            <a:r>
              <a:rPr lang="es-MX" sz="1600" dirty="0" smtClean="0">
                <a:solidFill>
                  <a:schemeClr val="tx1"/>
                </a:solidFill>
              </a:rPr>
              <a:t>.</a:t>
            </a:r>
          </a:p>
          <a:p>
            <a:pPr marL="285750" lvl="0" indent="-285750">
              <a:buFont typeface="Wingdings" pitchFamily="2" charset="2"/>
              <a:buChar char="q"/>
            </a:pPr>
            <a:endParaRPr lang="es-MX" sz="1600" dirty="0">
              <a:solidFill>
                <a:schemeClr val="tx1"/>
              </a:solidFill>
            </a:endParaRPr>
          </a:p>
          <a:p>
            <a:pPr marL="285750" lvl="0" indent="-285750">
              <a:buFont typeface="Wingdings" pitchFamily="2" charset="2"/>
              <a:buChar char="q"/>
            </a:pPr>
            <a:r>
              <a:rPr lang="es-ES_tradnl" sz="1600" dirty="0">
                <a:solidFill>
                  <a:schemeClr val="tx1"/>
                </a:solidFill>
              </a:rPr>
              <a:t>El FASP requiere un diagnóstico específico </a:t>
            </a:r>
            <a:r>
              <a:rPr lang="es-ES_tradnl" sz="1600" dirty="0" smtClean="0">
                <a:solidFill>
                  <a:schemeClr val="tx1"/>
                </a:solidFill>
              </a:rPr>
              <a:t>de Morelos que justifique </a:t>
            </a:r>
            <a:r>
              <a:rPr lang="es-ES_tradnl" sz="1600" dirty="0">
                <a:solidFill>
                  <a:schemeClr val="tx1"/>
                </a:solidFill>
              </a:rPr>
              <a:t>las acciones a las que deben aplicarse de manera exclusiva los recursos del </a:t>
            </a:r>
            <a:r>
              <a:rPr lang="es-ES_tradnl" sz="1600" dirty="0" smtClean="0">
                <a:solidFill>
                  <a:schemeClr val="tx1"/>
                </a:solidFill>
              </a:rPr>
              <a:t>fondo.</a:t>
            </a:r>
            <a:endParaRPr lang="es-ES_tradnl" sz="1600" dirty="0">
              <a:solidFill>
                <a:schemeClr val="tx1"/>
              </a:solidFill>
            </a:endParaRPr>
          </a:p>
          <a:p>
            <a:pPr marL="285750" lvl="0" indent="-285750">
              <a:buFont typeface="Wingdings" pitchFamily="2" charset="2"/>
              <a:buChar char="q"/>
            </a:pPr>
            <a:endParaRPr lang="es-ES_tradnl" sz="1600" dirty="0">
              <a:solidFill>
                <a:schemeClr val="tx1"/>
              </a:solidFill>
            </a:endParaRPr>
          </a:p>
          <a:p>
            <a:pPr marL="285750" lvl="0" indent="-285750">
              <a:buFont typeface="Wingdings" pitchFamily="2" charset="2"/>
              <a:buChar char="q"/>
            </a:pPr>
            <a:r>
              <a:rPr lang="es-MX" sz="1600" dirty="0" smtClean="0">
                <a:solidFill>
                  <a:schemeClr val="tx1"/>
                </a:solidFill>
              </a:rPr>
              <a:t>Mejorar la </a:t>
            </a:r>
            <a:r>
              <a:rPr lang="es-MX" sz="1600" dirty="0">
                <a:solidFill>
                  <a:schemeClr val="tx1"/>
                </a:solidFill>
              </a:rPr>
              <a:t>matriz de indicadores para </a:t>
            </a:r>
            <a:r>
              <a:rPr lang="es-MX" sz="1600" dirty="0" smtClean="0">
                <a:solidFill>
                  <a:schemeClr val="tx1"/>
                </a:solidFill>
              </a:rPr>
              <a:t>resultados, incorporando algunos de los indicadores del Plan Estatal de Desarrollo y del Programa de Seguridad Pública 2013-2018.</a:t>
            </a:r>
          </a:p>
          <a:p>
            <a:pPr lvl="0"/>
            <a:endParaRPr lang="es-MX" sz="1600" dirty="0" smtClean="0">
              <a:solidFill>
                <a:schemeClr val="tx1"/>
              </a:solidFill>
            </a:endParaRPr>
          </a:p>
          <a:p>
            <a:pPr marL="285750" indent="-285750">
              <a:buFont typeface="Wingdings" pitchFamily="2" charset="2"/>
              <a:buChar char="q"/>
            </a:pPr>
            <a:r>
              <a:rPr lang="es-MX" sz="1600" dirty="0">
                <a:solidFill>
                  <a:schemeClr val="tx1"/>
                </a:solidFill>
              </a:rPr>
              <a:t>Se recomienda integrar un sistema único de indicadores de seguridad pública del Estado de Morelos en el que se incluyan los 25 indicadores del PED y que </a:t>
            </a:r>
            <a:r>
              <a:rPr lang="es-MX" sz="1600" dirty="0" smtClean="0">
                <a:solidFill>
                  <a:schemeClr val="tx1"/>
                </a:solidFill>
              </a:rPr>
              <a:t>éstos </a:t>
            </a:r>
            <a:r>
              <a:rPr lang="es-MX" sz="1600" dirty="0">
                <a:solidFill>
                  <a:schemeClr val="tx1"/>
                </a:solidFill>
              </a:rPr>
              <a:t>sean parte de la información del FASP.</a:t>
            </a:r>
          </a:p>
          <a:p>
            <a:endParaRPr lang="es-MX" sz="1600" dirty="0">
              <a:solidFill>
                <a:schemeClr val="tx1"/>
              </a:solidFill>
            </a:endParaRPr>
          </a:p>
          <a:p>
            <a:endParaRPr lang="es-MX" sz="1400" dirty="0" smtClean="0">
              <a:solidFill>
                <a:schemeClr val="tx1"/>
              </a:solidFill>
            </a:endParaRPr>
          </a:p>
          <a:p>
            <a:pPr marL="285750" indent="-285750">
              <a:buFont typeface="Wingdings" pitchFamily="2" charset="2"/>
              <a:buChar char="q"/>
            </a:pPr>
            <a:endParaRPr lang="es-MX" sz="1600" dirty="0">
              <a:solidFill>
                <a:schemeClr val="tx1"/>
              </a:solidFill>
            </a:endParaRPr>
          </a:p>
          <a:p>
            <a:pPr lvl="0"/>
            <a:endParaRPr lang="es-MX" dirty="0"/>
          </a:p>
        </p:txBody>
      </p:sp>
    </p:spTree>
    <p:extLst>
      <p:ext uri="{BB962C8B-B14F-4D97-AF65-F5344CB8AC3E}">
        <p14:creationId xmlns:p14="http://schemas.microsoft.com/office/powerpoint/2010/main" val="32700736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755576" y="1772815"/>
            <a:ext cx="7776864" cy="3744417"/>
          </a:xfrm>
          <a:solidFill>
            <a:srgbClr val="D9D9D9"/>
          </a:solidFill>
        </p:spPr>
        <p:txBody>
          <a:bodyPr>
            <a:normAutofit/>
          </a:bodyPr>
          <a:lstStyle/>
          <a:p>
            <a:pPr marL="285750" indent="-285750">
              <a:buFont typeface="Wingdings" pitchFamily="2" charset="2"/>
              <a:buChar char="q"/>
            </a:pPr>
            <a:r>
              <a:rPr lang="es-MX" sz="1600" dirty="0"/>
              <a:t>Sería deseable que cada programa tuviera identificado su población potencial y objetivo para mejorar la focalización de las intervenciones e incrementar su eficacia.</a:t>
            </a:r>
          </a:p>
          <a:p>
            <a:pPr marL="0" indent="0">
              <a:buNone/>
            </a:pPr>
            <a:endParaRPr lang="es-ES_tradnl" sz="1600" dirty="0" smtClean="0"/>
          </a:p>
          <a:p>
            <a:pPr marL="285750" indent="-285750">
              <a:buFont typeface="Wingdings" pitchFamily="2" charset="2"/>
              <a:buChar char="q"/>
            </a:pPr>
            <a:r>
              <a:rPr lang="es-ES_tradnl" sz="1600" dirty="0" smtClean="0"/>
              <a:t>Se </a:t>
            </a:r>
            <a:r>
              <a:rPr lang="es-ES_tradnl" sz="1600" dirty="0"/>
              <a:t>sugiere una evaluación de procesos para identificar los puntos críticos o nudos que dificultan o retrasan tanto el flujo de recursos, como la concreción de los procesos relacionados con la ejecución y el gasto.</a:t>
            </a:r>
          </a:p>
          <a:p>
            <a:endParaRPr lang="es-ES_tradnl" sz="1600" dirty="0"/>
          </a:p>
          <a:p>
            <a:pPr marL="285750" indent="-285750">
              <a:buFont typeface="Wingdings" pitchFamily="2" charset="2"/>
              <a:buChar char="q"/>
            </a:pPr>
            <a:r>
              <a:rPr lang="es-MX" sz="1600" dirty="0"/>
              <a:t>Se sugiere</a:t>
            </a:r>
            <a:r>
              <a:rPr lang="es-ES_tradnl" sz="1600" dirty="0"/>
              <a:t> una revisión de las políticas de profesionalización del personal a cargo de la ejecución de los programas, la alta movilidad del personal representa un costo alto en términos de eficiencia ya que las curvas de aprendizaje relacionadas con los temas complejos que se abordan en los distintos programas, son largas y dificultan la  ejecución de los mismos</a:t>
            </a:r>
            <a:r>
              <a:rPr lang="es-ES_tradnl" sz="1600" dirty="0" smtClean="0"/>
              <a:t>.</a:t>
            </a:r>
            <a:endParaRPr lang="es-MX" sz="1600" dirty="0"/>
          </a:p>
        </p:txBody>
      </p:sp>
    </p:spTree>
    <p:extLst>
      <p:ext uri="{BB962C8B-B14F-4D97-AF65-F5344CB8AC3E}">
        <p14:creationId xmlns:p14="http://schemas.microsoft.com/office/powerpoint/2010/main" val="74026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5 Diagrama"/>
          <p:cNvGraphicFramePr>
            <a:graphicFrameLocks noGrp="1"/>
          </p:cNvGraphicFramePr>
          <p:nvPr>
            <p:ph idx="1"/>
            <p:extLst>
              <p:ext uri="{D42A27DB-BD31-4B8C-83A1-F6EECF244321}">
                <p14:modId xmlns:p14="http://schemas.microsoft.com/office/powerpoint/2010/main" val="13995070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4 Proceso"/>
          <p:cNvSpPr>
            <a:spLocks noGrp="1"/>
          </p:cNvSpPr>
          <p:nvPr>
            <p:ph type="title"/>
          </p:nvPr>
        </p:nvSpPr>
        <p:spPr>
          <a:xfrm>
            <a:off x="457200" y="274638"/>
            <a:ext cx="8229600" cy="850106"/>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Ramo 33</a:t>
            </a:r>
            <a:endParaRPr lang="es-MX" sz="32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861144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43746380"/>
              </p:ext>
            </p:extLst>
          </p:nvPr>
        </p:nvGraphicFramePr>
        <p:xfrm>
          <a:off x="323528" y="1412775"/>
          <a:ext cx="8568952" cy="4910639"/>
        </p:xfrm>
        <a:graphic>
          <a:graphicData uri="http://schemas.openxmlformats.org/drawingml/2006/table">
            <a:tbl>
              <a:tblPr firstRow="1" firstCol="1" bandRow="1">
                <a:tableStyleId>{3B4B98B0-60AC-42C2-AFA5-B58CD77FA1E5}</a:tableStyleId>
              </a:tblPr>
              <a:tblGrid>
                <a:gridCol w="3168352"/>
                <a:gridCol w="3960440"/>
                <a:gridCol w="1440160"/>
              </a:tblGrid>
              <a:tr h="511669">
                <a:tc>
                  <a:txBody>
                    <a:bodyPr/>
                    <a:lstStyle/>
                    <a:p>
                      <a:pPr algn="ctr">
                        <a:spcBef>
                          <a:spcPts val="600"/>
                        </a:spcBef>
                        <a:spcAft>
                          <a:spcPts val="600"/>
                        </a:spcAft>
                      </a:pPr>
                      <a:r>
                        <a:rPr lang="es-MX" sz="1400" dirty="0">
                          <a:solidFill>
                            <a:schemeClr val="bg1"/>
                          </a:solidFill>
                          <a:effectLst/>
                        </a:rPr>
                        <a:t>Fondo</a:t>
                      </a:r>
                      <a:endParaRPr lang="es-MX" sz="1400" dirty="0">
                        <a:solidFill>
                          <a:schemeClr val="bg1"/>
                        </a:solidFill>
                        <a:effectLst/>
                        <a:latin typeface="Calibri"/>
                        <a:cs typeface="Times New Roman"/>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c>
                  <a:txBody>
                    <a:bodyPr/>
                    <a:lstStyle/>
                    <a:p>
                      <a:pPr algn="ctr">
                        <a:spcBef>
                          <a:spcPts val="600"/>
                        </a:spcBef>
                        <a:spcAft>
                          <a:spcPts val="600"/>
                        </a:spcAft>
                      </a:pPr>
                      <a:r>
                        <a:rPr lang="es-ES" sz="1400" dirty="0" smtClean="0">
                          <a:solidFill>
                            <a:schemeClr val="bg1"/>
                          </a:solidFill>
                          <a:effectLst/>
                        </a:rPr>
                        <a:t>Principal destino </a:t>
                      </a:r>
                      <a:r>
                        <a:rPr lang="es-ES" sz="1400" dirty="0">
                          <a:solidFill>
                            <a:schemeClr val="bg1"/>
                          </a:solidFill>
                          <a:effectLst/>
                        </a:rPr>
                        <a:t>de los Recursos</a:t>
                      </a:r>
                      <a:endParaRPr lang="es-MX" sz="1400" dirty="0">
                        <a:solidFill>
                          <a:schemeClr val="bg1"/>
                        </a:solidFill>
                        <a:effectLst/>
                        <a:latin typeface="Calibri"/>
                        <a:cs typeface="Times New Roman"/>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c>
                  <a:txBody>
                    <a:bodyPr/>
                    <a:lstStyle/>
                    <a:p>
                      <a:pPr algn="ctr">
                        <a:spcBef>
                          <a:spcPts val="600"/>
                        </a:spcBef>
                        <a:spcAft>
                          <a:spcPts val="600"/>
                        </a:spcAft>
                      </a:pPr>
                      <a:r>
                        <a:rPr lang="es-ES" sz="1400" dirty="0">
                          <a:solidFill>
                            <a:schemeClr val="bg1"/>
                          </a:solidFill>
                          <a:effectLst/>
                        </a:rPr>
                        <a:t>Dependencia </a:t>
                      </a:r>
                      <a:r>
                        <a:rPr lang="es-ES" sz="1400" dirty="0" smtClean="0">
                          <a:solidFill>
                            <a:schemeClr val="bg1"/>
                          </a:solidFill>
                          <a:effectLst/>
                        </a:rPr>
                        <a:t>Coordinadora</a:t>
                      </a:r>
                      <a:r>
                        <a:rPr lang="es-ES" sz="1400" baseline="0" dirty="0" smtClean="0">
                          <a:solidFill>
                            <a:schemeClr val="bg1"/>
                          </a:solidFill>
                          <a:effectLst/>
                        </a:rPr>
                        <a:t> </a:t>
                      </a:r>
                      <a:r>
                        <a:rPr lang="es-ES" sz="1200" dirty="0" smtClean="0">
                          <a:solidFill>
                            <a:schemeClr val="bg1"/>
                          </a:solidFill>
                          <a:effectLst/>
                          <a:latin typeface="Calibri"/>
                          <a:cs typeface="Times New Roman"/>
                        </a:rPr>
                        <a:t>(Federal)</a:t>
                      </a:r>
                      <a:endParaRPr lang="es-MX" sz="1200" dirty="0">
                        <a:solidFill>
                          <a:schemeClr val="bg1"/>
                        </a:solidFill>
                        <a:effectLst/>
                        <a:latin typeface="Calibri"/>
                        <a:cs typeface="Times New Roman"/>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r>
              <a:tr h="438574">
                <a:tc>
                  <a:txBody>
                    <a:bodyPr/>
                    <a:lstStyle/>
                    <a:p>
                      <a:pPr algn="l" rtl="0" fontAlgn="base">
                        <a:spcBef>
                          <a:spcPct val="0"/>
                        </a:spcBef>
                        <a:spcAft>
                          <a:spcPts val="600"/>
                        </a:spcAft>
                      </a:pPr>
                      <a:r>
                        <a:rPr lang="es-MX" sz="1200" b="1" kern="1200" dirty="0" smtClean="0">
                          <a:solidFill>
                            <a:schemeClr val="tx2"/>
                          </a:solidFill>
                          <a:latin typeface="+mn-lt"/>
                          <a:ea typeface="+mn-ea"/>
                          <a:cs typeface="+mn-cs"/>
                        </a:rPr>
                        <a:t>Fondo I. Aportaciones para la Educación Básica y Normal (FAEB)</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MX" sz="1200" kern="1200" baseline="0" dirty="0" smtClean="0">
                          <a:solidFill>
                            <a:schemeClr val="tx2"/>
                          </a:solidFill>
                          <a:latin typeface="+mn-lt"/>
                          <a:ea typeface="+mn-ea"/>
                          <a:cs typeface="+mn-cs"/>
                        </a:rPr>
                        <a:t>Pago de servicios personales y gastos de operación de la  educación básica y normal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II. Aportaciones </a:t>
                      </a:r>
                      <a:r>
                        <a:rPr lang="es-ES" sz="1200" b="1" kern="1200" dirty="0">
                          <a:solidFill>
                            <a:schemeClr val="tx2"/>
                          </a:solidFill>
                          <a:latin typeface="+mn-lt"/>
                          <a:ea typeface="+mn-ea"/>
                          <a:cs typeface="+mn-cs"/>
                        </a:rPr>
                        <a:t>para los Servicios de Salud (FASSA)</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Servicios de salud a la población abierta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SALUD</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III. Aportaciones </a:t>
                      </a:r>
                      <a:r>
                        <a:rPr lang="es-ES" sz="1200" b="1" kern="1200" dirty="0">
                          <a:solidFill>
                            <a:schemeClr val="tx2"/>
                          </a:solidFill>
                          <a:latin typeface="+mn-lt"/>
                          <a:ea typeface="+mn-ea"/>
                          <a:cs typeface="+mn-cs"/>
                        </a:rPr>
                        <a:t>para la Infraestructura Social (FAIS)</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Infraestructura social básica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SEDESOL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7860">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IV. Aportaciones </a:t>
                      </a:r>
                      <a:r>
                        <a:rPr lang="es-ES" sz="1200" b="1" kern="1200" dirty="0">
                          <a:solidFill>
                            <a:schemeClr val="tx2"/>
                          </a:solidFill>
                          <a:latin typeface="+mn-lt"/>
                          <a:ea typeface="+mn-ea"/>
                          <a:cs typeface="+mn-cs"/>
                        </a:rPr>
                        <a:t>para el Fortalecimiento de los Municipios y de las Demarcaciones Territoriales del Distrito Federal (FAFM)</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Obligaciones financieras y desarrollo municipal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SHCP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434">
                <a:tc rowSpan="2">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a:t>
                      </a:r>
                      <a:r>
                        <a:rPr lang="es-ES" sz="1200" b="1" kern="1200" baseline="0" dirty="0" smtClean="0">
                          <a:solidFill>
                            <a:schemeClr val="tx2"/>
                          </a:solidFill>
                          <a:latin typeface="+mn-lt"/>
                          <a:ea typeface="+mn-ea"/>
                          <a:cs typeface="+mn-cs"/>
                        </a:rPr>
                        <a:t> </a:t>
                      </a:r>
                      <a:r>
                        <a:rPr lang="es-ES" sz="1200" b="1" kern="1200" dirty="0" smtClean="0">
                          <a:solidFill>
                            <a:schemeClr val="tx2"/>
                          </a:solidFill>
                          <a:latin typeface="+mn-lt"/>
                          <a:ea typeface="+mn-ea"/>
                          <a:cs typeface="+mn-cs"/>
                        </a:rPr>
                        <a:t>Aportaciones </a:t>
                      </a:r>
                      <a:r>
                        <a:rPr lang="es-ES" sz="1200" b="1" kern="1200" dirty="0">
                          <a:solidFill>
                            <a:schemeClr val="tx2"/>
                          </a:solidFill>
                          <a:latin typeface="+mn-lt"/>
                          <a:ea typeface="+mn-ea"/>
                          <a:cs typeface="+mn-cs"/>
                        </a:rPr>
                        <a:t>Múltiples (FAM)</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Desayunos escolares y acciones de asistencia social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SALUD</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8015">
                <a:tc vMerge="1">
                  <a:txBody>
                    <a:bodyPr/>
                    <a:lstStyle/>
                    <a:p>
                      <a:endParaRPr lang="es-MX"/>
                    </a:p>
                  </a:txBody>
                  <a:tcPr/>
                </a:tc>
                <a:tc>
                  <a:txBody>
                    <a:bodyPr/>
                    <a:lstStyle/>
                    <a:p>
                      <a:pPr algn="ctr">
                        <a:spcBef>
                          <a:spcPts val="600"/>
                        </a:spcBef>
                        <a:spcAft>
                          <a:spcPts val="600"/>
                        </a:spcAft>
                      </a:pPr>
                      <a:r>
                        <a:rPr lang="es-ES" sz="1200" kern="1200" baseline="0" dirty="0">
                          <a:solidFill>
                            <a:schemeClr val="tx2"/>
                          </a:solidFill>
                          <a:latin typeface="+mn-lt"/>
                          <a:ea typeface="+mn-ea"/>
                          <a:cs typeface="+mn-cs"/>
                        </a:rPr>
                        <a:t>Construcción, equipamiento y rehabilitación de infraestructura física de educación básica y superior</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VI.</a:t>
                      </a:r>
                      <a:r>
                        <a:rPr lang="es-ES" sz="1200" b="1" kern="1200" baseline="0" dirty="0" smtClean="0">
                          <a:solidFill>
                            <a:schemeClr val="tx2"/>
                          </a:solidFill>
                          <a:latin typeface="+mn-lt"/>
                          <a:ea typeface="+mn-ea"/>
                          <a:cs typeface="+mn-cs"/>
                        </a:rPr>
                        <a:t> </a:t>
                      </a:r>
                      <a:r>
                        <a:rPr lang="es-ES" sz="1200" b="1" kern="1200" dirty="0" smtClean="0">
                          <a:solidFill>
                            <a:schemeClr val="tx2"/>
                          </a:solidFill>
                          <a:latin typeface="+mn-lt"/>
                          <a:ea typeface="+mn-ea"/>
                          <a:cs typeface="+mn-cs"/>
                        </a:rPr>
                        <a:t>Aportaciones </a:t>
                      </a:r>
                      <a:r>
                        <a:rPr lang="es-ES" sz="1200" b="1" kern="1200" dirty="0">
                          <a:solidFill>
                            <a:schemeClr val="tx2"/>
                          </a:solidFill>
                          <a:latin typeface="+mn-lt"/>
                          <a:ea typeface="+mn-ea"/>
                          <a:cs typeface="+mn-cs"/>
                        </a:rPr>
                        <a:t>para la Educación Tecnológica y de Adultos (FAETA)</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Educación tecnológica y educación para adultos</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7860">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VII. Aportaciones </a:t>
                      </a:r>
                      <a:r>
                        <a:rPr lang="es-ES" sz="1200" b="1" kern="1200" dirty="0">
                          <a:solidFill>
                            <a:schemeClr val="tx2"/>
                          </a:solidFill>
                          <a:latin typeface="+mn-lt"/>
                          <a:ea typeface="+mn-ea"/>
                          <a:cs typeface="+mn-cs"/>
                        </a:rPr>
                        <a:t>para la Seguridad Pública de los Estados y del Distrito Federal (FASP)</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Seguridad pública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SSP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VIII. Aportaciones </a:t>
                      </a:r>
                      <a:r>
                        <a:rPr lang="es-ES" sz="1200" b="1" kern="1200" dirty="0">
                          <a:solidFill>
                            <a:schemeClr val="tx2"/>
                          </a:solidFill>
                          <a:latin typeface="+mn-lt"/>
                          <a:ea typeface="+mn-ea"/>
                          <a:cs typeface="+mn-cs"/>
                        </a:rPr>
                        <a:t>para el Fortalecimiento de las Entidades Federativas (FAFEF)</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Infraestructura </a:t>
                      </a:r>
                      <a:r>
                        <a:rPr lang="es-ES" sz="1200" kern="1200" baseline="0" dirty="0" smtClean="0">
                          <a:solidFill>
                            <a:schemeClr val="tx2"/>
                          </a:solidFill>
                          <a:latin typeface="+mn-lt"/>
                          <a:ea typeface="+mn-ea"/>
                          <a:cs typeface="+mn-cs"/>
                        </a:rPr>
                        <a:t>física, </a:t>
                      </a:r>
                      <a:r>
                        <a:rPr lang="es-ES" sz="1200" kern="1200" baseline="0" dirty="0">
                          <a:solidFill>
                            <a:schemeClr val="tx2"/>
                          </a:solidFill>
                          <a:latin typeface="+mn-lt"/>
                          <a:ea typeface="+mn-ea"/>
                          <a:cs typeface="+mn-cs"/>
                        </a:rPr>
                        <a:t>saneamiento </a:t>
                      </a:r>
                      <a:r>
                        <a:rPr lang="es-ES" sz="1200" kern="1200" baseline="0" dirty="0" smtClean="0">
                          <a:solidFill>
                            <a:schemeClr val="tx2"/>
                          </a:solidFill>
                          <a:latin typeface="+mn-lt"/>
                          <a:ea typeface="+mn-ea"/>
                          <a:cs typeface="+mn-cs"/>
                        </a:rPr>
                        <a:t>financiero, protección civil, ciencia y tecnología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SHCP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6" name="5 CuadroTexto"/>
          <p:cNvSpPr txBox="1"/>
          <p:nvPr/>
        </p:nvSpPr>
        <p:spPr>
          <a:xfrm>
            <a:off x="11967" y="6465530"/>
            <a:ext cx="8736497" cy="707886"/>
          </a:xfrm>
          <a:prstGeom prst="rect">
            <a:avLst/>
          </a:prstGeom>
          <a:noFill/>
        </p:spPr>
        <p:txBody>
          <a:bodyPr wrap="square" rtlCol="0">
            <a:spAutoFit/>
          </a:bodyPr>
          <a:lstStyle/>
          <a:p>
            <a:pPr lvl="0"/>
            <a:r>
              <a:rPr lang="es-MX" sz="1100" dirty="0" smtClean="0">
                <a:solidFill>
                  <a:schemeClr val="bg1"/>
                </a:solidFill>
                <a:latin typeface="+mn-lt"/>
              </a:rPr>
              <a:t>*Fondo </a:t>
            </a:r>
            <a:r>
              <a:rPr lang="es-MX" sz="1100" dirty="0">
                <a:solidFill>
                  <a:schemeClr val="bg1"/>
                </a:solidFill>
                <a:latin typeface="+mn-lt"/>
              </a:rPr>
              <a:t>de Aportaciones para la Nómina Educativa y Gasto Operativo (FONE) entrará en vigor en el ejercicio fiscal </a:t>
            </a:r>
            <a:r>
              <a:rPr lang="es-MX" sz="1100" dirty="0" smtClean="0">
                <a:solidFill>
                  <a:schemeClr val="bg1"/>
                </a:solidFill>
                <a:latin typeface="+mn-lt"/>
              </a:rPr>
              <a:t>2015.  A partir de 2015  serán dos dependencias coordinadores SEP y SHCP</a:t>
            </a:r>
            <a:endParaRPr lang="es-MX" sz="1100" dirty="0">
              <a:solidFill>
                <a:schemeClr val="bg1"/>
              </a:solidFill>
              <a:latin typeface="+mn-lt"/>
            </a:endParaRPr>
          </a:p>
          <a:p>
            <a:endParaRPr lang="es-MX" dirty="0"/>
          </a:p>
        </p:txBody>
      </p:sp>
      <p:sp>
        <p:nvSpPr>
          <p:cNvPr id="5" name="4 Proceso"/>
          <p:cNvSpPr/>
          <p:nvPr/>
        </p:nvSpPr>
        <p:spPr>
          <a:xfrm>
            <a:off x="395536" y="423105"/>
            <a:ext cx="8496944"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Etiquetas de gasto 2013</a:t>
            </a:r>
            <a:endParaRPr lang="es-MX" sz="32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246934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Título"/>
          <p:cNvSpPr txBox="1">
            <a:spLocks/>
          </p:cNvSpPr>
          <p:nvPr/>
        </p:nvSpPr>
        <p:spPr bwMode="auto">
          <a:xfrm>
            <a:off x="1619672" y="1268760"/>
            <a:ext cx="6426200" cy="431800"/>
          </a:xfrm>
          <a:prstGeom prst="rect">
            <a:avLst/>
          </a:prstGeom>
          <a:noFill/>
          <a:ln w="9525">
            <a:noFill/>
            <a:miter lim="800000"/>
            <a:headEnd/>
            <a:tailEnd/>
          </a:ln>
        </p:spPr>
        <p:txBody>
          <a:bodyPr/>
          <a:lstStyle/>
          <a:p>
            <a:pPr eaLnBrk="0" hangingPunct="0"/>
            <a:endParaRPr lang="es-MX" sz="2800" b="1" dirty="0">
              <a:solidFill>
                <a:schemeClr val="tx2"/>
              </a:solidFill>
            </a:endParaRPr>
          </a:p>
        </p:txBody>
      </p:sp>
      <p:grpSp>
        <p:nvGrpSpPr>
          <p:cNvPr id="8" name="7 Grupo"/>
          <p:cNvGrpSpPr/>
          <p:nvPr/>
        </p:nvGrpSpPr>
        <p:grpSpPr>
          <a:xfrm>
            <a:off x="539552" y="1268760"/>
            <a:ext cx="8136904" cy="4248472"/>
            <a:chOff x="539552" y="1583769"/>
            <a:chExt cx="8136904" cy="4450920"/>
          </a:xfrm>
        </p:grpSpPr>
        <p:sp>
          <p:nvSpPr>
            <p:cNvPr id="17" name="16 Conector recto"/>
            <p:cNvSpPr/>
            <p:nvPr/>
          </p:nvSpPr>
          <p:spPr>
            <a:xfrm>
              <a:off x="611560" y="1583769"/>
              <a:ext cx="7992888"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9" name="18 Forma libre"/>
            <p:cNvSpPr/>
            <p:nvPr/>
          </p:nvSpPr>
          <p:spPr>
            <a:xfrm>
              <a:off x="755576" y="1746034"/>
              <a:ext cx="7920879" cy="1171832"/>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MX" sz="2000" kern="1200" dirty="0" smtClean="0">
                  <a:solidFill>
                    <a:schemeClr val="tx2"/>
                  </a:solidFill>
                </a:rPr>
                <a:t>Los fondos están diseñados como una bolsa de recursos económicos para etiquetas de gasto generales definidas y, no necesariamente, relacionadas con programas específicos, por lo que se recomienda contar un metodología adecuada.</a:t>
              </a:r>
              <a:endParaRPr lang="es-MX" sz="2000" kern="1200" dirty="0">
                <a:solidFill>
                  <a:schemeClr val="tx2"/>
                </a:solidFill>
              </a:endParaRPr>
            </a:p>
          </p:txBody>
        </p:sp>
        <p:sp>
          <p:nvSpPr>
            <p:cNvPr id="21" name="20 Conector recto"/>
            <p:cNvSpPr/>
            <p:nvPr/>
          </p:nvSpPr>
          <p:spPr>
            <a:xfrm>
              <a:off x="611560" y="2963028"/>
              <a:ext cx="8064896" cy="0"/>
            </a:xfrm>
            <a:prstGeom prst="line">
              <a:avLst/>
            </a:prstGeom>
          </p:spPr>
          <p:style>
            <a:lnRef idx="2">
              <a:schemeClr val="accent4">
                <a:hueOff val="-1116192"/>
                <a:satOff val="6725"/>
                <a:lumOff val="539"/>
                <a:alphaOff val="0"/>
              </a:schemeClr>
            </a:lnRef>
            <a:fillRef idx="1">
              <a:schemeClr val="accent4">
                <a:hueOff val="-1116192"/>
                <a:satOff val="6725"/>
                <a:lumOff val="539"/>
                <a:alphaOff val="0"/>
              </a:schemeClr>
            </a:fillRef>
            <a:effectRef idx="0">
              <a:schemeClr val="accent4">
                <a:hueOff val="-1116192"/>
                <a:satOff val="6725"/>
                <a:lumOff val="539"/>
                <a:alphaOff val="0"/>
              </a:schemeClr>
            </a:effectRef>
            <a:fontRef idx="minor">
              <a:schemeClr val="lt1"/>
            </a:fontRef>
          </p:style>
        </p:sp>
        <p:sp>
          <p:nvSpPr>
            <p:cNvPr id="23" name="22 Forma libre"/>
            <p:cNvSpPr/>
            <p:nvPr/>
          </p:nvSpPr>
          <p:spPr>
            <a:xfrm>
              <a:off x="827584" y="2638495"/>
              <a:ext cx="7848871" cy="1703790"/>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s-MX" sz="2000" kern="1200" dirty="0" smtClean="0">
                <a:solidFill>
                  <a:schemeClr val="tx2"/>
                </a:solidFill>
              </a:endParaRPr>
            </a:p>
            <a:p>
              <a:pPr lvl="0" algn="l" defTabSz="889000">
                <a:lnSpc>
                  <a:spcPct val="90000"/>
                </a:lnSpc>
                <a:spcBef>
                  <a:spcPct val="0"/>
                </a:spcBef>
                <a:spcAft>
                  <a:spcPct val="35000"/>
                </a:spcAft>
              </a:pPr>
              <a:r>
                <a:rPr lang="es-MX" sz="2000" kern="1200" dirty="0" smtClean="0">
                  <a:solidFill>
                    <a:schemeClr val="tx2"/>
                  </a:solidFill>
                </a:rPr>
                <a:t>Los recurso de un Fondo pueden ser ejercidos por distintas instituciones y cada institución define </a:t>
              </a:r>
              <a:r>
                <a:rPr lang="es-MX" sz="2000" dirty="0" smtClean="0">
                  <a:solidFill>
                    <a:schemeClr val="tx2"/>
                  </a:solidFill>
                </a:rPr>
                <a:t>los procedimientos relacionados</a:t>
              </a:r>
              <a:r>
                <a:rPr lang="es-MX" sz="2000" kern="1200" dirty="0" smtClean="0">
                  <a:solidFill>
                    <a:schemeClr val="tx2"/>
                  </a:solidFill>
                </a:rPr>
                <a:t>, por lo que no hay información sistematizada sobre el ejercicio del Ramo 33 y de cada fondo.</a:t>
              </a:r>
              <a:endParaRPr lang="es-MX" sz="2000" kern="1200" dirty="0">
                <a:solidFill>
                  <a:schemeClr val="tx2"/>
                </a:solidFill>
              </a:endParaRPr>
            </a:p>
          </p:txBody>
        </p:sp>
        <p:sp>
          <p:nvSpPr>
            <p:cNvPr id="25" name="24 Conector recto"/>
            <p:cNvSpPr/>
            <p:nvPr/>
          </p:nvSpPr>
          <p:spPr>
            <a:xfrm>
              <a:off x="539552" y="4342285"/>
              <a:ext cx="8064896" cy="0"/>
            </a:xfrm>
            <a:prstGeom prst="line">
              <a:avLst/>
            </a:prstGeom>
          </p:spPr>
          <p:style>
            <a:lnRef idx="2">
              <a:schemeClr val="accent4">
                <a:hueOff val="-2232385"/>
                <a:satOff val="13449"/>
                <a:lumOff val="1078"/>
                <a:alphaOff val="0"/>
              </a:schemeClr>
            </a:lnRef>
            <a:fillRef idx="1">
              <a:schemeClr val="accent4">
                <a:hueOff val="-2232385"/>
                <a:satOff val="13449"/>
                <a:lumOff val="1078"/>
                <a:alphaOff val="0"/>
              </a:schemeClr>
            </a:fillRef>
            <a:effectRef idx="0">
              <a:schemeClr val="accent4">
                <a:hueOff val="-2232385"/>
                <a:satOff val="13449"/>
                <a:lumOff val="1078"/>
                <a:alphaOff val="0"/>
              </a:schemeClr>
            </a:effectRef>
            <a:fontRef idx="minor">
              <a:schemeClr val="lt1"/>
            </a:fontRef>
          </p:style>
        </p:sp>
        <p:sp>
          <p:nvSpPr>
            <p:cNvPr id="26" name="25 Forma libre"/>
            <p:cNvSpPr/>
            <p:nvPr/>
          </p:nvSpPr>
          <p:spPr>
            <a:xfrm>
              <a:off x="611560" y="4017754"/>
              <a:ext cx="1612979" cy="973594"/>
            </a:xfrm>
            <a:custGeom>
              <a:avLst/>
              <a:gdLst>
                <a:gd name="connsiteX0" fmla="*/ 0 w 1612979"/>
                <a:gd name="connsiteY0" fmla="*/ 0 h 973594"/>
                <a:gd name="connsiteX1" fmla="*/ 1612979 w 1612979"/>
                <a:gd name="connsiteY1" fmla="*/ 0 h 973594"/>
                <a:gd name="connsiteX2" fmla="*/ 1612979 w 1612979"/>
                <a:gd name="connsiteY2" fmla="*/ 973594 h 973594"/>
                <a:gd name="connsiteX3" fmla="*/ 0 w 1612979"/>
                <a:gd name="connsiteY3" fmla="*/ 973594 h 973594"/>
                <a:gd name="connsiteX4" fmla="*/ 0 w 1612979"/>
                <a:gd name="connsiteY4" fmla="*/ 0 h 973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2979" h="973594">
                  <a:moveTo>
                    <a:pt x="0" y="0"/>
                  </a:moveTo>
                  <a:lnTo>
                    <a:pt x="1612979" y="0"/>
                  </a:lnTo>
                  <a:lnTo>
                    <a:pt x="1612979" y="973594"/>
                  </a:lnTo>
                  <a:lnTo>
                    <a:pt x="0" y="973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0" tIns="171450" rIns="171450" bIns="171450" numCol="1" spcCol="1270" anchor="t" anchorCtr="0">
              <a:noAutofit/>
            </a:bodyPr>
            <a:lstStyle/>
            <a:p>
              <a:pPr lvl="0" algn="l" defTabSz="2000250">
                <a:lnSpc>
                  <a:spcPct val="90000"/>
                </a:lnSpc>
                <a:spcBef>
                  <a:spcPct val="0"/>
                </a:spcBef>
                <a:spcAft>
                  <a:spcPct val="35000"/>
                </a:spcAft>
              </a:pPr>
              <a:endParaRPr lang="es-MX" sz="4500" kern="1200" dirty="0">
                <a:solidFill>
                  <a:schemeClr val="tx2"/>
                </a:solidFill>
              </a:endParaRPr>
            </a:p>
          </p:txBody>
        </p:sp>
        <p:sp>
          <p:nvSpPr>
            <p:cNvPr id="27" name="26 Forma libre"/>
            <p:cNvSpPr/>
            <p:nvPr/>
          </p:nvSpPr>
          <p:spPr>
            <a:xfrm>
              <a:off x="827584" y="4098887"/>
              <a:ext cx="7848871" cy="1135860"/>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MX" sz="2000" kern="1200" dirty="0" smtClean="0">
                  <a:solidFill>
                    <a:schemeClr val="tx2"/>
                  </a:solidFill>
                </a:rPr>
                <a:t> </a:t>
              </a:r>
            </a:p>
            <a:p>
              <a:pPr lvl="0" algn="l" defTabSz="889000">
                <a:lnSpc>
                  <a:spcPct val="90000"/>
                </a:lnSpc>
                <a:spcBef>
                  <a:spcPct val="0"/>
                </a:spcBef>
                <a:spcAft>
                  <a:spcPct val="35000"/>
                </a:spcAft>
              </a:pPr>
              <a:r>
                <a:rPr lang="es-MX" sz="2000" kern="1200" dirty="0" smtClean="0">
                  <a:solidFill>
                    <a:schemeClr val="tx2"/>
                  </a:solidFill>
                </a:rPr>
                <a:t>Falta de vinculación explícita entre prioridades estales y las etiquetas de destino de los recursos de los fondos.</a:t>
              </a:r>
              <a:endParaRPr lang="es-MX" sz="2000" kern="1200" dirty="0">
                <a:solidFill>
                  <a:schemeClr val="tx2"/>
                </a:solidFill>
              </a:endParaRPr>
            </a:p>
          </p:txBody>
        </p:sp>
        <p:sp>
          <p:nvSpPr>
            <p:cNvPr id="29" name="28 Conector recto"/>
            <p:cNvSpPr/>
            <p:nvPr/>
          </p:nvSpPr>
          <p:spPr>
            <a:xfrm>
              <a:off x="611560" y="5280296"/>
              <a:ext cx="8064896" cy="0"/>
            </a:xfrm>
            <a:prstGeom prst="line">
              <a:avLst/>
            </a:prstGeom>
          </p:spPr>
          <p:style>
            <a:lnRef idx="2">
              <a:schemeClr val="accent4">
                <a:hueOff val="-3348577"/>
                <a:satOff val="20174"/>
                <a:lumOff val="1617"/>
                <a:alphaOff val="0"/>
              </a:schemeClr>
            </a:lnRef>
            <a:fillRef idx="1">
              <a:schemeClr val="accent4">
                <a:hueOff val="-3348577"/>
                <a:satOff val="20174"/>
                <a:lumOff val="1617"/>
                <a:alphaOff val="0"/>
              </a:schemeClr>
            </a:fillRef>
            <a:effectRef idx="0">
              <a:schemeClr val="accent4">
                <a:hueOff val="-3348577"/>
                <a:satOff val="20174"/>
                <a:lumOff val="1617"/>
                <a:alphaOff val="0"/>
              </a:schemeClr>
            </a:effectRef>
            <a:fontRef idx="minor">
              <a:schemeClr val="lt1"/>
            </a:fontRef>
          </p:style>
        </p:sp>
        <p:sp>
          <p:nvSpPr>
            <p:cNvPr id="30" name="29 Forma libre"/>
            <p:cNvSpPr/>
            <p:nvPr/>
          </p:nvSpPr>
          <p:spPr>
            <a:xfrm>
              <a:off x="611560" y="4910217"/>
              <a:ext cx="1612979" cy="973594"/>
            </a:xfrm>
            <a:custGeom>
              <a:avLst/>
              <a:gdLst>
                <a:gd name="connsiteX0" fmla="*/ 0 w 1612979"/>
                <a:gd name="connsiteY0" fmla="*/ 0 h 973594"/>
                <a:gd name="connsiteX1" fmla="*/ 1612979 w 1612979"/>
                <a:gd name="connsiteY1" fmla="*/ 0 h 973594"/>
                <a:gd name="connsiteX2" fmla="*/ 1612979 w 1612979"/>
                <a:gd name="connsiteY2" fmla="*/ 973594 h 973594"/>
                <a:gd name="connsiteX3" fmla="*/ 0 w 1612979"/>
                <a:gd name="connsiteY3" fmla="*/ 973594 h 973594"/>
                <a:gd name="connsiteX4" fmla="*/ 0 w 1612979"/>
                <a:gd name="connsiteY4" fmla="*/ 0 h 973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2979" h="973594">
                  <a:moveTo>
                    <a:pt x="0" y="0"/>
                  </a:moveTo>
                  <a:lnTo>
                    <a:pt x="1612979" y="0"/>
                  </a:lnTo>
                  <a:lnTo>
                    <a:pt x="1612979" y="973594"/>
                  </a:lnTo>
                  <a:lnTo>
                    <a:pt x="0" y="973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0" tIns="171450" rIns="171450" bIns="171450" numCol="1" spcCol="1270" anchor="t" anchorCtr="0">
              <a:noAutofit/>
            </a:bodyPr>
            <a:lstStyle/>
            <a:p>
              <a:pPr lvl="0" algn="l" defTabSz="2000250">
                <a:lnSpc>
                  <a:spcPct val="90000"/>
                </a:lnSpc>
                <a:spcBef>
                  <a:spcPct val="0"/>
                </a:spcBef>
                <a:spcAft>
                  <a:spcPct val="35000"/>
                </a:spcAft>
              </a:pPr>
              <a:endParaRPr lang="es-MX" sz="4500" kern="1200" dirty="0">
                <a:solidFill>
                  <a:schemeClr val="tx2"/>
                </a:solidFill>
              </a:endParaRPr>
            </a:p>
          </p:txBody>
        </p:sp>
        <p:sp>
          <p:nvSpPr>
            <p:cNvPr id="31" name="30 Forma libre"/>
            <p:cNvSpPr/>
            <p:nvPr/>
          </p:nvSpPr>
          <p:spPr>
            <a:xfrm>
              <a:off x="827584" y="4954428"/>
              <a:ext cx="7848871" cy="1004822"/>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s-MX" sz="2000" kern="1200" dirty="0" smtClean="0">
                <a:solidFill>
                  <a:schemeClr val="tx2"/>
                </a:solidFill>
              </a:endParaRPr>
            </a:p>
            <a:p>
              <a:pPr lvl="0" algn="l" defTabSz="889000">
                <a:lnSpc>
                  <a:spcPct val="90000"/>
                </a:lnSpc>
                <a:spcBef>
                  <a:spcPct val="0"/>
                </a:spcBef>
                <a:spcAft>
                  <a:spcPct val="35000"/>
                </a:spcAft>
              </a:pPr>
              <a:r>
                <a:rPr lang="es-MX" sz="2000" kern="1200" dirty="0" smtClean="0">
                  <a:solidFill>
                    <a:schemeClr val="tx2"/>
                  </a:solidFill>
                </a:rPr>
                <a:t>Poca coordinación de los diversos actores involucrados en el proceso de aplicación de los recursos. </a:t>
              </a:r>
              <a:endParaRPr lang="es-MX" sz="2000" kern="1200" dirty="0">
                <a:solidFill>
                  <a:schemeClr val="tx2"/>
                </a:solidFill>
              </a:endParaRPr>
            </a:p>
          </p:txBody>
        </p:sp>
        <p:sp>
          <p:nvSpPr>
            <p:cNvPr id="33" name="32 Conector recto"/>
            <p:cNvSpPr/>
            <p:nvPr/>
          </p:nvSpPr>
          <p:spPr>
            <a:xfrm>
              <a:off x="539552" y="6034689"/>
              <a:ext cx="8064896" cy="0"/>
            </a:xfrm>
            <a:prstGeom prst="line">
              <a:avLst/>
            </a:prstGeom>
          </p:spPr>
          <p:style>
            <a:lnRef idx="2">
              <a:schemeClr val="accent4">
                <a:hueOff val="-4464770"/>
                <a:satOff val="26899"/>
                <a:lumOff val="2156"/>
                <a:alphaOff val="0"/>
              </a:schemeClr>
            </a:lnRef>
            <a:fillRef idx="1">
              <a:schemeClr val="accent4">
                <a:hueOff val="-4464770"/>
                <a:satOff val="26899"/>
                <a:lumOff val="2156"/>
                <a:alphaOff val="0"/>
              </a:schemeClr>
            </a:fillRef>
            <a:effectRef idx="0">
              <a:schemeClr val="accent4">
                <a:hueOff val="-4464770"/>
                <a:satOff val="26899"/>
                <a:lumOff val="2156"/>
                <a:alphaOff val="0"/>
              </a:schemeClr>
            </a:effectRef>
            <a:fontRef idx="minor">
              <a:schemeClr val="lt1"/>
            </a:fontRef>
          </p:style>
        </p:sp>
      </p:grpSp>
      <p:sp>
        <p:nvSpPr>
          <p:cNvPr id="22" name="21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400" b="1" dirty="0" smtClean="0">
                <a:latin typeface="Arial Unicode MS" pitchFamily="34" charset="-128"/>
                <a:ea typeface="Arial Unicode MS" pitchFamily="34" charset="-128"/>
                <a:cs typeface="Arial Unicode MS" pitchFamily="34" charset="-128"/>
              </a:rPr>
              <a:t>Retos </a:t>
            </a:r>
            <a:r>
              <a:rPr lang="es-MX" sz="2400" b="1" dirty="0">
                <a:latin typeface="Arial Unicode MS" pitchFamily="34" charset="-128"/>
                <a:ea typeface="Arial Unicode MS" pitchFamily="34" charset="-128"/>
                <a:cs typeface="Arial Unicode MS" pitchFamily="34" charset="-128"/>
              </a:rPr>
              <a:t>de la evaluación al Ramo General </a:t>
            </a:r>
            <a:r>
              <a:rPr lang="es-MX" sz="2400" b="1" dirty="0" smtClean="0">
                <a:latin typeface="Arial Unicode MS" pitchFamily="34" charset="-128"/>
                <a:ea typeface="Arial Unicode MS" pitchFamily="34" charset="-128"/>
                <a:cs typeface="Arial Unicode MS" pitchFamily="34" charset="-128"/>
              </a:rPr>
              <a:t>33</a:t>
            </a:r>
            <a:endParaRPr lang="es-MX" sz="3200" b="1" dirty="0">
              <a:latin typeface="Arial Unicode MS" pitchFamily="34" charset="-128"/>
              <a:ea typeface="Arial Unicode MS" pitchFamily="34" charset="-128"/>
              <a:cs typeface="Arial Unicode MS" pitchFamily="34" charset="-128"/>
            </a:endParaRPr>
          </a:p>
        </p:txBody>
      </p:sp>
      <p:sp>
        <p:nvSpPr>
          <p:cNvPr id="34" name="33 Forma libre"/>
          <p:cNvSpPr/>
          <p:nvPr/>
        </p:nvSpPr>
        <p:spPr>
          <a:xfrm>
            <a:off x="827584" y="5445224"/>
            <a:ext cx="7848871" cy="432048"/>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s-MX" sz="2000" dirty="0" smtClean="0">
              <a:solidFill>
                <a:schemeClr val="tx2"/>
              </a:solidFill>
            </a:endParaRPr>
          </a:p>
          <a:p>
            <a:pPr lvl="0" algn="l" defTabSz="889000">
              <a:lnSpc>
                <a:spcPct val="90000"/>
              </a:lnSpc>
              <a:spcBef>
                <a:spcPct val="0"/>
              </a:spcBef>
              <a:spcAft>
                <a:spcPct val="35000"/>
              </a:spcAft>
            </a:pPr>
            <a:r>
              <a:rPr lang="es-MX" sz="2000" dirty="0" smtClean="0">
                <a:solidFill>
                  <a:schemeClr val="tx2"/>
                </a:solidFill>
              </a:rPr>
              <a:t>No se ha documentado el enfoque de resultados de los proyectos, acciones y/o programas en los que se ejercen  los recursos de los fondos. </a:t>
            </a:r>
            <a:endParaRPr lang="es-MX" sz="2000" kern="1200" dirty="0">
              <a:solidFill>
                <a:schemeClr val="tx2"/>
              </a:solidFill>
            </a:endParaRPr>
          </a:p>
        </p:txBody>
      </p:sp>
    </p:spTree>
    <p:extLst>
      <p:ext uri="{BB962C8B-B14F-4D97-AF65-F5344CB8AC3E}">
        <p14:creationId xmlns:p14="http://schemas.microsoft.com/office/powerpoint/2010/main" val="2927636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13 Diagrama"/>
          <p:cNvGraphicFramePr/>
          <p:nvPr>
            <p:extLst>
              <p:ext uri="{D42A27DB-BD31-4B8C-83A1-F6EECF244321}">
                <p14:modId xmlns:p14="http://schemas.microsoft.com/office/powerpoint/2010/main" val="1854452211"/>
              </p:ext>
            </p:extLst>
          </p:nvPr>
        </p:nvGraphicFramePr>
        <p:xfrm>
          <a:off x="323528" y="1397000"/>
          <a:ext cx="8496944" cy="476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Proceso"/>
          <p:cNvSpPr/>
          <p:nvPr/>
        </p:nvSpPr>
        <p:spPr>
          <a:xfrm>
            <a:off x="395536" y="423105"/>
            <a:ext cx="8352928"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400" b="1" dirty="0" smtClean="0">
                <a:latin typeface="Arial Unicode MS" pitchFamily="34" charset="-128"/>
                <a:ea typeface="Arial Unicode MS" pitchFamily="34" charset="-128"/>
                <a:cs typeface="Arial Unicode MS" pitchFamily="34" charset="-128"/>
              </a:rPr>
              <a:t>Condiciones necesarias para la evaluación del Ramo 33</a:t>
            </a:r>
            <a:endParaRPr lang="es-MX" sz="24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631393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¿Cómo se realizó la evaluación?</a:t>
            </a:r>
            <a:endParaRPr lang="es-MX" sz="3200" b="1" dirty="0">
              <a:latin typeface="Arial Unicode MS" pitchFamily="34" charset="-128"/>
              <a:ea typeface="Arial Unicode MS" pitchFamily="34" charset="-128"/>
              <a:cs typeface="Arial Unicode MS" pitchFamily="34" charset="-128"/>
            </a:endParaRPr>
          </a:p>
        </p:txBody>
      </p:sp>
      <p:sp>
        <p:nvSpPr>
          <p:cNvPr id="5" name="4 Conector"/>
          <p:cNvSpPr/>
          <p:nvPr/>
        </p:nvSpPr>
        <p:spPr>
          <a:xfrm>
            <a:off x="683568" y="1556792"/>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1</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6" name="5 Conector"/>
          <p:cNvSpPr/>
          <p:nvPr/>
        </p:nvSpPr>
        <p:spPr>
          <a:xfrm>
            <a:off x="1398172" y="2529840"/>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2</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7" name="6 Conector"/>
          <p:cNvSpPr/>
          <p:nvPr/>
        </p:nvSpPr>
        <p:spPr>
          <a:xfrm>
            <a:off x="1968760" y="3465944"/>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3</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8" name="7 Conector"/>
          <p:cNvSpPr/>
          <p:nvPr/>
        </p:nvSpPr>
        <p:spPr>
          <a:xfrm>
            <a:off x="2478292" y="4437112"/>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4</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9" name="8 Pentágono"/>
          <p:cNvSpPr/>
          <p:nvPr/>
        </p:nvSpPr>
        <p:spPr>
          <a:xfrm>
            <a:off x="1547664" y="1556792"/>
            <a:ext cx="3816424"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Términos de Referencia de 67 preguntas binarias y abiertas</a:t>
            </a:r>
            <a:endParaRPr lang="es-MX" dirty="0">
              <a:solidFill>
                <a:schemeClr val="tx1"/>
              </a:solidFill>
              <a:latin typeface="Arial Unicode MS" pitchFamily="34" charset="-128"/>
              <a:ea typeface="Arial Unicode MS" pitchFamily="34" charset="-128"/>
              <a:cs typeface="Arial Unicode MS" pitchFamily="34" charset="-128"/>
            </a:endParaRPr>
          </a:p>
        </p:txBody>
      </p:sp>
      <p:sp>
        <p:nvSpPr>
          <p:cNvPr id="10" name="9 Pentágono"/>
          <p:cNvSpPr/>
          <p:nvPr/>
        </p:nvSpPr>
        <p:spPr>
          <a:xfrm>
            <a:off x="2118252" y="2492896"/>
            <a:ext cx="42484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Revisión documental de información del ejercicio fiscal 2013 </a:t>
            </a:r>
            <a:r>
              <a:rPr lang="es-MX" sz="1200" dirty="0" smtClean="0">
                <a:solidFill>
                  <a:schemeClr val="tx1"/>
                </a:solidFill>
                <a:latin typeface="Arial Unicode MS" pitchFamily="34" charset="-128"/>
                <a:ea typeface="Arial Unicode MS" pitchFamily="34" charset="-128"/>
                <a:cs typeface="Arial Unicode MS" pitchFamily="34" charset="-128"/>
              </a:rPr>
              <a:t>(trabajo de gabinete)</a:t>
            </a:r>
            <a:endParaRPr lang="es-MX" sz="1200" dirty="0">
              <a:solidFill>
                <a:schemeClr val="tx1"/>
              </a:solidFill>
              <a:latin typeface="Arial Unicode MS" pitchFamily="34" charset="-128"/>
              <a:ea typeface="Arial Unicode MS" pitchFamily="34" charset="-128"/>
              <a:cs typeface="Arial Unicode MS" pitchFamily="34" charset="-128"/>
            </a:endParaRPr>
          </a:p>
        </p:txBody>
      </p:sp>
      <p:sp>
        <p:nvSpPr>
          <p:cNvPr id="11" name="10 Pentágono"/>
          <p:cNvSpPr/>
          <p:nvPr/>
        </p:nvSpPr>
        <p:spPr>
          <a:xfrm>
            <a:off x="2694316" y="3429000"/>
            <a:ext cx="42484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Entrevistas a funcionarios estatales</a:t>
            </a:r>
          </a:p>
          <a:p>
            <a:r>
              <a:rPr lang="es-MX" sz="1200" dirty="0" smtClean="0">
                <a:solidFill>
                  <a:schemeClr val="tx1"/>
                </a:solidFill>
                <a:latin typeface="Arial Unicode MS" pitchFamily="34" charset="-128"/>
                <a:ea typeface="Arial Unicode MS" pitchFamily="34" charset="-128"/>
                <a:cs typeface="Arial Unicode MS" pitchFamily="34" charset="-128"/>
              </a:rPr>
              <a:t>(trabajo de campo)</a:t>
            </a:r>
          </a:p>
        </p:txBody>
      </p:sp>
      <p:sp>
        <p:nvSpPr>
          <p:cNvPr id="12" name="11 Pentágono"/>
          <p:cNvSpPr/>
          <p:nvPr/>
        </p:nvSpPr>
        <p:spPr>
          <a:xfrm>
            <a:off x="3131840" y="4365104"/>
            <a:ext cx="42484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Valoración de las 5 temáticas</a:t>
            </a:r>
            <a:endParaRPr lang="es-MX" dirty="0">
              <a:solidFill>
                <a:schemeClr val="tx1"/>
              </a:solidFill>
              <a:latin typeface="Arial Unicode MS" pitchFamily="34" charset="-128"/>
              <a:ea typeface="Arial Unicode MS" pitchFamily="34" charset="-128"/>
              <a:cs typeface="Arial Unicode MS" pitchFamily="34" charset="-128"/>
            </a:endParaRPr>
          </a:p>
        </p:txBody>
      </p:sp>
      <p:sp>
        <p:nvSpPr>
          <p:cNvPr id="13" name="12 Conector"/>
          <p:cNvSpPr/>
          <p:nvPr/>
        </p:nvSpPr>
        <p:spPr>
          <a:xfrm>
            <a:off x="3131840" y="5373216"/>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5</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14" name="13 Pentágono"/>
          <p:cNvSpPr/>
          <p:nvPr/>
        </p:nvSpPr>
        <p:spPr>
          <a:xfrm>
            <a:off x="3851920" y="5301208"/>
            <a:ext cx="42484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Presentación de resultados y recomendaciones</a:t>
            </a:r>
            <a:endParaRPr lang="es-MX" dirty="0">
              <a:solidFill>
                <a:schemeClr val="tx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685012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1600" y="2780928"/>
            <a:ext cx="6400800" cy="2376264"/>
          </a:xfrm>
        </p:spPr>
        <p:txBody>
          <a:bodyPr>
            <a:normAutofit/>
          </a:bodyPr>
          <a:lstStyle/>
          <a:p>
            <a:r>
              <a:rPr lang="es-MX" dirty="0" smtClean="0">
                <a:solidFill>
                  <a:schemeClr val="tx1"/>
                </a:solidFill>
              </a:rPr>
              <a:t>Prinpales hallazgos de </a:t>
            </a:r>
            <a:r>
              <a:rPr lang="es-MX" dirty="0">
                <a:solidFill>
                  <a:schemeClr val="tx1"/>
                </a:solidFill>
              </a:rPr>
              <a:t>la evaluación del </a:t>
            </a:r>
            <a:r>
              <a:rPr lang="es-MX" dirty="0" smtClean="0">
                <a:solidFill>
                  <a:schemeClr val="tx1"/>
                </a:solidFill>
              </a:rPr>
              <a:t>Fondo VII. </a:t>
            </a:r>
            <a:r>
              <a:rPr lang="es-MX" dirty="0">
                <a:solidFill>
                  <a:schemeClr val="tx1"/>
                </a:solidFill>
              </a:rPr>
              <a:t>Aportaciones para </a:t>
            </a:r>
            <a:r>
              <a:rPr lang="es-MX" dirty="0" smtClean="0">
                <a:solidFill>
                  <a:schemeClr val="tx1"/>
                </a:solidFill>
              </a:rPr>
              <a:t>La Seguridad Pública (FASP)</a:t>
            </a:r>
            <a:endParaRPr lang="es-ES" dirty="0">
              <a:solidFill>
                <a:schemeClr val="tx1"/>
              </a:solidFill>
            </a:endParaRPr>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76672"/>
            <a:ext cx="3296285" cy="1657985"/>
          </a:xfrm>
          <a:prstGeom prst="rect">
            <a:avLst/>
          </a:prstGeom>
          <a:noFill/>
          <a:ln>
            <a:noFill/>
          </a:ln>
        </p:spPr>
      </p:pic>
    </p:spTree>
    <p:extLst>
      <p:ext uri="{BB962C8B-B14F-4D97-AF65-F5344CB8AC3E}">
        <p14:creationId xmlns:p14="http://schemas.microsoft.com/office/powerpoint/2010/main" val="3173555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880" y="166975"/>
            <a:ext cx="5328592" cy="6480720"/>
          </a:xfrm>
          <a:prstGeom prst="rect">
            <a:avLst/>
          </a:prstGeom>
        </p:spPr>
      </p:pic>
      <p:sp>
        <p:nvSpPr>
          <p:cNvPr id="5" name="4 Rectángulo"/>
          <p:cNvSpPr/>
          <p:nvPr/>
        </p:nvSpPr>
        <p:spPr>
          <a:xfrm>
            <a:off x="395536" y="1484784"/>
            <a:ext cx="2952328" cy="3744416"/>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En el Plan Estatal de Desarrollo y el Programa Estatal de Seguridad Pública 2013-2018 está desarrollado el diagnóstico sobre seguridad pública.</a:t>
            </a:r>
          </a:p>
          <a:p>
            <a:endParaRPr lang="es-MX" dirty="0">
              <a:solidFill>
                <a:schemeClr val="tx1"/>
              </a:solidFill>
              <a:latin typeface="Arial Unicode MS" pitchFamily="34" charset="-128"/>
              <a:ea typeface="Arial Unicode MS" pitchFamily="34" charset="-128"/>
              <a:cs typeface="Arial Unicode MS" pitchFamily="34" charset="-128"/>
            </a:endParaRPr>
          </a:p>
          <a:p>
            <a:r>
              <a:rPr lang="es-MX" dirty="0" smtClean="0">
                <a:solidFill>
                  <a:schemeClr val="tx1"/>
                </a:solidFill>
                <a:latin typeface="Arial Unicode MS" pitchFamily="34" charset="-128"/>
                <a:ea typeface="Arial Unicode MS" pitchFamily="34" charset="-128"/>
                <a:cs typeface="Arial Unicode MS" pitchFamily="34" charset="-128"/>
              </a:rPr>
              <a:t>La ENVIPE resalta la importancia de atender está problemática en Morelos.</a:t>
            </a:r>
            <a:endParaRPr lang="es-MX" dirty="0">
              <a:solidFill>
                <a:schemeClr val="tx1"/>
              </a:solidFill>
              <a:latin typeface="Arial Unicode MS" pitchFamily="34" charset="-128"/>
              <a:ea typeface="Arial Unicode MS" pitchFamily="34" charset="-128"/>
              <a:cs typeface="Arial Unicode MS" pitchFamily="34" charset="-128"/>
            </a:endParaRPr>
          </a:p>
        </p:txBody>
      </p:sp>
      <p:sp>
        <p:nvSpPr>
          <p:cNvPr id="6" name="5 Proceso"/>
          <p:cNvSpPr/>
          <p:nvPr/>
        </p:nvSpPr>
        <p:spPr>
          <a:xfrm>
            <a:off x="395536" y="260648"/>
            <a:ext cx="2952328" cy="989672"/>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400" b="1" dirty="0" smtClean="0">
                <a:latin typeface="Arial Unicode MS" pitchFamily="34" charset="-128"/>
                <a:ea typeface="Arial Unicode MS" pitchFamily="34" charset="-128"/>
                <a:cs typeface="Arial Unicode MS" pitchFamily="34" charset="-128"/>
              </a:rPr>
              <a:t>Problemática:</a:t>
            </a:r>
          </a:p>
          <a:p>
            <a:r>
              <a:rPr lang="es-MX" sz="2400" b="1" dirty="0" smtClean="0">
                <a:latin typeface="Arial Unicode MS" pitchFamily="34" charset="-128"/>
                <a:ea typeface="Arial Unicode MS" pitchFamily="34" charset="-128"/>
                <a:cs typeface="Arial Unicode MS" pitchFamily="34" charset="-128"/>
              </a:rPr>
              <a:t>Inseguridad pública</a:t>
            </a:r>
            <a:endParaRPr lang="es-MX" sz="24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748244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2893</Words>
  <Application>Microsoft Office PowerPoint</Application>
  <PresentationFormat>Presentación en pantalla (4:3)</PresentationFormat>
  <Paragraphs>292</Paragraphs>
  <Slides>24</Slides>
  <Notes>1</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Evaluación del Fondo de Aportaciones para la Seguridad Pública FASP  Morelos</vt:lpstr>
      <vt:lpstr>Presentación de PowerPoint</vt:lpstr>
      <vt:lpstr>Ramo 33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Alineación</vt:lpstr>
      <vt:lpstr>Presentación de PowerPoint</vt:lpstr>
      <vt:lpstr>Estas carencias nos permiten considerar que: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Thania Paola  De La Garza Navarrete</dc:creator>
  <cp:lastModifiedBy>USUARIO</cp:lastModifiedBy>
  <cp:revision>125</cp:revision>
  <dcterms:created xsi:type="dcterms:W3CDTF">2014-07-04T17:00:33Z</dcterms:created>
  <dcterms:modified xsi:type="dcterms:W3CDTF">2014-10-13T14:45:26Z</dcterms:modified>
</cp:coreProperties>
</file>