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4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2">
  <p:sldMasterIdLst>
    <p:sldMasterId id="2147483648" r:id="rId1"/>
  </p:sldMasterIdLst>
  <p:notesMasterIdLst>
    <p:notesMasterId r:id="rId31"/>
  </p:notesMasterIdLst>
  <p:sldIdLst>
    <p:sldId id="377" r:id="rId2"/>
    <p:sldId id="374" r:id="rId3"/>
    <p:sldId id="326" r:id="rId4"/>
    <p:sldId id="332" r:id="rId5"/>
    <p:sldId id="356" r:id="rId6"/>
    <p:sldId id="293" r:id="rId7"/>
    <p:sldId id="260" r:id="rId8"/>
    <p:sldId id="333" r:id="rId9"/>
    <p:sldId id="262" r:id="rId10"/>
    <p:sldId id="327" r:id="rId11"/>
    <p:sldId id="370" r:id="rId12"/>
    <p:sldId id="375" r:id="rId13"/>
    <p:sldId id="376" r:id="rId14"/>
    <p:sldId id="323" r:id="rId15"/>
    <p:sldId id="339" r:id="rId16"/>
    <p:sldId id="340" r:id="rId17"/>
    <p:sldId id="341" r:id="rId18"/>
    <p:sldId id="347" r:id="rId19"/>
    <p:sldId id="350" r:id="rId20"/>
    <p:sldId id="363" r:id="rId21"/>
    <p:sldId id="364" r:id="rId22"/>
    <p:sldId id="342" r:id="rId23"/>
    <p:sldId id="344" r:id="rId24"/>
    <p:sldId id="365" r:id="rId25"/>
    <p:sldId id="367" r:id="rId26"/>
    <p:sldId id="368" r:id="rId27"/>
    <p:sldId id="366" r:id="rId28"/>
    <p:sldId id="346" r:id="rId29"/>
    <p:sldId id="355" r:id="rId3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berto Aguilar López" initials="AA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C3DA"/>
    <a:srgbClr val="1798D9"/>
    <a:srgbClr val="1736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9" autoAdjust="0"/>
    <p:restoredTop sz="94660"/>
  </p:normalViewPr>
  <p:slideViewPr>
    <p:cSldViewPr>
      <p:cViewPr>
        <p:scale>
          <a:sx n="76" d="100"/>
          <a:sy n="76" d="100"/>
        </p:scale>
        <p:origin x="-11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ZayLix:Desktop:INSP:Estad&#237;stica%20para%20Ev.%20Desempe&#241;o%20FASSA%2018,07,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FAEB</c:v>
                </c:pt>
              </c:strCache>
            </c:strRef>
          </c:tx>
          <c:invertIfNegative val="0"/>
          <c:cat>
            <c:numRef>
              <c:f>Hoja1!$A$2:$A$12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Hoja1!$B$2:$B$12</c:f>
              <c:numCache>
                <c:formatCode>0.0%</c:formatCode>
                <c:ptCount val="11"/>
                <c:pt idx="0">
                  <c:v>0.6352552876195614</c:v>
                </c:pt>
                <c:pt idx="1">
                  <c:v>0.62204029709877462</c:v>
                </c:pt>
                <c:pt idx="2">
                  <c:v>0.60861959879415017</c:v>
                </c:pt>
                <c:pt idx="3">
                  <c:v>0.61140352390978003</c:v>
                </c:pt>
                <c:pt idx="4">
                  <c:v>0.62913787727101222</c:v>
                </c:pt>
                <c:pt idx="5">
                  <c:v>0.61374810047376538</c:v>
                </c:pt>
                <c:pt idx="6">
                  <c:v>0.62144053601340143</c:v>
                </c:pt>
                <c:pt idx="7">
                  <c:v>0.62209138957650423</c:v>
                </c:pt>
                <c:pt idx="8">
                  <c:v>0.59971013406299578</c:v>
                </c:pt>
                <c:pt idx="9">
                  <c:v>0.59609081268678343</c:v>
                </c:pt>
                <c:pt idx="10">
                  <c:v>0.58969584827107724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FASSA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Hoja1!$C$2:$C$12</c:f>
              <c:numCache>
                <c:formatCode>0.0%</c:formatCode>
                <c:ptCount val="11"/>
                <c:pt idx="0">
                  <c:v>0.12524136692262805</c:v>
                </c:pt>
                <c:pt idx="1">
                  <c:v>0.12366120891296303</c:v>
                </c:pt>
                <c:pt idx="2">
                  <c:v>0.12756336298336401</c:v>
                </c:pt>
                <c:pt idx="3">
                  <c:v>0.12525238580081804</c:v>
                </c:pt>
                <c:pt idx="4">
                  <c:v>0.13062316390671394</c:v>
                </c:pt>
                <c:pt idx="5">
                  <c:v>0.12483239474389903</c:v>
                </c:pt>
                <c:pt idx="6">
                  <c:v>0.12033557141449502</c:v>
                </c:pt>
                <c:pt idx="7">
                  <c:v>0.121455810530541</c:v>
                </c:pt>
                <c:pt idx="8">
                  <c:v>0.1314517035870911</c:v>
                </c:pt>
                <c:pt idx="9">
                  <c:v>0.14425672418779506</c:v>
                </c:pt>
                <c:pt idx="10">
                  <c:v>0.14363363016074901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FAIS</c:v>
                </c:pt>
              </c:strCache>
            </c:strRef>
          </c:tx>
          <c:invertIfNegative val="0"/>
          <c:cat>
            <c:numRef>
              <c:f>Hoja1!$A$2:$A$12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Hoja1!$D$2:$D$12</c:f>
              <c:numCache>
                <c:formatCode>0.0%</c:formatCode>
                <c:ptCount val="11"/>
                <c:pt idx="0">
                  <c:v>5.8197494274552113E-2</c:v>
                </c:pt>
                <c:pt idx="1">
                  <c:v>5.5480323361647987E-2</c:v>
                </c:pt>
                <c:pt idx="2">
                  <c:v>5.7017380624511525E-2</c:v>
                </c:pt>
                <c:pt idx="3">
                  <c:v>5.6379105044264598E-2</c:v>
                </c:pt>
                <c:pt idx="4">
                  <c:v>6.0346949828494506E-2</c:v>
                </c:pt>
                <c:pt idx="5">
                  <c:v>6.6148207741128104E-2</c:v>
                </c:pt>
                <c:pt idx="6">
                  <c:v>6.5594076826710632E-2</c:v>
                </c:pt>
                <c:pt idx="7">
                  <c:v>6.5417809593898479E-2</c:v>
                </c:pt>
                <c:pt idx="8">
                  <c:v>6.8056024088858913E-2</c:v>
                </c:pt>
                <c:pt idx="9">
                  <c:v>5.2178733249783116E-2</c:v>
                </c:pt>
                <c:pt idx="10">
                  <c:v>5.4469758297675502E-2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FAFM</c:v>
                </c:pt>
              </c:strCache>
            </c:strRef>
          </c:tx>
          <c:invertIfNegative val="0"/>
          <c:cat>
            <c:numRef>
              <c:f>Hoja1!$A$2:$A$12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Hoja1!$E$2:$E$12</c:f>
              <c:numCache>
                <c:formatCode>0.0%</c:formatCode>
                <c:ptCount val="11"/>
                <c:pt idx="0">
                  <c:v>8.2491355696259441E-2</c:v>
                </c:pt>
                <c:pt idx="1">
                  <c:v>8.0060732898354511E-2</c:v>
                </c:pt>
                <c:pt idx="2">
                  <c:v>8.2269529941568331E-2</c:v>
                </c:pt>
                <c:pt idx="3">
                  <c:v>8.1591799402902718E-2</c:v>
                </c:pt>
                <c:pt idx="4">
                  <c:v>8.3750471845202054E-2</c:v>
                </c:pt>
                <c:pt idx="5">
                  <c:v>9.1177259318852205E-2</c:v>
                </c:pt>
                <c:pt idx="6">
                  <c:v>8.9607702377433554E-2</c:v>
                </c:pt>
                <c:pt idx="7">
                  <c:v>8.8312035860038815E-2</c:v>
                </c:pt>
                <c:pt idx="8">
                  <c:v>9.3719154890863007E-2</c:v>
                </c:pt>
                <c:pt idx="9">
                  <c:v>9.6066711655258819E-2</c:v>
                </c:pt>
                <c:pt idx="10">
                  <c:v>9.868162368451483E-2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FAM</c:v>
                </c:pt>
              </c:strCache>
            </c:strRef>
          </c:tx>
          <c:invertIfNegative val="0"/>
          <c:cat>
            <c:numRef>
              <c:f>Hoja1!$A$2:$A$12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Hoja1!$F$2:$F$12</c:f>
              <c:numCache>
                <c:formatCode>0.0%</c:formatCode>
                <c:ptCount val="11"/>
                <c:pt idx="0">
                  <c:v>3.1613453680003609E-2</c:v>
                </c:pt>
                <c:pt idx="1">
                  <c:v>2.8642948007714709E-2</c:v>
                </c:pt>
                <c:pt idx="2">
                  <c:v>3.1504708027838793E-2</c:v>
                </c:pt>
                <c:pt idx="3">
                  <c:v>2.690389493847831E-2</c:v>
                </c:pt>
                <c:pt idx="4">
                  <c:v>3.2741954013556313E-2</c:v>
                </c:pt>
                <c:pt idx="5">
                  <c:v>3.5308840618575227E-2</c:v>
                </c:pt>
                <c:pt idx="6">
                  <c:v>3.2599974663232091E-2</c:v>
                </c:pt>
                <c:pt idx="7">
                  <c:v>3.1176824780892499E-2</c:v>
                </c:pt>
                <c:pt idx="8">
                  <c:v>3.0935692242337904E-2</c:v>
                </c:pt>
                <c:pt idx="9">
                  <c:v>3.4307818374626417E-2</c:v>
                </c:pt>
                <c:pt idx="10">
                  <c:v>3.3757372499132604E-2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Otros*</c:v>
                </c:pt>
              </c:strCache>
            </c:strRef>
          </c:tx>
          <c:invertIfNegative val="0"/>
          <c:cat>
            <c:numRef>
              <c:f>Hoja1!$A$2:$A$12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Hoja1!$G$2:$G$12</c:f>
              <c:numCache>
                <c:formatCode>0.0%</c:formatCode>
                <c:ptCount val="11"/>
                <c:pt idx="0">
                  <c:v>6.7201041806996334E-2</c:v>
                </c:pt>
                <c:pt idx="1">
                  <c:v>9.0114489720546614E-2</c:v>
                </c:pt>
                <c:pt idx="2">
                  <c:v>9.3025419628568209E-2</c:v>
                </c:pt>
                <c:pt idx="3">
                  <c:v>9.8469290903756931E-2</c:v>
                </c:pt>
                <c:pt idx="4">
                  <c:v>6.33995831350216E-2</c:v>
                </c:pt>
                <c:pt idx="5">
                  <c:v>6.8785197103781198E-2</c:v>
                </c:pt>
                <c:pt idx="6">
                  <c:v>7.0422138704728091E-2</c:v>
                </c:pt>
                <c:pt idx="7">
                  <c:v>7.1546129658125415E-2</c:v>
                </c:pt>
                <c:pt idx="8">
                  <c:v>7.6127291127853422E-2</c:v>
                </c:pt>
                <c:pt idx="9">
                  <c:v>7.7099199845753419E-2</c:v>
                </c:pt>
                <c:pt idx="10">
                  <c:v>7.9761767086850954E-2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5386112"/>
        <c:axId val="205387648"/>
      </c:barChart>
      <c:catAx>
        <c:axId val="20538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s-MX"/>
          </a:p>
        </c:txPr>
        <c:crossAx val="205387648"/>
        <c:crosses val="autoZero"/>
        <c:auto val="1"/>
        <c:lblAlgn val="ctr"/>
        <c:lblOffset val="100"/>
        <c:noMultiLvlLbl val="0"/>
      </c:catAx>
      <c:valAx>
        <c:axId val="2053876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53861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s-MX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'PEF y PEE'!$A$5</c:f>
              <c:strCache>
                <c:ptCount val="1"/>
                <c:pt idx="0">
                  <c:v>Morelos (monto en el PEF)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'PEF y PEE'!$B$3:$L$3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'PEF y PEE'!$B$5:$L$5</c:f>
              <c:numCache>
                <c:formatCode>#,##0.00;[Red]#,##0.00</c:formatCode>
                <c:ptCount val="11"/>
                <c:pt idx="0">
                  <c:v>558107570</c:v>
                </c:pt>
                <c:pt idx="1">
                  <c:v>616395624.99999988</c:v>
                </c:pt>
                <c:pt idx="2">
                  <c:v>656832335</c:v>
                </c:pt>
                <c:pt idx="3">
                  <c:v>706572893</c:v>
                </c:pt>
                <c:pt idx="4">
                  <c:v>746711436.99999988</c:v>
                </c:pt>
                <c:pt idx="5">
                  <c:v>767391479</c:v>
                </c:pt>
                <c:pt idx="6">
                  <c:v>854831500.99999976</c:v>
                </c:pt>
                <c:pt idx="7">
                  <c:v>908440322</c:v>
                </c:pt>
                <c:pt idx="8">
                  <c:v>956261959.00000024</c:v>
                </c:pt>
                <c:pt idx="9">
                  <c:v>1097262684</c:v>
                </c:pt>
                <c:pt idx="10">
                  <c:v>1229159011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419648"/>
        <c:axId val="205421184"/>
      </c:barChart>
      <c:lineChart>
        <c:grouping val="standard"/>
        <c:varyColors val="0"/>
        <c:ser>
          <c:idx val="0"/>
          <c:order val="0"/>
          <c:tx>
            <c:strRef>
              <c:f>'PEF y PEE'!$A$4</c:f>
              <c:strCache>
                <c:ptCount val="1"/>
                <c:pt idx="0">
                  <c:v>Morelos (deflactado 2012)</c:v>
                </c:pt>
              </c:strCache>
            </c:strRef>
          </c:tx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'PEF y PEE'!$B$3:$L$3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'PEF y PEE'!$B$4:$L$4</c:f>
              <c:numCache>
                <c:formatCode>#,##0.00;[Red]#,##0.00</c:formatCode>
                <c:ptCount val="11"/>
                <c:pt idx="0">
                  <c:v>869186832.41018081</c:v>
                </c:pt>
                <c:pt idx="1">
                  <c:v>913488372.20193183</c:v>
                </c:pt>
                <c:pt idx="2">
                  <c:v>929602310.64433908</c:v>
                </c:pt>
                <c:pt idx="3">
                  <c:v>947159251.71548522</c:v>
                </c:pt>
                <c:pt idx="4">
                  <c:v>958589418.6217401</c:v>
                </c:pt>
                <c:pt idx="5">
                  <c:v>919754921.83205116</c:v>
                </c:pt>
                <c:pt idx="6">
                  <c:v>980780669.15547419</c:v>
                </c:pt>
                <c:pt idx="7">
                  <c:v>1000169439.9434699</c:v>
                </c:pt>
                <c:pt idx="8">
                  <c:v>1000573038.4081799</c:v>
                </c:pt>
                <c:pt idx="9">
                  <c:v>1097262684</c:v>
                </c:pt>
                <c:pt idx="10">
                  <c:v>1212596643.3376899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419648"/>
        <c:axId val="205421184"/>
      </c:lineChart>
      <c:catAx>
        <c:axId val="20541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5421184"/>
        <c:crosses val="autoZero"/>
        <c:auto val="1"/>
        <c:lblAlgn val="ctr"/>
        <c:lblOffset val="100"/>
        <c:noMultiLvlLbl val="0"/>
      </c:catAx>
      <c:valAx>
        <c:axId val="205421184"/>
        <c:scaling>
          <c:orientation val="minMax"/>
        </c:scaling>
        <c:delete val="0"/>
        <c:axPos val="l"/>
        <c:numFmt formatCode="#,##0;[Red]#,##0" sourceLinked="0"/>
        <c:majorTickMark val="out"/>
        <c:minorTickMark val="none"/>
        <c:tickLblPos val="nextTo"/>
        <c:crossAx val="20541964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6623384674993E-2"/>
                <c:y val="0.17636929230085505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s-MX"/>
                    <a:t>Millones de pesos</a:t>
                  </a:r>
                </a:p>
              </c:rich>
            </c:tx>
          </c:dispUnitsLbl>
        </c:dispUnits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299857-56C2-4AAF-A1BD-3CC55B3B2C5A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s-MX"/>
        </a:p>
      </dgm:t>
    </dgm:pt>
    <dgm:pt modelId="{631C57DE-FE1A-4847-BA12-251E7A08A02B}">
      <dgm:prSet/>
      <dgm:spPr/>
      <dgm:t>
        <a:bodyPr/>
        <a:lstStyle/>
        <a:p>
          <a:pPr rtl="0"/>
          <a:r>
            <a:rPr lang="es-MX" smtClean="0">
              <a:latin typeface="Calibri"/>
              <a:cs typeface="Calibri"/>
            </a:rPr>
            <a:t>El Fondo de Aportaciones para los Servicios de Salud (FASSA) tiene como objetivo financiar la prestación de los servicios de salud para la población sin seguridad social en las entidades federativas.</a:t>
          </a:r>
          <a:endParaRPr lang="es-MX">
            <a:latin typeface="Calibri"/>
            <a:cs typeface="Calibri"/>
          </a:endParaRPr>
        </a:p>
      </dgm:t>
    </dgm:pt>
    <dgm:pt modelId="{E5474BF8-D822-4ACE-BB6D-6890400F9F83}" type="parTrans" cxnId="{35A4313B-477B-4184-8E9C-6045D063D96B}">
      <dgm:prSet/>
      <dgm:spPr/>
      <dgm:t>
        <a:bodyPr/>
        <a:lstStyle/>
        <a:p>
          <a:endParaRPr lang="es-MX"/>
        </a:p>
      </dgm:t>
    </dgm:pt>
    <dgm:pt modelId="{664F9F02-5F5F-4E98-9B3A-599C2C797045}" type="sibTrans" cxnId="{35A4313B-477B-4184-8E9C-6045D063D96B}">
      <dgm:prSet/>
      <dgm:spPr/>
      <dgm:t>
        <a:bodyPr/>
        <a:lstStyle/>
        <a:p>
          <a:endParaRPr lang="es-MX"/>
        </a:p>
      </dgm:t>
    </dgm:pt>
    <dgm:pt modelId="{48DCCC91-F69D-432F-B8C1-00540578633D}">
      <dgm:prSet/>
      <dgm:spPr/>
      <dgm:t>
        <a:bodyPr/>
        <a:lstStyle/>
        <a:p>
          <a:pPr rtl="0"/>
          <a:r>
            <a:rPr lang="es-MX" smtClean="0">
              <a:latin typeface="Calibri"/>
              <a:cs typeface="Calibri"/>
            </a:rPr>
            <a:t>El FASSA se crea durante la década de los noventa, en el marco de un proceso de descentralización del sector salud.</a:t>
          </a:r>
          <a:endParaRPr lang="es-MX">
            <a:latin typeface="Calibri"/>
            <a:cs typeface="Calibri"/>
          </a:endParaRPr>
        </a:p>
      </dgm:t>
    </dgm:pt>
    <dgm:pt modelId="{7CED8F21-E0A0-4F76-943F-46C4E9A6EE9B}" type="parTrans" cxnId="{5C8C0206-57FC-452F-A737-02D557C517F3}">
      <dgm:prSet/>
      <dgm:spPr/>
      <dgm:t>
        <a:bodyPr/>
        <a:lstStyle/>
        <a:p>
          <a:endParaRPr lang="es-MX"/>
        </a:p>
      </dgm:t>
    </dgm:pt>
    <dgm:pt modelId="{D4CED044-6BA4-4B83-BCB0-FB44EE0C64FB}" type="sibTrans" cxnId="{5C8C0206-57FC-452F-A737-02D557C517F3}">
      <dgm:prSet/>
      <dgm:spPr/>
      <dgm:t>
        <a:bodyPr/>
        <a:lstStyle/>
        <a:p>
          <a:endParaRPr lang="es-MX"/>
        </a:p>
      </dgm:t>
    </dgm:pt>
    <dgm:pt modelId="{1FC8B92B-0AC3-4B37-A536-D6FCC60F1BC4}">
      <dgm:prSet/>
      <dgm:spPr/>
      <dgm:t>
        <a:bodyPr/>
        <a:lstStyle/>
        <a:p>
          <a:pPr rtl="0"/>
          <a:r>
            <a:rPr lang="es-MX" dirty="0" smtClean="0">
              <a:latin typeface="Calibri"/>
              <a:cs typeface="Calibri"/>
            </a:rPr>
            <a:t>En Morelos, alrededor del 80% del Fondo se destina al pago de nóminas.</a:t>
          </a:r>
          <a:r>
            <a:rPr lang="es-ES_tradnl" dirty="0" smtClean="0">
              <a:latin typeface="Calibri"/>
              <a:cs typeface="Calibri"/>
            </a:rPr>
            <a:t> </a:t>
          </a:r>
          <a:endParaRPr lang="es-MX" dirty="0">
            <a:latin typeface="Calibri"/>
            <a:cs typeface="Calibri"/>
          </a:endParaRPr>
        </a:p>
      </dgm:t>
    </dgm:pt>
    <dgm:pt modelId="{75B63A7C-1E4F-4D18-BE90-1833E6E2D97A}" type="parTrans" cxnId="{DFB4DD9B-13AB-4654-BBB0-C45B4B30D09D}">
      <dgm:prSet/>
      <dgm:spPr/>
      <dgm:t>
        <a:bodyPr/>
        <a:lstStyle/>
        <a:p>
          <a:endParaRPr lang="es-MX"/>
        </a:p>
      </dgm:t>
    </dgm:pt>
    <dgm:pt modelId="{50BFB711-B6EB-4D8A-83B0-2310D94666EC}" type="sibTrans" cxnId="{DFB4DD9B-13AB-4654-BBB0-C45B4B30D09D}">
      <dgm:prSet/>
      <dgm:spPr/>
      <dgm:t>
        <a:bodyPr/>
        <a:lstStyle/>
        <a:p>
          <a:endParaRPr lang="es-MX"/>
        </a:p>
      </dgm:t>
    </dgm:pt>
    <dgm:pt modelId="{F4157ECD-CFD7-4377-B203-C26B71759993}" type="pres">
      <dgm:prSet presAssocID="{6C299857-56C2-4AAF-A1BD-3CC55B3B2C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AFAB67B-1792-4F3B-B564-11AA956F80F2}" type="pres">
      <dgm:prSet presAssocID="{631C57DE-FE1A-4847-BA12-251E7A08A02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B6C817-2D26-4BB0-8D54-B4D611C4C254}" type="pres">
      <dgm:prSet presAssocID="{664F9F02-5F5F-4E98-9B3A-599C2C797045}" presName="spacer" presStyleCnt="0"/>
      <dgm:spPr/>
    </dgm:pt>
    <dgm:pt modelId="{86365C74-B520-43D3-AF6C-43855480A2B6}" type="pres">
      <dgm:prSet presAssocID="{48DCCC91-F69D-432F-B8C1-00540578633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2209A0-26D0-4668-BAAC-C4051F7201A3}" type="pres">
      <dgm:prSet presAssocID="{D4CED044-6BA4-4B83-BCB0-FB44EE0C64FB}" presName="spacer" presStyleCnt="0"/>
      <dgm:spPr/>
    </dgm:pt>
    <dgm:pt modelId="{8C1915EE-7E55-4DE5-87EA-F0864F94575B}" type="pres">
      <dgm:prSet presAssocID="{1FC8B92B-0AC3-4B37-A536-D6FCC60F1BC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C8C0206-57FC-452F-A737-02D557C517F3}" srcId="{6C299857-56C2-4AAF-A1BD-3CC55B3B2C5A}" destId="{48DCCC91-F69D-432F-B8C1-00540578633D}" srcOrd="1" destOrd="0" parTransId="{7CED8F21-E0A0-4F76-943F-46C4E9A6EE9B}" sibTransId="{D4CED044-6BA4-4B83-BCB0-FB44EE0C64FB}"/>
    <dgm:cxn modelId="{361A912C-0552-4950-A46C-A19730D6A3BF}" type="presOf" srcId="{48DCCC91-F69D-432F-B8C1-00540578633D}" destId="{86365C74-B520-43D3-AF6C-43855480A2B6}" srcOrd="0" destOrd="0" presId="urn:microsoft.com/office/officeart/2005/8/layout/vList2"/>
    <dgm:cxn modelId="{DFB4DD9B-13AB-4654-BBB0-C45B4B30D09D}" srcId="{6C299857-56C2-4AAF-A1BD-3CC55B3B2C5A}" destId="{1FC8B92B-0AC3-4B37-A536-D6FCC60F1BC4}" srcOrd="2" destOrd="0" parTransId="{75B63A7C-1E4F-4D18-BE90-1833E6E2D97A}" sibTransId="{50BFB711-B6EB-4D8A-83B0-2310D94666EC}"/>
    <dgm:cxn modelId="{5F67851E-A916-405C-8E03-0821A75D943A}" type="presOf" srcId="{631C57DE-FE1A-4847-BA12-251E7A08A02B}" destId="{5AFAB67B-1792-4F3B-B564-11AA956F80F2}" srcOrd="0" destOrd="0" presId="urn:microsoft.com/office/officeart/2005/8/layout/vList2"/>
    <dgm:cxn modelId="{16375E01-22B9-43EB-98E2-551FEBC25047}" type="presOf" srcId="{1FC8B92B-0AC3-4B37-A536-D6FCC60F1BC4}" destId="{8C1915EE-7E55-4DE5-87EA-F0864F94575B}" srcOrd="0" destOrd="0" presId="urn:microsoft.com/office/officeart/2005/8/layout/vList2"/>
    <dgm:cxn modelId="{92280D4A-DE98-46AA-8313-B4F8D8FB99C2}" type="presOf" srcId="{6C299857-56C2-4AAF-A1BD-3CC55B3B2C5A}" destId="{F4157ECD-CFD7-4377-B203-C26B71759993}" srcOrd="0" destOrd="0" presId="urn:microsoft.com/office/officeart/2005/8/layout/vList2"/>
    <dgm:cxn modelId="{35A4313B-477B-4184-8E9C-6045D063D96B}" srcId="{6C299857-56C2-4AAF-A1BD-3CC55B3B2C5A}" destId="{631C57DE-FE1A-4847-BA12-251E7A08A02B}" srcOrd="0" destOrd="0" parTransId="{E5474BF8-D822-4ACE-BB6D-6890400F9F83}" sibTransId="{664F9F02-5F5F-4E98-9B3A-599C2C797045}"/>
    <dgm:cxn modelId="{2DD9DC4D-5610-4671-B607-2709CAEFE7D0}" type="presParOf" srcId="{F4157ECD-CFD7-4377-B203-C26B71759993}" destId="{5AFAB67B-1792-4F3B-B564-11AA956F80F2}" srcOrd="0" destOrd="0" presId="urn:microsoft.com/office/officeart/2005/8/layout/vList2"/>
    <dgm:cxn modelId="{F91BC57A-0B42-4C84-A4EF-9306333A1F7C}" type="presParOf" srcId="{F4157ECD-CFD7-4377-B203-C26B71759993}" destId="{BCB6C817-2D26-4BB0-8D54-B4D611C4C254}" srcOrd="1" destOrd="0" presId="urn:microsoft.com/office/officeart/2005/8/layout/vList2"/>
    <dgm:cxn modelId="{9117A79B-9772-41D0-BE0D-C0DD5102191C}" type="presParOf" srcId="{F4157ECD-CFD7-4377-B203-C26B71759993}" destId="{86365C74-B520-43D3-AF6C-43855480A2B6}" srcOrd="2" destOrd="0" presId="urn:microsoft.com/office/officeart/2005/8/layout/vList2"/>
    <dgm:cxn modelId="{DF010595-AD50-4C54-AC33-6C0C783A4B07}" type="presParOf" srcId="{F4157ECD-CFD7-4377-B203-C26B71759993}" destId="{FD2209A0-26D0-4668-BAAC-C4051F7201A3}" srcOrd="3" destOrd="0" presId="urn:microsoft.com/office/officeart/2005/8/layout/vList2"/>
    <dgm:cxn modelId="{ED535F22-B237-4C12-9E97-F2E063E5161D}" type="presParOf" srcId="{F4157ECD-CFD7-4377-B203-C26B71759993}" destId="{8C1915EE-7E55-4DE5-87EA-F0864F94575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6015B9-8C30-6D41-8AF7-E12DBFCA1A22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BCDD9DA-0636-104F-BC32-7C98E4834918}">
      <dgm:prSet phldrT="[Texto]" custT="1"/>
      <dgm:spPr>
        <a:solidFill>
          <a:srgbClr val="17365D"/>
        </a:solidFill>
      </dgm:spPr>
      <dgm:t>
        <a:bodyPr/>
        <a:lstStyle/>
        <a:p>
          <a:r>
            <a:rPr lang="es-ES_tradnl" sz="2000" dirty="0" smtClean="0">
              <a:latin typeface="Trebuchet MS"/>
              <a:cs typeface="Trebuchet MS"/>
            </a:rPr>
            <a:t>La información generada por los avales es procesada por el responsable del programa y es reportada a la Federación sin que exista un ejercicio de análisis de ella por parte de los principales responsables del Fondo</a:t>
          </a:r>
          <a:endParaRPr lang="es-ES" sz="2000" dirty="0">
            <a:latin typeface="Trebuchet MS"/>
            <a:cs typeface="Trebuchet MS"/>
          </a:endParaRPr>
        </a:p>
      </dgm:t>
    </dgm:pt>
    <dgm:pt modelId="{F6F2948A-2078-8149-81E4-AAF3732597A0}" type="parTrans" cxnId="{109F266F-D4D1-0F46-83F2-31B8D7CB8407}">
      <dgm:prSet/>
      <dgm:spPr/>
      <dgm:t>
        <a:bodyPr/>
        <a:lstStyle/>
        <a:p>
          <a:endParaRPr lang="es-ES"/>
        </a:p>
      </dgm:t>
    </dgm:pt>
    <dgm:pt modelId="{A7B8FCB2-56CA-2B4E-9ED0-94582C747AC9}" type="sibTrans" cxnId="{109F266F-D4D1-0F46-83F2-31B8D7CB8407}">
      <dgm:prSet/>
      <dgm:spPr/>
      <dgm:t>
        <a:bodyPr/>
        <a:lstStyle/>
        <a:p>
          <a:endParaRPr lang="es-ES"/>
        </a:p>
      </dgm:t>
    </dgm:pt>
    <dgm:pt modelId="{B0387F0C-BD41-0E4A-A44E-CE59FE1A048D}" type="pres">
      <dgm:prSet presAssocID="{0D6015B9-8C30-6D41-8AF7-E12DBFCA1A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A3929F9-23DA-994D-907B-305C8F1FFCF0}" type="pres">
      <dgm:prSet presAssocID="{3BCDD9DA-0636-104F-BC32-7C98E4834918}" presName="parentText" presStyleLbl="node1" presStyleIdx="0" presStyleCnt="1" custScaleY="125198" custLinFactNeighborY="-5593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4D98D96-8630-0845-A7C8-4FD26A75B368}" type="presOf" srcId="{0D6015B9-8C30-6D41-8AF7-E12DBFCA1A22}" destId="{B0387F0C-BD41-0E4A-A44E-CE59FE1A048D}" srcOrd="0" destOrd="0" presId="urn:microsoft.com/office/officeart/2005/8/layout/vList2"/>
    <dgm:cxn modelId="{109F266F-D4D1-0F46-83F2-31B8D7CB8407}" srcId="{0D6015B9-8C30-6D41-8AF7-E12DBFCA1A22}" destId="{3BCDD9DA-0636-104F-BC32-7C98E4834918}" srcOrd="0" destOrd="0" parTransId="{F6F2948A-2078-8149-81E4-AAF3732597A0}" sibTransId="{A7B8FCB2-56CA-2B4E-9ED0-94582C747AC9}"/>
    <dgm:cxn modelId="{2FDC7373-9606-1443-9085-6D3BE4B5DC57}" type="presOf" srcId="{3BCDD9DA-0636-104F-BC32-7C98E4834918}" destId="{1A3929F9-23DA-994D-907B-305C8F1FFCF0}" srcOrd="0" destOrd="0" presId="urn:microsoft.com/office/officeart/2005/8/layout/vList2"/>
    <dgm:cxn modelId="{1BBE3B99-23F5-184C-B3C2-DF828C6D8C6C}" type="presParOf" srcId="{B0387F0C-BD41-0E4A-A44E-CE59FE1A048D}" destId="{1A3929F9-23DA-994D-907B-305C8F1FFC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CDE0DB0-F3CB-D342-BD25-44A005C0E3EB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8E72AA-F319-6741-8FD3-4F503765F453}">
      <dgm:prSet custT="1"/>
      <dgm:spPr>
        <a:solidFill>
          <a:srgbClr val="17365D"/>
        </a:solidFill>
      </dgm:spPr>
      <dgm:t>
        <a:bodyPr/>
        <a:lstStyle/>
        <a:p>
          <a:pPr rtl="0"/>
          <a:r>
            <a:rPr lang="es-MX" sz="2000" dirty="0" smtClean="0">
              <a:latin typeface="Trebuchet MS"/>
              <a:cs typeface="Trebuchet MS"/>
            </a:rPr>
            <a:t>Los mecanismos e instrumentos de coordinación intra e inter-institucional son insuficientes y por ello se retrasan actividades que dificultan el cumplimiento de las actividades programadas: la realización de una junta o la obtención de una firma pueden retrasar el desarrollo de los procesos</a:t>
          </a:r>
          <a:endParaRPr lang="es-ES" sz="2000" dirty="0">
            <a:latin typeface="Trebuchet MS"/>
            <a:cs typeface="Trebuchet MS"/>
          </a:endParaRPr>
        </a:p>
      </dgm:t>
    </dgm:pt>
    <dgm:pt modelId="{3EDC1D62-2435-1941-BEFA-C0C07385344A}" type="parTrans" cxnId="{2B35D551-B503-124F-B70D-87C453607A3E}">
      <dgm:prSet/>
      <dgm:spPr/>
      <dgm:t>
        <a:bodyPr/>
        <a:lstStyle/>
        <a:p>
          <a:endParaRPr lang="es-ES"/>
        </a:p>
      </dgm:t>
    </dgm:pt>
    <dgm:pt modelId="{3CEEDA14-3970-EF4E-A579-0ADBA26C96F4}" type="sibTrans" cxnId="{2B35D551-B503-124F-B70D-87C453607A3E}">
      <dgm:prSet/>
      <dgm:spPr/>
      <dgm:t>
        <a:bodyPr/>
        <a:lstStyle/>
        <a:p>
          <a:endParaRPr lang="es-ES"/>
        </a:p>
      </dgm:t>
    </dgm:pt>
    <dgm:pt modelId="{A9550A06-4DFE-0341-AC3E-3579FFB160C2}" type="pres">
      <dgm:prSet presAssocID="{3CDE0DB0-F3CB-D342-BD25-44A005C0E3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36B9B33-23BA-5B47-9D63-740B92E0231F}" type="pres">
      <dgm:prSet presAssocID="{DD8E72AA-F319-6741-8FD3-4F503765F453}" presName="parentText" presStyleLbl="node1" presStyleIdx="0" presStyleCnt="1" custScaleY="136335" custLinFactNeighborY="-294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1129629-D5BE-DE44-82C3-F4B0834ED5CE}" type="presOf" srcId="{DD8E72AA-F319-6741-8FD3-4F503765F453}" destId="{636B9B33-23BA-5B47-9D63-740B92E0231F}" srcOrd="0" destOrd="0" presId="urn:microsoft.com/office/officeart/2005/8/layout/vList2"/>
    <dgm:cxn modelId="{B2CBA4BF-5685-094A-BFEF-71C258872083}" type="presOf" srcId="{3CDE0DB0-F3CB-D342-BD25-44A005C0E3EB}" destId="{A9550A06-4DFE-0341-AC3E-3579FFB160C2}" srcOrd="0" destOrd="0" presId="urn:microsoft.com/office/officeart/2005/8/layout/vList2"/>
    <dgm:cxn modelId="{2B35D551-B503-124F-B70D-87C453607A3E}" srcId="{3CDE0DB0-F3CB-D342-BD25-44A005C0E3EB}" destId="{DD8E72AA-F319-6741-8FD3-4F503765F453}" srcOrd="0" destOrd="0" parTransId="{3EDC1D62-2435-1941-BEFA-C0C07385344A}" sibTransId="{3CEEDA14-3970-EF4E-A579-0ADBA26C96F4}"/>
    <dgm:cxn modelId="{F179D0AE-AA70-2549-8714-ACCD2DE53D2D}" type="presParOf" srcId="{A9550A06-4DFE-0341-AC3E-3579FFB160C2}" destId="{636B9B33-23BA-5B47-9D63-740B92E023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128F554-A1E7-5446-83BC-59EED4658F75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67C2A3F-01E4-2842-AB89-8AC037B7032D}">
      <dgm:prSet phldrT="[Texto]" custT="1"/>
      <dgm:spPr>
        <a:solidFill>
          <a:srgbClr val="17365D"/>
        </a:solidFill>
      </dgm:spPr>
      <dgm:t>
        <a:bodyPr/>
        <a:lstStyle/>
        <a:p>
          <a:r>
            <a:rPr lang="es-MX" sz="2000" dirty="0" smtClean="0">
              <a:latin typeface="Trebuchet MS"/>
              <a:cs typeface="Trebuchet MS"/>
            </a:rPr>
            <a:t>Hay alta rotación de personal y, por ende, constante pérdida de la experiencia laboral que imposibilita la profesionalización de los trabajadores y el control sobre la plantilla de personal y el pago de las nóminas</a:t>
          </a:r>
          <a:endParaRPr lang="es-ES" sz="2000" dirty="0">
            <a:latin typeface="Trebuchet MS"/>
            <a:cs typeface="Trebuchet MS"/>
          </a:endParaRPr>
        </a:p>
      </dgm:t>
    </dgm:pt>
    <dgm:pt modelId="{5FCFC4B1-CB98-834B-AEBA-11221DE45355}" type="parTrans" cxnId="{832E6B4D-7636-F54D-899E-98C39520CCD7}">
      <dgm:prSet/>
      <dgm:spPr/>
      <dgm:t>
        <a:bodyPr/>
        <a:lstStyle/>
        <a:p>
          <a:endParaRPr lang="es-ES"/>
        </a:p>
      </dgm:t>
    </dgm:pt>
    <dgm:pt modelId="{59A36363-E275-6C40-BF68-6DD540997B27}" type="sibTrans" cxnId="{832E6B4D-7636-F54D-899E-98C39520CCD7}">
      <dgm:prSet/>
      <dgm:spPr/>
      <dgm:t>
        <a:bodyPr/>
        <a:lstStyle/>
        <a:p>
          <a:endParaRPr lang="es-ES"/>
        </a:p>
      </dgm:t>
    </dgm:pt>
    <dgm:pt modelId="{6CDE7006-760D-7245-A56E-65F3D11D7839}" type="pres">
      <dgm:prSet presAssocID="{5128F554-A1E7-5446-83BC-59EED4658F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D324667-B137-B447-9DDD-B9C9581D0446}" type="pres">
      <dgm:prSet presAssocID="{967C2A3F-01E4-2842-AB89-8AC037B7032D}" presName="parentText" presStyleLbl="node1" presStyleIdx="0" presStyleCnt="1" custScaleY="114632" custLinFactNeighborY="-5629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32E6B4D-7636-F54D-899E-98C39520CCD7}" srcId="{5128F554-A1E7-5446-83BC-59EED4658F75}" destId="{967C2A3F-01E4-2842-AB89-8AC037B7032D}" srcOrd="0" destOrd="0" parTransId="{5FCFC4B1-CB98-834B-AEBA-11221DE45355}" sibTransId="{59A36363-E275-6C40-BF68-6DD540997B27}"/>
    <dgm:cxn modelId="{C95F14A0-43C9-3F43-96D9-4044765F86B0}" type="presOf" srcId="{5128F554-A1E7-5446-83BC-59EED4658F75}" destId="{6CDE7006-760D-7245-A56E-65F3D11D7839}" srcOrd="0" destOrd="0" presId="urn:microsoft.com/office/officeart/2005/8/layout/vList2"/>
    <dgm:cxn modelId="{1431874B-986E-394F-984D-52D94E6D1E14}" type="presOf" srcId="{967C2A3F-01E4-2842-AB89-8AC037B7032D}" destId="{FD324667-B137-B447-9DDD-B9C9581D0446}" srcOrd="0" destOrd="0" presId="urn:microsoft.com/office/officeart/2005/8/layout/vList2"/>
    <dgm:cxn modelId="{8D16F340-66A5-5549-9513-4699E0CADBB7}" type="presParOf" srcId="{6CDE7006-760D-7245-A56E-65F3D11D7839}" destId="{FD324667-B137-B447-9DDD-B9C9581D04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C04A939-1570-714E-9821-6C735BDB7C91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9E5BDE2-1E65-3B47-9386-9F08572F775C}">
      <dgm:prSet phldrT="[Texto]" custT="1"/>
      <dgm:spPr>
        <a:solidFill>
          <a:srgbClr val="17365D"/>
        </a:solidFill>
      </dgm:spPr>
      <dgm:t>
        <a:bodyPr/>
        <a:lstStyle/>
        <a:p>
          <a:r>
            <a:rPr lang="es-MX" sz="2000" dirty="0" smtClean="0">
              <a:latin typeface="+mn-lt"/>
              <a:cs typeface="Calibri"/>
            </a:rPr>
            <a:t>El proceso de contratación de personal no obedece a la lógica establecida en los manuales de procedimientos  puesto que se incrementaron el número de puntos de veto</a:t>
          </a:r>
          <a:endParaRPr lang="es-ES" sz="2000" dirty="0">
            <a:latin typeface="+mn-lt"/>
          </a:endParaRPr>
        </a:p>
      </dgm:t>
    </dgm:pt>
    <dgm:pt modelId="{126945C7-8ACC-9640-9A8B-E22EF29525CA}" type="parTrans" cxnId="{E1EF030C-96F6-1D49-AE77-2BC40B4D375D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4A39EDCB-52E3-D746-9778-D3978E98BEE6}" type="sibTrans" cxnId="{E1EF030C-96F6-1D49-AE77-2BC40B4D375D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9D3430BB-F963-C04A-9B62-FAC65CAD76ED}" type="pres">
      <dgm:prSet presAssocID="{7C04A939-1570-714E-9821-6C735BDB7C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0DAC7B8-356A-CA49-9B23-B2CBF871B5C4}" type="pres">
      <dgm:prSet presAssocID="{79E5BDE2-1E65-3B47-9386-9F08572F775C}" presName="parentText" presStyleLbl="node1" presStyleIdx="0" presStyleCnt="1" custScaleY="123671" custLinFactNeighborY="-7780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5B71751-0986-A14F-B3D3-2EBE6C027711}" type="presOf" srcId="{7C04A939-1570-714E-9821-6C735BDB7C91}" destId="{9D3430BB-F963-C04A-9B62-FAC65CAD76ED}" srcOrd="0" destOrd="0" presId="urn:microsoft.com/office/officeart/2005/8/layout/vList2"/>
    <dgm:cxn modelId="{E1EF030C-96F6-1D49-AE77-2BC40B4D375D}" srcId="{7C04A939-1570-714E-9821-6C735BDB7C91}" destId="{79E5BDE2-1E65-3B47-9386-9F08572F775C}" srcOrd="0" destOrd="0" parTransId="{126945C7-8ACC-9640-9A8B-E22EF29525CA}" sibTransId="{4A39EDCB-52E3-D746-9778-D3978E98BEE6}"/>
    <dgm:cxn modelId="{D59EDC97-B05E-C14C-ABEC-933D0883867D}" type="presOf" srcId="{79E5BDE2-1E65-3B47-9386-9F08572F775C}" destId="{30DAC7B8-356A-CA49-9B23-B2CBF871B5C4}" srcOrd="0" destOrd="0" presId="urn:microsoft.com/office/officeart/2005/8/layout/vList2"/>
    <dgm:cxn modelId="{A8E914E5-7672-BE4B-9F9C-8BBD178A6B08}" type="presParOf" srcId="{9D3430BB-F963-C04A-9B62-FAC65CAD76ED}" destId="{30DAC7B8-356A-CA49-9B23-B2CBF871B5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1C6D24D-859C-B54D-B4BA-AE3782B8799E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2C1FFD8-099F-5640-9033-E1AD47721FB2}">
      <dgm:prSet phldrT="[Texto]" custT="1"/>
      <dgm:spPr>
        <a:solidFill>
          <a:srgbClr val="17365D"/>
        </a:solidFill>
      </dgm:spPr>
      <dgm:t>
        <a:bodyPr/>
        <a:lstStyle/>
        <a:p>
          <a:r>
            <a:rPr lang="es-ES_tradnl" sz="2000" dirty="0" smtClean="0">
              <a:latin typeface="Trebuchet MS"/>
              <a:cs typeface="Trebuchet MS"/>
            </a:rPr>
            <a:t>Se identificaron dificultades para recuperar información</a:t>
          </a:r>
          <a:endParaRPr lang="es-ES" sz="2000" dirty="0">
            <a:latin typeface="Trebuchet MS"/>
            <a:cs typeface="Trebuchet MS"/>
          </a:endParaRPr>
        </a:p>
      </dgm:t>
    </dgm:pt>
    <dgm:pt modelId="{3DFDB460-0B83-8045-BA76-6112DBEB8421}" type="parTrans" cxnId="{18BED103-05EF-C741-8835-4C710FA093C8}">
      <dgm:prSet/>
      <dgm:spPr/>
      <dgm:t>
        <a:bodyPr/>
        <a:lstStyle/>
        <a:p>
          <a:endParaRPr lang="es-ES"/>
        </a:p>
      </dgm:t>
    </dgm:pt>
    <dgm:pt modelId="{CBCE285C-812B-6C44-BAAD-8DE8C3365A6B}" type="sibTrans" cxnId="{18BED103-05EF-C741-8835-4C710FA093C8}">
      <dgm:prSet/>
      <dgm:spPr/>
      <dgm:t>
        <a:bodyPr/>
        <a:lstStyle/>
        <a:p>
          <a:endParaRPr lang="es-ES"/>
        </a:p>
      </dgm:t>
    </dgm:pt>
    <dgm:pt modelId="{EB488271-0BC5-E945-8FA6-33DF98139778}">
      <dgm:prSet custT="1"/>
      <dgm:spPr>
        <a:solidFill>
          <a:srgbClr val="17365D"/>
        </a:solidFill>
      </dgm:spPr>
      <dgm:t>
        <a:bodyPr/>
        <a:lstStyle/>
        <a:p>
          <a:r>
            <a:rPr lang="es-ES_tradnl" sz="2000" dirty="0" smtClean="0">
              <a:latin typeface="Trebuchet MS"/>
              <a:cs typeface="Trebuchet MS"/>
            </a:rPr>
            <a:t>La información que se genera se encuentra dispersa: </a:t>
          </a:r>
        </a:p>
      </dgm:t>
    </dgm:pt>
    <dgm:pt modelId="{0D2FF85A-D785-A941-BE77-7880FA50E00F}" type="parTrans" cxnId="{CFDB64F8-F576-1E45-871C-CAC38691EEAF}">
      <dgm:prSet/>
      <dgm:spPr/>
      <dgm:t>
        <a:bodyPr/>
        <a:lstStyle/>
        <a:p>
          <a:endParaRPr lang="es-ES"/>
        </a:p>
      </dgm:t>
    </dgm:pt>
    <dgm:pt modelId="{E2D2858F-D88F-A642-9E1F-6AD174B346A5}" type="sibTrans" cxnId="{CFDB64F8-F576-1E45-871C-CAC38691EEAF}">
      <dgm:prSet/>
      <dgm:spPr/>
      <dgm:t>
        <a:bodyPr/>
        <a:lstStyle/>
        <a:p>
          <a:endParaRPr lang="es-ES"/>
        </a:p>
      </dgm:t>
    </dgm:pt>
    <dgm:pt modelId="{04B10431-E0C9-5F46-9B7F-0EE68315D925}">
      <dgm:prSet custT="1"/>
      <dgm:spPr>
        <a:solidFill>
          <a:srgbClr val="17365D"/>
        </a:solidFill>
      </dgm:spPr>
      <dgm:t>
        <a:bodyPr/>
        <a:lstStyle/>
        <a:p>
          <a:r>
            <a:rPr lang="es-MX" sz="2000" dirty="0" smtClean="0">
              <a:latin typeface="Trebuchet MS"/>
              <a:cs typeface="Trebuchet MS"/>
            </a:rPr>
            <a:t>El tiempo y la atención que las revisiones externas requieren de los responsables del Fondo son altos dado que se conjugan con las necesidades internas de procesamiento de información</a:t>
          </a:r>
          <a:endParaRPr lang="es-ES_tradnl" sz="2000" dirty="0">
            <a:latin typeface="Trebuchet MS"/>
            <a:cs typeface="Trebuchet MS"/>
          </a:endParaRPr>
        </a:p>
      </dgm:t>
    </dgm:pt>
    <dgm:pt modelId="{878E8BE0-C510-E94E-95CC-3844CF0A6B86}" type="parTrans" cxnId="{F2A414DD-D687-844F-9991-0E2E5AF527B7}">
      <dgm:prSet/>
      <dgm:spPr/>
      <dgm:t>
        <a:bodyPr/>
        <a:lstStyle/>
        <a:p>
          <a:endParaRPr lang="es-ES"/>
        </a:p>
      </dgm:t>
    </dgm:pt>
    <dgm:pt modelId="{64C37817-A000-7F4A-BC1E-B5F0B3E868EE}" type="sibTrans" cxnId="{F2A414DD-D687-844F-9991-0E2E5AF527B7}">
      <dgm:prSet/>
      <dgm:spPr/>
      <dgm:t>
        <a:bodyPr/>
        <a:lstStyle/>
        <a:p>
          <a:endParaRPr lang="es-ES"/>
        </a:p>
      </dgm:t>
    </dgm:pt>
    <dgm:pt modelId="{9738C467-6D16-DC4B-9656-D8065645C4DF}">
      <dgm:prSet custT="1"/>
      <dgm:spPr/>
      <dgm:t>
        <a:bodyPr/>
        <a:lstStyle/>
        <a:p>
          <a:r>
            <a:rPr lang="es-ES" sz="2000" dirty="0" smtClean="0"/>
            <a:t>Diversas plataformas informáticas</a:t>
          </a:r>
          <a:endParaRPr lang="es-ES" sz="2000" dirty="0"/>
        </a:p>
      </dgm:t>
    </dgm:pt>
    <dgm:pt modelId="{EEC20A26-4333-F744-9CAA-4BE2A62DAEA1}" type="parTrans" cxnId="{1C7F0361-427A-0541-913A-24AA2E47A524}">
      <dgm:prSet/>
      <dgm:spPr/>
      <dgm:t>
        <a:bodyPr/>
        <a:lstStyle/>
        <a:p>
          <a:endParaRPr lang="es-ES"/>
        </a:p>
      </dgm:t>
    </dgm:pt>
    <dgm:pt modelId="{D07A8E8A-9526-0940-B17B-259D3DBB4FE0}" type="sibTrans" cxnId="{1C7F0361-427A-0541-913A-24AA2E47A524}">
      <dgm:prSet/>
      <dgm:spPr/>
      <dgm:t>
        <a:bodyPr/>
        <a:lstStyle/>
        <a:p>
          <a:endParaRPr lang="es-ES"/>
        </a:p>
      </dgm:t>
    </dgm:pt>
    <dgm:pt modelId="{FD1E5BFF-1563-B541-9948-F4D0DE73EC2C}">
      <dgm:prSet custT="1"/>
      <dgm:spPr/>
      <dgm:t>
        <a:bodyPr/>
        <a:lstStyle/>
        <a:p>
          <a:r>
            <a:rPr lang="es-ES" sz="2000" dirty="0" smtClean="0"/>
            <a:t>Distintos responsables</a:t>
          </a:r>
          <a:endParaRPr lang="es-ES" sz="2000" dirty="0"/>
        </a:p>
      </dgm:t>
    </dgm:pt>
    <dgm:pt modelId="{FF8D8110-71A7-1045-AF4E-5035E62AA233}" type="parTrans" cxnId="{04A7A1AD-215F-E24A-B22E-1693C10A6766}">
      <dgm:prSet/>
      <dgm:spPr/>
      <dgm:t>
        <a:bodyPr/>
        <a:lstStyle/>
        <a:p>
          <a:endParaRPr lang="es-ES"/>
        </a:p>
      </dgm:t>
    </dgm:pt>
    <dgm:pt modelId="{FCCF94AC-D323-EE4B-91B3-FA7BED56C052}" type="sibTrans" cxnId="{04A7A1AD-215F-E24A-B22E-1693C10A6766}">
      <dgm:prSet/>
      <dgm:spPr/>
      <dgm:t>
        <a:bodyPr/>
        <a:lstStyle/>
        <a:p>
          <a:endParaRPr lang="es-ES"/>
        </a:p>
      </dgm:t>
    </dgm:pt>
    <dgm:pt modelId="{BC1E9CCA-BEAD-6C48-90C1-4E94462A2396}" type="pres">
      <dgm:prSet presAssocID="{11C6D24D-859C-B54D-B4BA-AE3782B879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A01C8FE-7E5B-5C40-83F0-93E6EABF88DD}" type="pres">
      <dgm:prSet presAssocID="{82C1FFD8-099F-5640-9033-E1AD47721FB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A79832-7E1F-0448-A2BE-5EF6D882E3B6}" type="pres">
      <dgm:prSet presAssocID="{CBCE285C-812B-6C44-BAAD-8DE8C3365A6B}" presName="spacer" presStyleCnt="0"/>
      <dgm:spPr/>
    </dgm:pt>
    <dgm:pt modelId="{5E619F92-2011-1242-A927-648D4C0D7993}" type="pres">
      <dgm:prSet presAssocID="{EB488271-0BC5-E945-8FA6-33DF98139778}" presName="parentText" presStyleLbl="node1" presStyleIdx="1" presStyleCnt="3" custScaleY="7009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205C0D-1198-E241-A020-4E8F25FA728B}" type="pres">
      <dgm:prSet presAssocID="{EB488271-0BC5-E945-8FA6-33DF9813977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AF1887-099F-5D40-BE5A-769377A65F45}" type="pres">
      <dgm:prSet presAssocID="{04B10431-E0C9-5F46-9B7F-0EE68315D92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8430D96-08E9-424B-A2E5-891C4759E90D}" type="presOf" srcId="{82C1FFD8-099F-5640-9033-E1AD47721FB2}" destId="{FA01C8FE-7E5B-5C40-83F0-93E6EABF88DD}" srcOrd="0" destOrd="0" presId="urn:microsoft.com/office/officeart/2005/8/layout/vList2"/>
    <dgm:cxn modelId="{18BED103-05EF-C741-8835-4C710FA093C8}" srcId="{11C6D24D-859C-B54D-B4BA-AE3782B8799E}" destId="{82C1FFD8-099F-5640-9033-E1AD47721FB2}" srcOrd="0" destOrd="0" parTransId="{3DFDB460-0B83-8045-BA76-6112DBEB8421}" sibTransId="{CBCE285C-812B-6C44-BAAD-8DE8C3365A6B}"/>
    <dgm:cxn modelId="{F2A414DD-D687-844F-9991-0E2E5AF527B7}" srcId="{11C6D24D-859C-B54D-B4BA-AE3782B8799E}" destId="{04B10431-E0C9-5F46-9B7F-0EE68315D925}" srcOrd="2" destOrd="0" parTransId="{878E8BE0-C510-E94E-95CC-3844CF0A6B86}" sibTransId="{64C37817-A000-7F4A-BC1E-B5F0B3E868EE}"/>
    <dgm:cxn modelId="{4433E352-AD6A-A744-924D-F57DB3D34A72}" type="presOf" srcId="{FD1E5BFF-1563-B541-9948-F4D0DE73EC2C}" destId="{F7205C0D-1198-E241-A020-4E8F25FA728B}" srcOrd="0" destOrd="1" presId="urn:microsoft.com/office/officeart/2005/8/layout/vList2"/>
    <dgm:cxn modelId="{1C7F0361-427A-0541-913A-24AA2E47A524}" srcId="{EB488271-0BC5-E945-8FA6-33DF98139778}" destId="{9738C467-6D16-DC4B-9656-D8065645C4DF}" srcOrd="0" destOrd="0" parTransId="{EEC20A26-4333-F744-9CAA-4BE2A62DAEA1}" sibTransId="{D07A8E8A-9526-0940-B17B-259D3DBB4FE0}"/>
    <dgm:cxn modelId="{557DC3AC-F984-C746-991D-0774288B2E4E}" type="presOf" srcId="{9738C467-6D16-DC4B-9656-D8065645C4DF}" destId="{F7205C0D-1198-E241-A020-4E8F25FA728B}" srcOrd="0" destOrd="0" presId="urn:microsoft.com/office/officeart/2005/8/layout/vList2"/>
    <dgm:cxn modelId="{A014FD8A-4A6F-EF44-9300-59BBEFEC85E1}" type="presOf" srcId="{04B10431-E0C9-5F46-9B7F-0EE68315D925}" destId="{10AF1887-099F-5D40-BE5A-769377A65F45}" srcOrd="0" destOrd="0" presId="urn:microsoft.com/office/officeart/2005/8/layout/vList2"/>
    <dgm:cxn modelId="{21515246-0CD5-CF4F-AA13-AB9BDCA63E7E}" type="presOf" srcId="{EB488271-0BC5-E945-8FA6-33DF98139778}" destId="{5E619F92-2011-1242-A927-648D4C0D7993}" srcOrd="0" destOrd="0" presId="urn:microsoft.com/office/officeart/2005/8/layout/vList2"/>
    <dgm:cxn modelId="{CFDB64F8-F576-1E45-871C-CAC38691EEAF}" srcId="{11C6D24D-859C-B54D-B4BA-AE3782B8799E}" destId="{EB488271-0BC5-E945-8FA6-33DF98139778}" srcOrd="1" destOrd="0" parTransId="{0D2FF85A-D785-A941-BE77-7880FA50E00F}" sibTransId="{E2D2858F-D88F-A642-9E1F-6AD174B346A5}"/>
    <dgm:cxn modelId="{04A7A1AD-215F-E24A-B22E-1693C10A6766}" srcId="{EB488271-0BC5-E945-8FA6-33DF98139778}" destId="{FD1E5BFF-1563-B541-9948-F4D0DE73EC2C}" srcOrd="1" destOrd="0" parTransId="{FF8D8110-71A7-1045-AF4E-5035E62AA233}" sibTransId="{FCCF94AC-D323-EE4B-91B3-FA7BED56C052}"/>
    <dgm:cxn modelId="{11EB62A0-B2B2-184D-9D3F-00F771C8EBA1}" type="presOf" srcId="{11C6D24D-859C-B54D-B4BA-AE3782B8799E}" destId="{BC1E9CCA-BEAD-6C48-90C1-4E94462A2396}" srcOrd="0" destOrd="0" presId="urn:microsoft.com/office/officeart/2005/8/layout/vList2"/>
    <dgm:cxn modelId="{94D8ABBA-93FC-C949-9400-2759239B5CBB}" type="presParOf" srcId="{BC1E9CCA-BEAD-6C48-90C1-4E94462A2396}" destId="{FA01C8FE-7E5B-5C40-83F0-93E6EABF88DD}" srcOrd="0" destOrd="0" presId="urn:microsoft.com/office/officeart/2005/8/layout/vList2"/>
    <dgm:cxn modelId="{F9550BD9-4169-1146-BE0B-015BE20D1D1B}" type="presParOf" srcId="{BC1E9CCA-BEAD-6C48-90C1-4E94462A2396}" destId="{9AA79832-7E1F-0448-A2BE-5EF6D882E3B6}" srcOrd="1" destOrd="0" presId="urn:microsoft.com/office/officeart/2005/8/layout/vList2"/>
    <dgm:cxn modelId="{3EA79B64-75BE-4146-B053-AECD9F291735}" type="presParOf" srcId="{BC1E9CCA-BEAD-6C48-90C1-4E94462A2396}" destId="{5E619F92-2011-1242-A927-648D4C0D7993}" srcOrd="2" destOrd="0" presId="urn:microsoft.com/office/officeart/2005/8/layout/vList2"/>
    <dgm:cxn modelId="{49FAED78-B9EC-5546-8CB7-A7F9C1EDFD6E}" type="presParOf" srcId="{BC1E9CCA-BEAD-6C48-90C1-4E94462A2396}" destId="{F7205C0D-1198-E241-A020-4E8F25FA728B}" srcOrd="3" destOrd="0" presId="urn:microsoft.com/office/officeart/2005/8/layout/vList2"/>
    <dgm:cxn modelId="{5A30AF01-8C6A-4449-A232-FF760D5EA6FC}" type="presParOf" srcId="{BC1E9CCA-BEAD-6C48-90C1-4E94462A2396}" destId="{10AF1887-099F-5D40-BE5A-769377A65F4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A7EB16D-4C07-3045-A97F-4C9CACCE19C6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85807F1-8D7D-DC40-8A75-D67FF62C19E0}">
      <dgm:prSet phldrT="[Texto]" custT="1"/>
      <dgm:spPr>
        <a:solidFill>
          <a:srgbClr val="17365D"/>
        </a:solidFill>
      </dgm:spPr>
      <dgm:t>
        <a:bodyPr/>
        <a:lstStyle/>
        <a:p>
          <a:r>
            <a:rPr lang="es-MX" sz="2000" dirty="0" smtClean="0">
              <a:latin typeface="Trebuchet MS"/>
              <a:cs typeface="Trebuchet MS"/>
            </a:rPr>
            <a:t>En los SSM se administra el Fondo a través de dos cuentas:</a:t>
          </a:r>
          <a:endParaRPr lang="es-ES" sz="2000" dirty="0">
            <a:latin typeface="Trebuchet MS"/>
            <a:cs typeface="Trebuchet MS"/>
          </a:endParaRPr>
        </a:p>
      </dgm:t>
    </dgm:pt>
    <dgm:pt modelId="{895D791F-47B9-F441-8279-63DD029E7B36}" type="parTrans" cxnId="{55F20B43-6CBF-5A46-BFA8-EE9F6A5A6169}">
      <dgm:prSet/>
      <dgm:spPr/>
      <dgm:t>
        <a:bodyPr/>
        <a:lstStyle/>
        <a:p>
          <a:endParaRPr lang="es-ES"/>
        </a:p>
      </dgm:t>
    </dgm:pt>
    <dgm:pt modelId="{50037A50-B266-6D44-B93C-C596F39717EA}" type="sibTrans" cxnId="{55F20B43-6CBF-5A46-BFA8-EE9F6A5A6169}">
      <dgm:prSet/>
      <dgm:spPr/>
      <dgm:t>
        <a:bodyPr/>
        <a:lstStyle/>
        <a:p>
          <a:endParaRPr lang="es-ES"/>
        </a:p>
      </dgm:t>
    </dgm:pt>
    <dgm:pt modelId="{31A310CC-EE29-3E41-ACA1-9BD0A4CB09C7}">
      <dgm:prSet custT="1"/>
      <dgm:spPr/>
      <dgm:t>
        <a:bodyPr/>
        <a:lstStyle/>
        <a:p>
          <a:r>
            <a:rPr lang="es-ES" sz="2000" dirty="0" smtClean="0"/>
            <a:t>Cuenta productiva</a:t>
          </a:r>
          <a:endParaRPr lang="es-ES" sz="2000" dirty="0"/>
        </a:p>
      </dgm:t>
    </dgm:pt>
    <dgm:pt modelId="{F6B4B000-0CEA-2D4E-924D-142EAAB86F4D}" type="parTrans" cxnId="{C5C0B65C-54C9-344D-9D25-FB93F01DBE7A}">
      <dgm:prSet/>
      <dgm:spPr/>
      <dgm:t>
        <a:bodyPr/>
        <a:lstStyle/>
        <a:p>
          <a:endParaRPr lang="es-ES"/>
        </a:p>
      </dgm:t>
    </dgm:pt>
    <dgm:pt modelId="{1F53C11A-65A6-0049-A6C6-F693172D136C}" type="sibTrans" cxnId="{C5C0B65C-54C9-344D-9D25-FB93F01DBE7A}">
      <dgm:prSet/>
      <dgm:spPr/>
      <dgm:t>
        <a:bodyPr/>
        <a:lstStyle/>
        <a:p>
          <a:endParaRPr lang="es-ES"/>
        </a:p>
      </dgm:t>
    </dgm:pt>
    <dgm:pt modelId="{A96E81F5-A0A7-5F4D-BBD3-FF1A82BEC564}">
      <dgm:prSet custT="1"/>
      <dgm:spPr/>
      <dgm:t>
        <a:bodyPr/>
        <a:lstStyle/>
        <a:p>
          <a:r>
            <a:rPr lang="es-ES" sz="2000" dirty="0" smtClean="0"/>
            <a:t>Cuenta de inversión</a:t>
          </a:r>
          <a:endParaRPr lang="es-ES" sz="2000" dirty="0"/>
        </a:p>
      </dgm:t>
    </dgm:pt>
    <dgm:pt modelId="{8C092ED1-47E2-0E4E-8D94-BCBDFA25F9D9}" type="parTrans" cxnId="{55BFDE28-29B9-7E48-AB55-85F5A808F69E}">
      <dgm:prSet/>
      <dgm:spPr/>
      <dgm:t>
        <a:bodyPr/>
        <a:lstStyle/>
        <a:p>
          <a:endParaRPr lang="es-ES"/>
        </a:p>
      </dgm:t>
    </dgm:pt>
    <dgm:pt modelId="{E0A028E7-8074-894E-8EB9-E11DF5149B5A}" type="sibTrans" cxnId="{55BFDE28-29B9-7E48-AB55-85F5A808F69E}">
      <dgm:prSet/>
      <dgm:spPr/>
      <dgm:t>
        <a:bodyPr/>
        <a:lstStyle/>
        <a:p>
          <a:endParaRPr lang="es-ES"/>
        </a:p>
      </dgm:t>
    </dgm:pt>
    <dgm:pt modelId="{7D07371A-026C-C048-AC88-4B95419A2010}" type="pres">
      <dgm:prSet presAssocID="{7A7EB16D-4C07-3045-A97F-4C9CACCE19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E5D2976-3730-A744-B53F-4C879BBD49EF}" type="pres">
      <dgm:prSet presAssocID="{285807F1-8D7D-DC40-8A75-D67FF62C19E0}" presName="parentText" presStyleLbl="node1" presStyleIdx="0" presStyleCnt="1" custScaleY="65735" custLinFactNeighborY="-7544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76F1E9-C797-2647-9F3E-1CE94B818232}" type="pres">
      <dgm:prSet presAssocID="{285807F1-8D7D-DC40-8A75-D67FF62C19E0}" presName="childText" presStyleLbl="revTx" presStyleIdx="0" presStyleCnt="1" custLinFactNeighborY="-562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5C0B65C-54C9-344D-9D25-FB93F01DBE7A}" srcId="{285807F1-8D7D-DC40-8A75-D67FF62C19E0}" destId="{31A310CC-EE29-3E41-ACA1-9BD0A4CB09C7}" srcOrd="0" destOrd="0" parTransId="{F6B4B000-0CEA-2D4E-924D-142EAAB86F4D}" sibTransId="{1F53C11A-65A6-0049-A6C6-F693172D136C}"/>
    <dgm:cxn modelId="{55F20B43-6CBF-5A46-BFA8-EE9F6A5A6169}" srcId="{7A7EB16D-4C07-3045-A97F-4C9CACCE19C6}" destId="{285807F1-8D7D-DC40-8A75-D67FF62C19E0}" srcOrd="0" destOrd="0" parTransId="{895D791F-47B9-F441-8279-63DD029E7B36}" sibTransId="{50037A50-B266-6D44-B93C-C596F39717EA}"/>
    <dgm:cxn modelId="{55BFDE28-29B9-7E48-AB55-85F5A808F69E}" srcId="{285807F1-8D7D-DC40-8A75-D67FF62C19E0}" destId="{A96E81F5-A0A7-5F4D-BBD3-FF1A82BEC564}" srcOrd="1" destOrd="0" parTransId="{8C092ED1-47E2-0E4E-8D94-BCBDFA25F9D9}" sibTransId="{E0A028E7-8074-894E-8EB9-E11DF5149B5A}"/>
    <dgm:cxn modelId="{C2117FA9-2A05-1945-85CD-1CC2F88C1162}" type="presOf" srcId="{7A7EB16D-4C07-3045-A97F-4C9CACCE19C6}" destId="{7D07371A-026C-C048-AC88-4B95419A2010}" srcOrd="0" destOrd="0" presId="urn:microsoft.com/office/officeart/2005/8/layout/vList2"/>
    <dgm:cxn modelId="{2BDB5D89-6FCC-5847-95FD-CD0E38F62255}" type="presOf" srcId="{285807F1-8D7D-DC40-8A75-D67FF62C19E0}" destId="{DE5D2976-3730-A744-B53F-4C879BBD49EF}" srcOrd="0" destOrd="0" presId="urn:microsoft.com/office/officeart/2005/8/layout/vList2"/>
    <dgm:cxn modelId="{78418F7F-22D6-D44F-BD52-62EFB251414B}" type="presOf" srcId="{31A310CC-EE29-3E41-ACA1-9BD0A4CB09C7}" destId="{5D76F1E9-C797-2647-9F3E-1CE94B818232}" srcOrd="0" destOrd="0" presId="urn:microsoft.com/office/officeart/2005/8/layout/vList2"/>
    <dgm:cxn modelId="{D63256C8-74F6-CB4D-8B3F-24EA37646B3E}" type="presOf" srcId="{A96E81F5-A0A7-5F4D-BBD3-FF1A82BEC564}" destId="{5D76F1E9-C797-2647-9F3E-1CE94B818232}" srcOrd="0" destOrd="1" presId="urn:microsoft.com/office/officeart/2005/8/layout/vList2"/>
    <dgm:cxn modelId="{F68589AB-65CB-C14F-A928-11DED9A3917E}" type="presParOf" srcId="{7D07371A-026C-C048-AC88-4B95419A2010}" destId="{DE5D2976-3730-A744-B53F-4C879BBD49EF}" srcOrd="0" destOrd="0" presId="urn:microsoft.com/office/officeart/2005/8/layout/vList2"/>
    <dgm:cxn modelId="{4F70F80E-D245-9349-A3F3-D165BB30A695}" type="presParOf" srcId="{7D07371A-026C-C048-AC88-4B95419A2010}" destId="{5D76F1E9-C797-2647-9F3E-1CE94B81823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812FB20-5290-9A46-AC52-A605DCEBD892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25D3C8A-D162-3D4D-9134-4D5948897070}">
      <dgm:prSet phldrT="[Texto]" custT="1"/>
      <dgm:spPr>
        <a:solidFill>
          <a:srgbClr val="17365D"/>
        </a:solidFill>
      </dgm:spPr>
      <dgm:t>
        <a:bodyPr/>
        <a:lstStyle/>
        <a:p>
          <a:r>
            <a:rPr lang="es-MX" sz="2000" dirty="0" smtClean="0">
              <a:latin typeface="Trebuchet MS"/>
              <a:cs typeface="Trebuchet MS"/>
            </a:rPr>
            <a:t>Se cumple con los requisitos mínimos de la armonización contable cuando se podrían desarrollar aún más algunos instrumentos para incrementar la información disponible sobre el gasto</a:t>
          </a:r>
          <a:endParaRPr lang="es-ES" sz="2000" dirty="0">
            <a:latin typeface="Trebuchet MS"/>
            <a:cs typeface="Trebuchet MS"/>
          </a:endParaRPr>
        </a:p>
      </dgm:t>
    </dgm:pt>
    <dgm:pt modelId="{071719DA-C845-3F4A-B9E9-C907BDE0CC9E}" type="parTrans" cxnId="{0A067D3D-5A04-0843-BAE8-13E6CECA0874}">
      <dgm:prSet/>
      <dgm:spPr/>
      <dgm:t>
        <a:bodyPr/>
        <a:lstStyle/>
        <a:p>
          <a:endParaRPr lang="es-ES"/>
        </a:p>
      </dgm:t>
    </dgm:pt>
    <dgm:pt modelId="{60BAC844-7F15-7E4B-ACA0-93B9ABC09B88}" type="sibTrans" cxnId="{0A067D3D-5A04-0843-BAE8-13E6CECA0874}">
      <dgm:prSet/>
      <dgm:spPr/>
      <dgm:t>
        <a:bodyPr/>
        <a:lstStyle/>
        <a:p>
          <a:endParaRPr lang="es-ES"/>
        </a:p>
      </dgm:t>
    </dgm:pt>
    <dgm:pt modelId="{083452C8-50E0-F040-A94B-882D5CDA9D52}">
      <dgm:prSet custT="1"/>
      <dgm:spPr>
        <a:solidFill>
          <a:srgbClr val="17365D"/>
        </a:solidFill>
      </dgm:spPr>
      <dgm:t>
        <a:bodyPr/>
        <a:lstStyle/>
        <a:p>
          <a:r>
            <a:rPr lang="es-MX" sz="2000" dirty="0" smtClean="0">
              <a:latin typeface="Trebuchet MS"/>
              <a:cs typeface="Trebuchet MS"/>
            </a:rPr>
            <a:t>Como consecuencia, el ejercicio de FASSA se encuentra en una etapa incipiente de la orientación hacia resultados</a:t>
          </a:r>
          <a:endParaRPr lang="es-ES" sz="2000" dirty="0">
            <a:latin typeface="Trebuchet MS"/>
            <a:cs typeface="Trebuchet MS"/>
          </a:endParaRPr>
        </a:p>
      </dgm:t>
    </dgm:pt>
    <dgm:pt modelId="{13AD60EA-59A9-BE42-9EC2-F0926A57E0FD}" type="parTrans" cxnId="{025AA65C-5618-B34C-B83E-68F3EB086096}">
      <dgm:prSet/>
      <dgm:spPr/>
      <dgm:t>
        <a:bodyPr/>
        <a:lstStyle/>
        <a:p>
          <a:endParaRPr lang="es-ES"/>
        </a:p>
      </dgm:t>
    </dgm:pt>
    <dgm:pt modelId="{62A0B046-FFC3-194F-AB9B-BBE167C2FA39}" type="sibTrans" cxnId="{025AA65C-5618-B34C-B83E-68F3EB086096}">
      <dgm:prSet/>
      <dgm:spPr/>
      <dgm:t>
        <a:bodyPr/>
        <a:lstStyle/>
        <a:p>
          <a:endParaRPr lang="es-ES"/>
        </a:p>
      </dgm:t>
    </dgm:pt>
    <dgm:pt modelId="{E0103985-0363-5641-9039-895BE8483482}" type="pres">
      <dgm:prSet presAssocID="{6812FB20-5290-9A46-AC52-A605DCEBD8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E36F35F-31D2-554B-BBFA-501547FACA49}" type="pres">
      <dgm:prSet presAssocID="{725D3C8A-D162-3D4D-9134-4D5948897070}" presName="parentText" presStyleLbl="node1" presStyleIdx="0" presStyleCnt="2" custScaleY="127918" custLinFactY="-1208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E8FFF7-09A2-9841-9F6E-97713B077802}" type="pres">
      <dgm:prSet presAssocID="{60BAC844-7F15-7E4B-ACA0-93B9ABC09B88}" presName="spacer" presStyleCnt="0"/>
      <dgm:spPr/>
    </dgm:pt>
    <dgm:pt modelId="{7210E8F3-3B55-F548-B0A4-0FF5210C14A0}" type="pres">
      <dgm:prSet presAssocID="{083452C8-50E0-F040-A94B-882D5CDA9D52}" presName="parentText" presStyleLbl="node1" presStyleIdx="1" presStyleCnt="2" custLinFactNeighborY="-3297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25AA65C-5618-B34C-B83E-68F3EB086096}" srcId="{6812FB20-5290-9A46-AC52-A605DCEBD892}" destId="{083452C8-50E0-F040-A94B-882D5CDA9D52}" srcOrd="1" destOrd="0" parTransId="{13AD60EA-59A9-BE42-9EC2-F0926A57E0FD}" sibTransId="{62A0B046-FFC3-194F-AB9B-BBE167C2FA39}"/>
    <dgm:cxn modelId="{ECC39614-3483-3549-AB1E-7BE3AC1BAC0D}" type="presOf" srcId="{083452C8-50E0-F040-A94B-882D5CDA9D52}" destId="{7210E8F3-3B55-F548-B0A4-0FF5210C14A0}" srcOrd="0" destOrd="0" presId="urn:microsoft.com/office/officeart/2005/8/layout/vList2"/>
    <dgm:cxn modelId="{BAE6406C-53EE-C84C-8466-B4CA8BB3F190}" type="presOf" srcId="{725D3C8A-D162-3D4D-9134-4D5948897070}" destId="{CE36F35F-31D2-554B-BBFA-501547FACA49}" srcOrd="0" destOrd="0" presId="urn:microsoft.com/office/officeart/2005/8/layout/vList2"/>
    <dgm:cxn modelId="{0A067D3D-5A04-0843-BAE8-13E6CECA0874}" srcId="{6812FB20-5290-9A46-AC52-A605DCEBD892}" destId="{725D3C8A-D162-3D4D-9134-4D5948897070}" srcOrd="0" destOrd="0" parTransId="{071719DA-C845-3F4A-B9E9-C907BDE0CC9E}" sibTransId="{60BAC844-7F15-7E4B-ACA0-93B9ABC09B88}"/>
    <dgm:cxn modelId="{BEECA7CE-6ACF-BA49-A329-D44F56F9A666}" type="presOf" srcId="{6812FB20-5290-9A46-AC52-A605DCEBD892}" destId="{E0103985-0363-5641-9039-895BE8483482}" srcOrd="0" destOrd="0" presId="urn:microsoft.com/office/officeart/2005/8/layout/vList2"/>
    <dgm:cxn modelId="{C4D4FABB-1D14-AA44-A21A-BA8A1840005C}" type="presParOf" srcId="{E0103985-0363-5641-9039-895BE8483482}" destId="{CE36F35F-31D2-554B-BBFA-501547FACA49}" srcOrd="0" destOrd="0" presId="urn:microsoft.com/office/officeart/2005/8/layout/vList2"/>
    <dgm:cxn modelId="{E3350B93-29FB-EE4B-81B1-EF58F0CAF912}" type="presParOf" srcId="{E0103985-0363-5641-9039-895BE8483482}" destId="{90E8FFF7-09A2-9841-9F6E-97713B077802}" srcOrd="1" destOrd="0" presId="urn:microsoft.com/office/officeart/2005/8/layout/vList2"/>
    <dgm:cxn modelId="{EB216FB9-7273-4C42-9063-27512783064B}" type="presParOf" srcId="{E0103985-0363-5641-9039-895BE8483482}" destId="{7210E8F3-3B55-F548-B0A4-0FF5210C14A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E037D66-1E60-1F48-A30E-30C750E816F3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065FC2C-4BB0-714E-9057-627D2FBA82A1}">
      <dgm:prSet phldrT="[Texto]" custT="1"/>
      <dgm:spPr>
        <a:solidFill>
          <a:srgbClr val="17365D"/>
        </a:solidFill>
      </dgm:spPr>
      <dgm:t>
        <a:bodyPr/>
        <a:lstStyle/>
        <a:p>
          <a:r>
            <a:rPr lang="es-MX" sz="2000" dirty="0" smtClean="0">
              <a:latin typeface="Trebuchet MS"/>
              <a:cs typeface="Trebuchet MS"/>
            </a:rPr>
            <a:t>No se identificó un método o instrumento claro y sistemático para la priorización de necesidades</a:t>
          </a:r>
          <a:endParaRPr lang="es-ES" sz="2000" dirty="0">
            <a:latin typeface="Trebuchet MS"/>
            <a:cs typeface="Trebuchet MS"/>
          </a:endParaRPr>
        </a:p>
      </dgm:t>
    </dgm:pt>
    <dgm:pt modelId="{3E9EBED7-FE37-CB4D-B15A-3701BFA33046}" type="parTrans" cxnId="{94D7803F-16C0-2844-A7AD-5C522B9DC6AE}">
      <dgm:prSet/>
      <dgm:spPr/>
      <dgm:t>
        <a:bodyPr/>
        <a:lstStyle/>
        <a:p>
          <a:endParaRPr lang="es-ES"/>
        </a:p>
      </dgm:t>
    </dgm:pt>
    <dgm:pt modelId="{1FEA58EE-ED56-5F48-B1D9-673F956C2BDC}" type="sibTrans" cxnId="{94D7803F-16C0-2844-A7AD-5C522B9DC6AE}">
      <dgm:prSet/>
      <dgm:spPr/>
      <dgm:t>
        <a:bodyPr/>
        <a:lstStyle/>
        <a:p>
          <a:endParaRPr lang="es-ES"/>
        </a:p>
      </dgm:t>
    </dgm:pt>
    <dgm:pt modelId="{83613677-6BA9-A14F-8C43-8E01C5E75778}">
      <dgm:prSet custT="1"/>
      <dgm:spPr>
        <a:solidFill>
          <a:srgbClr val="17365D"/>
        </a:solidFill>
      </dgm:spPr>
      <dgm:t>
        <a:bodyPr/>
        <a:lstStyle/>
        <a:p>
          <a:r>
            <a:rPr lang="es-MX" sz="2000" dirty="0" smtClean="0">
              <a:latin typeface="Trebuchet MS"/>
              <a:cs typeface="Trebuchet MS"/>
            </a:rPr>
            <a:t>El Programa de Desarrollo de los Servicios de Salud de Morelos (PDSSM), establecido en la normatividad interna del ejecutor del gasto, no se elabora </a:t>
          </a:r>
          <a:r>
            <a:rPr lang="es-ES_tradnl" sz="2000" dirty="0" smtClean="0">
              <a:latin typeface="Trebuchet MS"/>
              <a:cs typeface="Trebuchet MS"/>
            </a:rPr>
            <a:t>y con ello se pierde la posibilidad de priorizar estratégicamente las necesidades</a:t>
          </a:r>
          <a:endParaRPr lang="es-ES" sz="2000" dirty="0">
            <a:latin typeface="Trebuchet MS"/>
            <a:cs typeface="Trebuchet MS"/>
          </a:endParaRPr>
        </a:p>
      </dgm:t>
    </dgm:pt>
    <dgm:pt modelId="{ADA9CE78-12B7-894B-888C-FAA272C8D2BC}" type="parTrans" cxnId="{59AAD7A3-8B82-B842-95AC-6D83A81A4A31}">
      <dgm:prSet/>
      <dgm:spPr/>
      <dgm:t>
        <a:bodyPr/>
        <a:lstStyle/>
        <a:p>
          <a:endParaRPr lang="es-ES"/>
        </a:p>
      </dgm:t>
    </dgm:pt>
    <dgm:pt modelId="{C0216E53-ECA3-024E-B7EC-A50440EAF352}" type="sibTrans" cxnId="{59AAD7A3-8B82-B842-95AC-6D83A81A4A31}">
      <dgm:prSet/>
      <dgm:spPr/>
      <dgm:t>
        <a:bodyPr/>
        <a:lstStyle/>
        <a:p>
          <a:endParaRPr lang="es-ES"/>
        </a:p>
      </dgm:t>
    </dgm:pt>
    <dgm:pt modelId="{3D60F16A-5A83-1845-A095-F20308F65280}" type="pres">
      <dgm:prSet presAssocID="{1E037D66-1E60-1F48-A30E-30C750E816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B2974AF-1E10-E642-BCA3-A08D0462FD82}" type="pres">
      <dgm:prSet presAssocID="{4065FC2C-4BB0-714E-9057-627D2FBA82A1}" presName="parentText" presStyleLbl="node1" presStyleIdx="0" presStyleCnt="2" custScaleY="74016" custLinFactY="-901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F9F665-5D66-1542-B439-E15694E8D11A}" type="pres">
      <dgm:prSet presAssocID="{1FEA58EE-ED56-5F48-B1D9-673F956C2BDC}" presName="spacer" presStyleCnt="0"/>
      <dgm:spPr/>
    </dgm:pt>
    <dgm:pt modelId="{CF2C6F10-1D8A-1245-9EFC-4B7546A1948F}" type="pres">
      <dgm:prSet presAssocID="{83613677-6BA9-A14F-8C43-8E01C5E7577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2742B54-C388-2549-B649-AFBA828916D4}" type="presOf" srcId="{83613677-6BA9-A14F-8C43-8E01C5E75778}" destId="{CF2C6F10-1D8A-1245-9EFC-4B7546A1948F}" srcOrd="0" destOrd="0" presId="urn:microsoft.com/office/officeart/2005/8/layout/vList2"/>
    <dgm:cxn modelId="{23E16EA1-7DC7-2646-9724-AC9834B55539}" type="presOf" srcId="{4065FC2C-4BB0-714E-9057-627D2FBA82A1}" destId="{1B2974AF-1E10-E642-BCA3-A08D0462FD82}" srcOrd="0" destOrd="0" presId="urn:microsoft.com/office/officeart/2005/8/layout/vList2"/>
    <dgm:cxn modelId="{59AAD7A3-8B82-B842-95AC-6D83A81A4A31}" srcId="{1E037D66-1E60-1F48-A30E-30C750E816F3}" destId="{83613677-6BA9-A14F-8C43-8E01C5E75778}" srcOrd="1" destOrd="0" parTransId="{ADA9CE78-12B7-894B-888C-FAA272C8D2BC}" sibTransId="{C0216E53-ECA3-024E-B7EC-A50440EAF352}"/>
    <dgm:cxn modelId="{94D7803F-16C0-2844-A7AD-5C522B9DC6AE}" srcId="{1E037D66-1E60-1F48-A30E-30C750E816F3}" destId="{4065FC2C-4BB0-714E-9057-627D2FBA82A1}" srcOrd="0" destOrd="0" parTransId="{3E9EBED7-FE37-CB4D-B15A-3701BFA33046}" sibTransId="{1FEA58EE-ED56-5F48-B1D9-673F956C2BDC}"/>
    <dgm:cxn modelId="{2CCFCBB1-041D-2842-98FB-0DEF62E229D3}" type="presOf" srcId="{1E037D66-1E60-1F48-A30E-30C750E816F3}" destId="{3D60F16A-5A83-1845-A095-F20308F65280}" srcOrd="0" destOrd="0" presId="urn:microsoft.com/office/officeart/2005/8/layout/vList2"/>
    <dgm:cxn modelId="{F664DD91-77BF-CB4A-9BFF-6E7EEFB88FFF}" type="presParOf" srcId="{3D60F16A-5A83-1845-A095-F20308F65280}" destId="{1B2974AF-1E10-E642-BCA3-A08D0462FD82}" srcOrd="0" destOrd="0" presId="urn:microsoft.com/office/officeart/2005/8/layout/vList2"/>
    <dgm:cxn modelId="{E2ABB997-4DBF-1A43-9A91-786F88AE8D14}" type="presParOf" srcId="{3D60F16A-5A83-1845-A095-F20308F65280}" destId="{41F9F665-5D66-1542-B439-E15694E8D11A}" srcOrd="1" destOrd="0" presId="urn:microsoft.com/office/officeart/2005/8/layout/vList2"/>
    <dgm:cxn modelId="{97B6B530-8F02-DF4C-9280-FD7D9DC6EF01}" type="presParOf" srcId="{3D60F16A-5A83-1845-A095-F20308F65280}" destId="{CF2C6F10-1D8A-1245-9EFC-4B7546A1948F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33AF7FA-3251-6242-A72B-B8B3CFBBA8CF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D2B8F55-49B1-FD41-AF77-6C97F0B73F47}">
      <dgm:prSet phldrT="[Texto]" custT="1"/>
      <dgm:spPr>
        <a:solidFill>
          <a:srgbClr val="17365D"/>
        </a:solidFill>
      </dgm:spPr>
      <dgm:t>
        <a:bodyPr/>
        <a:lstStyle/>
        <a:p>
          <a:r>
            <a:rPr lang="es-MX" sz="2000" dirty="0" smtClean="0">
              <a:latin typeface="Trebuchet MS"/>
              <a:cs typeface="Trebuchet MS"/>
            </a:rPr>
            <a:t>Los perfiles profesionales de los responsables de los procesos asociados al Fondo se suelen especializar en el área de la salud</a:t>
          </a:r>
          <a:endParaRPr lang="es-ES" sz="2000" dirty="0">
            <a:latin typeface="Trebuchet MS"/>
            <a:cs typeface="Trebuchet MS"/>
          </a:endParaRPr>
        </a:p>
      </dgm:t>
    </dgm:pt>
    <dgm:pt modelId="{661E4674-4A57-834C-BDCC-BD779646AD50}" type="parTrans" cxnId="{D9835E24-58F2-CC45-95D8-38979D34347B}">
      <dgm:prSet/>
      <dgm:spPr/>
      <dgm:t>
        <a:bodyPr/>
        <a:lstStyle/>
        <a:p>
          <a:endParaRPr lang="es-ES"/>
        </a:p>
      </dgm:t>
    </dgm:pt>
    <dgm:pt modelId="{B26B4AF1-E5F6-F646-81FE-85FC33ECB9C9}" type="sibTrans" cxnId="{D9835E24-58F2-CC45-95D8-38979D34347B}">
      <dgm:prSet/>
      <dgm:spPr/>
      <dgm:t>
        <a:bodyPr/>
        <a:lstStyle/>
        <a:p>
          <a:endParaRPr lang="es-ES"/>
        </a:p>
      </dgm:t>
    </dgm:pt>
    <dgm:pt modelId="{285454BB-B011-6442-B5A6-C884C6927798}">
      <dgm:prSet custT="1"/>
      <dgm:spPr>
        <a:solidFill>
          <a:srgbClr val="17365D"/>
        </a:solidFill>
      </dgm:spPr>
      <dgm:t>
        <a:bodyPr/>
        <a:lstStyle/>
        <a:p>
          <a:r>
            <a:rPr lang="es-MX" sz="2000" dirty="0" smtClean="0">
              <a:latin typeface="Trebuchet MS"/>
              <a:cs typeface="Trebuchet MS"/>
            </a:rPr>
            <a:t>El personal enfrenta dificultades para diseñar indicadores para el seguimiento de los recursos y para establecer metas ambiciosas pero factibles</a:t>
          </a:r>
        </a:p>
      </dgm:t>
    </dgm:pt>
    <dgm:pt modelId="{0E665F15-9858-2248-8675-B7EF92E322AF}" type="parTrans" cxnId="{20C0D227-8468-5149-AD25-78DB9D30ECC6}">
      <dgm:prSet/>
      <dgm:spPr/>
      <dgm:t>
        <a:bodyPr/>
        <a:lstStyle/>
        <a:p>
          <a:endParaRPr lang="es-ES"/>
        </a:p>
      </dgm:t>
    </dgm:pt>
    <dgm:pt modelId="{0049A30A-002B-DE45-B3FD-59A2C1C1EB75}" type="sibTrans" cxnId="{20C0D227-8468-5149-AD25-78DB9D30ECC6}">
      <dgm:prSet/>
      <dgm:spPr/>
      <dgm:t>
        <a:bodyPr/>
        <a:lstStyle/>
        <a:p>
          <a:endParaRPr lang="es-ES"/>
        </a:p>
      </dgm:t>
    </dgm:pt>
    <dgm:pt modelId="{D30F35B2-CFA2-5F4B-A209-F92F4DA6864A}">
      <dgm:prSet custT="1"/>
      <dgm:spPr>
        <a:solidFill>
          <a:srgbClr val="17365D"/>
        </a:solidFill>
      </dgm:spPr>
      <dgm:t>
        <a:bodyPr/>
        <a:lstStyle/>
        <a:p>
          <a:r>
            <a:rPr lang="es-MX" sz="2000" dirty="0" smtClean="0">
              <a:latin typeface="Trebuchet MS"/>
              <a:cs typeface="Trebuchet MS"/>
            </a:rPr>
            <a:t>La normatividad es compleja</a:t>
          </a:r>
          <a:endParaRPr lang="es-ES" sz="2000" dirty="0">
            <a:latin typeface="Trebuchet MS"/>
            <a:cs typeface="Trebuchet MS"/>
          </a:endParaRPr>
        </a:p>
      </dgm:t>
    </dgm:pt>
    <dgm:pt modelId="{E89DAA73-8E76-874B-BCF6-223A619C243E}" type="parTrans" cxnId="{E51396AC-D6A7-D146-8259-78B53DA4EE43}">
      <dgm:prSet/>
      <dgm:spPr/>
      <dgm:t>
        <a:bodyPr/>
        <a:lstStyle/>
        <a:p>
          <a:endParaRPr lang="es-ES"/>
        </a:p>
      </dgm:t>
    </dgm:pt>
    <dgm:pt modelId="{B159E6D5-3A67-3548-92BA-17E2843C30D0}" type="sibTrans" cxnId="{E51396AC-D6A7-D146-8259-78B53DA4EE43}">
      <dgm:prSet/>
      <dgm:spPr/>
      <dgm:t>
        <a:bodyPr/>
        <a:lstStyle/>
        <a:p>
          <a:endParaRPr lang="es-ES"/>
        </a:p>
      </dgm:t>
    </dgm:pt>
    <dgm:pt modelId="{352826A7-7473-DF4D-A291-930F17A70B1B}" type="pres">
      <dgm:prSet presAssocID="{C33AF7FA-3251-6242-A72B-B8B3CFBBA8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B119FC7-744E-DC48-9967-604615F510B5}" type="pres">
      <dgm:prSet presAssocID="{3D2B8F55-49B1-FD41-AF77-6C97F0B73F4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A90ABF-DF37-FC43-B5F2-5FF20F367982}" type="pres">
      <dgm:prSet presAssocID="{B26B4AF1-E5F6-F646-81FE-85FC33ECB9C9}" presName="spacer" presStyleCnt="0"/>
      <dgm:spPr/>
    </dgm:pt>
    <dgm:pt modelId="{414CFB85-BC08-F340-8FF2-687ACA713721}" type="pres">
      <dgm:prSet presAssocID="{285454BB-B011-6442-B5A6-C884C692779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674666-CD86-F742-AEE5-2A982B3C2DC9}" type="pres">
      <dgm:prSet presAssocID="{0049A30A-002B-DE45-B3FD-59A2C1C1EB75}" presName="spacer" presStyleCnt="0"/>
      <dgm:spPr/>
    </dgm:pt>
    <dgm:pt modelId="{5E6519D8-8197-724C-A8EB-3959B4AE60F4}" type="pres">
      <dgm:prSet presAssocID="{D30F35B2-CFA2-5F4B-A209-F92F4DA6864A}" presName="parentText" presStyleLbl="node1" presStyleIdx="2" presStyleCnt="3" custScaleY="8052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1396AC-D6A7-D146-8259-78B53DA4EE43}" srcId="{C33AF7FA-3251-6242-A72B-B8B3CFBBA8CF}" destId="{D30F35B2-CFA2-5F4B-A209-F92F4DA6864A}" srcOrd="2" destOrd="0" parTransId="{E89DAA73-8E76-874B-BCF6-223A619C243E}" sibTransId="{B159E6D5-3A67-3548-92BA-17E2843C30D0}"/>
    <dgm:cxn modelId="{F144EBEA-C0AE-7045-B30E-917E50F63182}" type="presOf" srcId="{285454BB-B011-6442-B5A6-C884C6927798}" destId="{414CFB85-BC08-F340-8FF2-687ACA713721}" srcOrd="0" destOrd="0" presId="urn:microsoft.com/office/officeart/2005/8/layout/vList2"/>
    <dgm:cxn modelId="{D17A1380-670C-3A4F-BA69-3341FCCA007A}" type="presOf" srcId="{C33AF7FA-3251-6242-A72B-B8B3CFBBA8CF}" destId="{352826A7-7473-DF4D-A291-930F17A70B1B}" srcOrd="0" destOrd="0" presId="urn:microsoft.com/office/officeart/2005/8/layout/vList2"/>
    <dgm:cxn modelId="{D9835E24-58F2-CC45-95D8-38979D34347B}" srcId="{C33AF7FA-3251-6242-A72B-B8B3CFBBA8CF}" destId="{3D2B8F55-49B1-FD41-AF77-6C97F0B73F47}" srcOrd="0" destOrd="0" parTransId="{661E4674-4A57-834C-BDCC-BD779646AD50}" sibTransId="{B26B4AF1-E5F6-F646-81FE-85FC33ECB9C9}"/>
    <dgm:cxn modelId="{20C0D227-8468-5149-AD25-78DB9D30ECC6}" srcId="{C33AF7FA-3251-6242-A72B-B8B3CFBBA8CF}" destId="{285454BB-B011-6442-B5A6-C884C6927798}" srcOrd="1" destOrd="0" parTransId="{0E665F15-9858-2248-8675-B7EF92E322AF}" sibTransId="{0049A30A-002B-DE45-B3FD-59A2C1C1EB75}"/>
    <dgm:cxn modelId="{B255133A-2474-4E44-9833-C023C6A327AD}" type="presOf" srcId="{D30F35B2-CFA2-5F4B-A209-F92F4DA6864A}" destId="{5E6519D8-8197-724C-A8EB-3959B4AE60F4}" srcOrd="0" destOrd="0" presId="urn:microsoft.com/office/officeart/2005/8/layout/vList2"/>
    <dgm:cxn modelId="{3FAE5BB2-EE09-8B4E-BA9C-948792668D4A}" type="presOf" srcId="{3D2B8F55-49B1-FD41-AF77-6C97F0B73F47}" destId="{BB119FC7-744E-DC48-9967-604615F510B5}" srcOrd="0" destOrd="0" presId="urn:microsoft.com/office/officeart/2005/8/layout/vList2"/>
    <dgm:cxn modelId="{5D34A99E-19E0-4042-BD7E-B015C752A9A5}" type="presParOf" srcId="{352826A7-7473-DF4D-A291-930F17A70B1B}" destId="{BB119FC7-744E-DC48-9967-604615F510B5}" srcOrd="0" destOrd="0" presId="urn:microsoft.com/office/officeart/2005/8/layout/vList2"/>
    <dgm:cxn modelId="{24E3F40F-ECBF-0644-911D-C27A207F4F4E}" type="presParOf" srcId="{352826A7-7473-DF4D-A291-930F17A70B1B}" destId="{7DA90ABF-DF37-FC43-B5F2-5FF20F367982}" srcOrd="1" destOrd="0" presId="urn:microsoft.com/office/officeart/2005/8/layout/vList2"/>
    <dgm:cxn modelId="{3F189266-D215-6644-B4C7-E92804857D6D}" type="presParOf" srcId="{352826A7-7473-DF4D-A291-930F17A70B1B}" destId="{414CFB85-BC08-F340-8FF2-687ACA713721}" srcOrd="2" destOrd="0" presId="urn:microsoft.com/office/officeart/2005/8/layout/vList2"/>
    <dgm:cxn modelId="{4FF2DC9A-2F96-3747-BE6B-0A99BE314676}" type="presParOf" srcId="{352826A7-7473-DF4D-A291-930F17A70B1B}" destId="{5C674666-CD86-F742-AEE5-2A982B3C2DC9}" srcOrd="3" destOrd="0" presId="urn:microsoft.com/office/officeart/2005/8/layout/vList2"/>
    <dgm:cxn modelId="{9310633B-6671-3442-A365-04156DEEF664}" type="presParOf" srcId="{352826A7-7473-DF4D-A291-930F17A70B1B}" destId="{5E6519D8-8197-724C-A8EB-3959B4AE60F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BB21C7F-8A05-5442-9883-CF7385FFBD74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75651FD-6866-C944-9381-21E751B1C965}">
      <dgm:prSet custT="1"/>
      <dgm:spPr>
        <a:solidFill>
          <a:srgbClr val="17365D"/>
        </a:solidFill>
      </dgm:spPr>
      <dgm:t>
        <a:bodyPr/>
        <a:lstStyle/>
        <a:p>
          <a:pPr rtl="0"/>
          <a:r>
            <a:rPr lang="es-MX" sz="2000" dirty="0" smtClean="0">
              <a:latin typeface="Trebuchet MS"/>
              <a:cs typeface="Trebuchet MS"/>
            </a:rPr>
            <a:t>Multiplicidad de plataformas informáticas que se encuentran dispersas y controladas por distintos responsables</a:t>
          </a:r>
          <a:endParaRPr lang="es-ES" sz="2000" dirty="0">
            <a:latin typeface="Trebuchet MS"/>
            <a:cs typeface="Trebuchet MS"/>
          </a:endParaRPr>
        </a:p>
      </dgm:t>
    </dgm:pt>
    <dgm:pt modelId="{C6CF27DC-C251-F848-A55D-91867661535B}" type="parTrans" cxnId="{99E355D4-2559-EF4E-B4B7-4C56879B228F}">
      <dgm:prSet/>
      <dgm:spPr/>
      <dgm:t>
        <a:bodyPr/>
        <a:lstStyle/>
        <a:p>
          <a:endParaRPr lang="es-ES"/>
        </a:p>
      </dgm:t>
    </dgm:pt>
    <dgm:pt modelId="{FC675CDB-6126-EB4B-A561-F5F657DCE4B7}" type="sibTrans" cxnId="{99E355D4-2559-EF4E-B4B7-4C56879B228F}">
      <dgm:prSet/>
      <dgm:spPr/>
      <dgm:t>
        <a:bodyPr/>
        <a:lstStyle/>
        <a:p>
          <a:endParaRPr lang="es-ES"/>
        </a:p>
      </dgm:t>
    </dgm:pt>
    <dgm:pt modelId="{FB7098CA-3573-FC46-A537-8656B2229B24}" type="pres">
      <dgm:prSet presAssocID="{BBB21C7F-8A05-5442-9883-CF7385FFBD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F32CF91-2509-EA41-A30D-1F359C832F10}" type="pres">
      <dgm:prSet presAssocID="{075651FD-6866-C944-9381-21E751B1C965}" presName="parentText" presStyleLbl="node1" presStyleIdx="0" presStyleCnt="1" custLinFactNeighborY="-7840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BF7E6CE-AB91-9C43-84BB-9F7A31889A95}" type="presOf" srcId="{BBB21C7F-8A05-5442-9883-CF7385FFBD74}" destId="{FB7098CA-3573-FC46-A537-8656B2229B24}" srcOrd="0" destOrd="0" presId="urn:microsoft.com/office/officeart/2005/8/layout/vList2"/>
    <dgm:cxn modelId="{99E355D4-2559-EF4E-B4B7-4C56879B228F}" srcId="{BBB21C7F-8A05-5442-9883-CF7385FFBD74}" destId="{075651FD-6866-C944-9381-21E751B1C965}" srcOrd="0" destOrd="0" parTransId="{C6CF27DC-C251-F848-A55D-91867661535B}" sibTransId="{FC675CDB-6126-EB4B-A561-F5F657DCE4B7}"/>
    <dgm:cxn modelId="{7CEDFD8A-4636-A248-BCC8-E19AA3E7D94D}" type="presOf" srcId="{075651FD-6866-C944-9381-21E751B1C965}" destId="{3F32CF91-2509-EA41-A30D-1F359C832F10}" srcOrd="0" destOrd="0" presId="urn:microsoft.com/office/officeart/2005/8/layout/vList2"/>
    <dgm:cxn modelId="{BA4C24CC-1A82-184E-8171-B22D851601BE}" type="presParOf" srcId="{FB7098CA-3573-FC46-A537-8656B2229B24}" destId="{3F32CF91-2509-EA41-A30D-1F359C832F1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39ED6B-34C7-44F9-99CD-50DE119FB676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E1A84731-119D-44A8-A213-1A8E0AB5BE00}">
      <dgm:prSet phldrT="[Texto]" custT="1"/>
      <dgm:spPr/>
      <dgm:t>
        <a:bodyPr/>
        <a:lstStyle/>
        <a:p>
          <a:r>
            <a:rPr lang="es-MX" sz="2200" dirty="0" smtClean="0">
              <a:latin typeface="Calibri" pitchFamily="34" charset="0"/>
              <a:cs typeface="Calibri" pitchFamily="34" charset="0"/>
            </a:rPr>
            <a:t>1. Describir y analizar los principales procesos establecidos en la normatividad asociados con la operación del Fondo.</a:t>
          </a:r>
          <a:endParaRPr lang="es-MX" sz="2200" dirty="0"/>
        </a:p>
      </dgm:t>
    </dgm:pt>
    <dgm:pt modelId="{4052810D-9382-4AEC-95F6-D0B4505F4E56}" type="parTrans" cxnId="{EE569BEF-F479-4FD5-B8E3-6E3B4C9F2E4D}">
      <dgm:prSet/>
      <dgm:spPr/>
      <dgm:t>
        <a:bodyPr/>
        <a:lstStyle/>
        <a:p>
          <a:endParaRPr lang="es-MX" sz="2200">
            <a:solidFill>
              <a:schemeClr val="tx1"/>
            </a:solidFill>
          </a:endParaRPr>
        </a:p>
      </dgm:t>
    </dgm:pt>
    <dgm:pt modelId="{BD0AAE31-245F-4E16-A33D-9377152EC9D3}" type="sibTrans" cxnId="{EE569BEF-F479-4FD5-B8E3-6E3B4C9F2E4D}">
      <dgm:prSet/>
      <dgm:spPr/>
      <dgm:t>
        <a:bodyPr/>
        <a:lstStyle/>
        <a:p>
          <a:endParaRPr lang="es-MX" sz="2200">
            <a:solidFill>
              <a:schemeClr val="tx1"/>
            </a:solidFill>
          </a:endParaRPr>
        </a:p>
      </dgm:t>
    </dgm:pt>
    <dgm:pt modelId="{1588C352-966E-40AB-BC64-C19B47883E67}">
      <dgm:prSet custT="1"/>
      <dgm:spPr/>
      <dgm:t>
        <a:bodyPr/>
        <a:lstStyle/>
        <a:p>
          <a:r>
            <a:rPr lang="es-MX" sz="2200" dirty="0" smtClean="0">
              <a:latin typeface="Calibri" pitchFamily="34" charset="0"/>
              <a:cs typeface="Calibri" pitchFamily="34" charset="0"/>
            </a:rPr>
            <a:t>2. Identificar las brechas de implementación que se presentan durante la gestión del Fondo.</a:t>
          </a:r>
        </a:p>
      </dgm:t>
    </dgm:pt>
    <dgm:pt modelId="{8FEB6A2D-0622-4FC4-9CB6-D92EBC4AD659}" type="parTrans" cxnId="{D8F173FE-314E-4C52-B65B-601E126307ED}">
      <dgm:prSet/>
      <dgm:spPr/>
      <dgm:t>
        <a:bodyPr/>
        <a:lstStyle/>
        <a:p>
          <a:endParaRPr lang="es-MX" sz="2200">
            <a:solidFill>
              <a:schemeClr val="tx1"/>
            </a:solidFill>
          </a:endParaRPr>
        </a:p>
      </dgm:t>
    </dgm:pt>
    <dgm:pt modelId="{062D49B7-216D-4E28-97F9-ABF149B3261F}" type="sibTrans" cxnId="{D8F173FE-314E-4C52-B65B-601E126307ED}">
      <dgm:prSet/>
      <dgm:spPr/>
      <dgm:t>
        <a:bodyPr/>
        <a:lstStyle/>
        <a:p>
          <a:endParaRPr lang="es-MX" sz="2200">
            <a:solidFill>
              <a:schemeClr val="tx1"/>
            </a:solidFill>
          </a:endParaRPr>
        </a:p>
      </dgm:t>
    </dgm:pt>
    <dgm:pt modelId="{B65627EB-9BCF-4503-8DB2-A15CC159245A}">
      <dgm:prSet custT="1"/>
      <dgm:spPr/>
      <dgm:t>
        <a:bodyPr/>
        <a:lstStyle/>
        <a:p>
          <a:r>
            <a:rPr lang="es-MX" sz="2200" dirty="0" smtClean="0">
              <a:latin typeface="Calibri" pitchFamily="34" charset="0"/>
              <a:cs typeface="Calibri" pitchFamily="34" charset="0"/>
            </a:rPr>
            <a:t>3. Analizar el desempeño con los resultados de indicadores asociados al Fondo.</a:t>
          </a:r>
        </a:p>
      </dgm:t>
    </dgm:pt>
    <dgm:pt modelId="{7E190E95-533E-4C9A-B9BF-92266498E4B8}" type="parTrans" cxnId="{53A5446B-469F-4923-BBDE-7FB83CD25F91}">
      <dgm:prSet/>
      <dgm:spPr/>
      <dgm:t>
        <a:bodyPr/>
        <a:lstStyle/>
        <a:p>
          <a:endParaRPr lang="es-MX" sz="2200">
            <a:solidFill>
              <a:schemeClr val="tx1"/>
            </a:solidFill>
          </a:endParaRPr>
        </a:p>
      </dgm:t>
    </dgm:pt>
    <dgm:pt modelId="{225EA4B7-8E7F-4247-81D3-13F71E111594}" type="sibTrans" cxnId="{53A5446B-469F-4923-BBDE-7FB83CD25F91}">
      <dgm:prSet/>
      <dgm:spPr/>
      <dgm:t>
        <a:bodyPr/>
        <a:lstStyle/>
        <a:p>
          <a:endParaRPr lang="es-MX" sz="2200">
            <a:solidFill>
              <a:schemeClr val="tx1"/>
            </a:solidFill>
          </a:endParaRPr>
        </a:p>
      </dgm:t>
    </dgm:pt>
    <dgm:pt modelId="{0C17AC34-A21D-40A9-9469-4902FEEC22B3}">
      <dgm:prSet custT="1"/>
      <dgm:spPr/>
      <dgm:t>
        <a:bodyPr/>
        <a:lstStyle/>
        <a:p>
          <a:r>
            <a:rPr lang="es-MX" sz="2200" dirty="0" smtClean="0">
              <a:latin typeface="Calibri" pitchFamily="34" charset="0"/>
              <a:cs typeface="Calibri" pitchFamily="34" charset="0"/>
            </a:rPr>
            <a:t>4. Identificar debilidades y fortalezas y con base en ellos plantear recomendaciones de mejora.</a:t>
          </a:r>
        </a:p>
      </dgm:t>
    </dgm:pt>
    <dgm:pt modelId="{7711A18F-3757-45EC-8C08-8F3C7CD8902A}" type="parTrans" cxnId="{C3DD9DD4-8D20-455E-A0BC-8AF82C69E480}">
      <dgm:prSet/>
      <dgm:spPr/>
      <dgm:t>
        <a:bodyPr/>
        <a:lstStyle/>
        <a:p>
          <a:endParaRPr lang="es-MX" sz="2200">
            <a:solidFill>
              <a:schemeClr val="tx1"/>
            </a:solidFill>
          </a:endParaRPr>
        </a:p>
      </dgm:t>
    </dgm:pt>
    <dgm:pt modelId="{A73AB2EB-118B-49E7-B801-71223BA410F9}" type="sibTrans" cxnId="{C3DD9DD4-8D20-455E-A0BC-8AF82C69E480}">
      <dgm:prSet/>
      <dgm:spPr/>
      <dgm:t>
        <a:bodyPr/>
        <a:lstStyle/>
        <a:p>
          <a:endParaRPr lang="es-MX" sz="2200">
            <a:solidFill>
              <a:schemeClr val="tx1"/>
            </a:solidFill>
          </a:endParaRPr>
        </a:p>
      </dgm:t>
    </dgm:pt>
    <dgm:pt modelId="{77FE86FA-E4B9-4B75-BE4F-3C1A24484B32}" type="pres">
      <dgm:prSet presAssocID="{0A39ED6B-34C7-44F9-99CD-50DE119FB67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3F3A939-9D8B-40EA-9A55-4110A5CCC850}" type="pres">
      <dgm:prSet presAssocID="{E1A84731-119D-44A8-A213-1A8E0AB5BE00}" presName="parentLin" presStyleCnt="0"/>
      <dgm:spPr/>
    </dgm:pt>
    <dgm:pt modelId="{332A0AC7-B2F1-43CC-84D9-766FB7FBF263}" type="pres">
      <dgm:prSet presAssocID="{E1A84731-119D-44A8-A213-1A8E0AB5BE00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6232DB76-5935-4C42-A6DF-3EAF159BA2FE}" type="pres">
      <dgm:prSet presAssocID="{E1A84731-119D-44A8-A213-1A8E0AB5BE00}" presName="parentText" presStyleLbl="node1" presStyleIdx="0" presStyleCnt="4" custScaleX="13295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CEA475-E2C2-4D6B-AA1C-68145F871AAD}" type="pres">
      <dgm:prSet presAssocID="{E1A84731-119D-44A8-A213-1A8E0AB5BE00}" presName="negativeSpace" presStyleCnt="0"/>
      <dgm:spPr/>
    </dgm:pt>
    <dgm:pt modelId="{AA9C5525-DED6-461A-B5E4-B829E1AF52ED}" type="pres">
      <dgm:prSet presAssocID="{E1A84731-119D-44A8-A213-1A8E0AB5BE00}" presName="childText" presStyleLbl="conFgAcc1" presStyleIdx="0" presStyleCnt="4">
        <dgm:presLayoutVars>
          <dgm:bulletEnabled val="1"/>
        </dgm:presLayoutVars>
      </dgm:prSet>
      <dgm:spPr/>
    </dgm:pt>
    <dgm:pt modelId="{6D1498AE-A895-4737-810E-9F85D90866FF}" type="pres">
      <dgm:prSet presAssocID="{BD0AAE31-245F-4E16-A33D-9377152EC9D3}" presName="spaceBetweenRectangles" presStyleCnt="0"/>
      <dgm:spPr/>
    </dgm:pt>
    <dgm:pt modelId="{483EEBC3-CF83-4782-B8EF-31050AEF9B6A}" type="pres">
      <dgm:prSet presAssocID="{1588C352-966E-40AB-BC64-C19B47883E67}" presName="parentLin" presStyleCnt="0"/>
      <dgm:spPr/>
    </dgm:pt>
    <dgm:pt modelId="{EB6E97BE-967C-4958-901A-9BB9EE5F6BBC}" type="pres">
      <dgm:prSet presAssocID="{1588C352-966E-40AB-BC64-C19B47883E67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1DDF2D1F-7A8F-4690-B132-10B4754CD0D0}" type="pres">
      <dgm:prSet presAssocID="{1588C352-966E-40AB-BC64-C19B47883E67}" presName="parentText" presStyleLbl="node1" presStyleIdx="1" presStyleCnt="4" custScaleX="13403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676809-8B15-42CB-9D6E-12B0E93B8256}" type="pres">
      <dgm:prSet presAssocID="{1588C352-966E-40AB-BC64-C19B47883E67}" presName="negativeSpace" presStyleCnt="0"/>
      <dgm:spPr/>
    </dgm:pt>
    <dgm:pt modelId="{6968CBE2-FE81-4FCD-AFEA-9A5FC2A8668D}" type="pres">
      <dgm:prSet presAssocID="{1588C352-966E-40AB-BC64-C19B47883E67}" presName="childText" presStyleLbl="conFgAcc1" presStyleIdx="1" presStyleCnt="4">
        <dgm:presLayoutVars>
          <dgm:bulletEnabled val="1"/>
        </dgm:presLayoutVars>
      </dgm:prSet>
      <dgm:spPr/>
    </dgm:pt>
    <dgm:pt modelId="{8BD5B8A6-3F45-44FD-B81C-1773A151FB8F}" type="pres">
      <dgm:prSet presAssocID="{062D49B7-216D-4E28-97F9-ABF149B3261F}" presName="spaceBetweenRectangles" presStyleCnt="0"/>
      <dgm:spPr/>
    </dgm:pt>
    <dgm:pt modelId="{EB270A6E-4DB1-4BB1-AD34-8EA7A4F792BE}" type="pres">
      <dgm:prSet presAssocID="{B65627EB-9BCF-4503-8DB2-A15CC159245A}" presName="parentLin" presStyleCnt="0"/>
      <dgm:spPr/>
    </dgm:pt>
    <dgm:pt modelId="{A1152E6C-C91C-4ED9-9B3C-74F0E7AE9E88}" type="pres">
      <dgm:prSet presAssocID="{B65627EB-9BCF-4503-8DB2-A15CC159245A}" presName="parentLeftMargin" presStyleLbl="node1" presStyleIdx="1" presStyleCnt="4"/>
      <dgm:spPr/>
      <dgm:t>
        <a:bodyPr/>
        <a:lstStyle/>
        <a:p>
          <a:endParaRPr lang="es-MX"/>
        </a:p>
      </dgm:t>
    </dgm:pt>
    <dgm:pt modelId="{83CBAA73-699E-49A6-8ACA-A5F113D9D619}" type="pres">
      <dgm:prSet presAssocID="{B65627EB-9BCF-4503-8DB2-A15CC159245A}" presName="parentText" presStyleLbl="node1" presStyleIdx="2" presStyleCnt="4" custScaleX="13396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DC52348-30DD-43C0-B97D-1F460E005802}" type="pres">
      <dgm:prSet presAssocID="{B65627EB-9BCF-4503-8DB2-A15CC159245A}" presName="negativeSpace" presStyleCnt="0"/>
      <dgm:spPr/>
    </dgm:pt>
    <dgm:pt modelId="{E71FBDEF-AD14-4BE1-B574-BCAF3DE79E60}" type="pres">
      <dgm:prSet presAssocID="{B65627EB-9BCF-4503-8DB2-A15CC159245A}" presName="childText" presStyleLbl="conFgAcc1" presStyleIdx="2" presStyleCnt="4">
        <dgm:presLayoutVars>
          <dgm:bulletEnabled val="1"/>
        </dgm:presLayoutVars>
      </dgm:prSet>
      <dgm:spPr/>
    </dgm:pt>
    <dgm:pt modelId="{47F1D021-3F13-4E63-8A2E-1C3C09790521}" type="pres">
      <dgm:prSet presAssocID="{225EA4B7-8E7F-4247-81D3-13F71E111594}" presName="spaceBetweenRectangles" presStyleCnt="0"/>
      <dgm:spPr/>
    </dgm:pt>
    <dgm:pt modelId="{72BEB358-60FB-40D0-8577-605FF2A5C377}" type="pres">
      <dgm:prSet presAssocID="{0C17AC34-A21D-40A9-9469-4902FEEC22B3}" presName="parentLin" presStyleCnt="0"/>
      <dgm:spPr/>
    </dgm:pt>
    <dgm:pt modelId="{604916BC-059D-4CDE-B466-A3D7646DD543}" type="pres">
      <dgm:prSet presAssocID="{0C17AC34-A21D-40A9-9469-4902FEEC22B3}" presName="parentLeftMargin" presStyleLbl="node1" presStyleIdx="2" presStyleCnt="4"/>
      <dgm:spPr/>
      <dgm:t>
        <a:bodyPr/>
        <a:lstStyle/>
        <a:p>
          <a:endParaRPr lang="es-MX"/>
        </a:p>
      </dgm:t>
    </dgm:pt>
    <dgm:pt modelId="{BFB46F11-014B-4A68-B82C-5751AFCEC72A}" type="pres">
      <dgm:prSet presAssocID="{0C17AC34-A21D-40A9-9469-4902FEEC22B3}" presName="parentText" presStyleLbl="node1" presStyleIdx="3" presStyleCnt="4" custScaleX="13402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812004-F0F7-4EDC-A171-D12D0B9AFD36}" type="pres">
      <dgm:prSet presAssocID="{0C17AC34-A21D-40A9-9469-4902FEEC22B3}" presName="negativeSpace" presStyleCnt="0"/>
      <dgm:spPr/>
    </dgm:pt>
    <dgm:pt modelId="{AE35415D-C3F5-4DA7-99A1-D739586F2CA0}" type="pres">
      <dgm:prSet presAssocID="{0C17AC34-A21D-40A9-9469-4902FEEC22B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E569BEF-F479-4FD5-B8E3-6E3B4C9F2E4D}" srcId="{0A39ED6B-34C7-44F9-99CD-50DE119FB676}" destId="{E1A84731-119D-44A8-A213-1A8E0AB5BE00}" srcOrd="0" destOrd="0" parTransId="{4052810D-9382-4AEC-95F6-D0B4505F4E56}" sibTransId="{BD0AAE31-245F-4E16-A33D-9377152EC9D3}"/>
    <dgm:cxn modelId="{831C261A-04B2-4BC1-89FA-320D437DFC48}" type="presOf" srcId="{0C17AC34-A21D-40A9-9469-4902FEEC22B3}" destId="{604916BC-059D-4CDE-B466-A3D7646DD543}" srcOrd="0" destOrd="0" presId="urn:microsoft.com/office/officeart/2005/8/layout/list1"/>
    <dgm:cxn modelId="{9FE61CCA-18BC-40E1-9621-706BD6601638}" type="presOf" srcId="{1588C352-966E-40AB-BC64-C19B47883E67}" destId="{EB6E97BE-967C-4958-901A-9BB9EE5F6BBC}" srcOrd="0" destOrd="0" presId="urn:microsoft.com/office/officeart/2005/8/layout/list1"/>
    <dgm:cxn modelId="{53A5446B-469F-4923-BBDE-7FB83CD25F91}" srcId="{0A39ED6B-34C7-44F9-99CD-50DE119FB676}" destId="{B65627EB-9BCF-4503-8DB2-A15CC159245A}" srcOrd="2" destOrd="0" parTransId="{7E190E95-533E-4C9A-B9BF-92266498E4B8}" sibTransId="{225EA4B7-8E7F-4247-81D3-13F71E111594}"/>
    <dgm:cxn modelId="{253E09D2-3F6B-4C41-B393-448B6CCF73B6}" type="presOf" srcId="{E1A84731-119D-44A8-A213-1A8E0AB5BE00}" destId="{332A0AC7-B2F1-43CC-84D9-766FB7FBF263}" srcOrd="0" destOrd="0" presId="urn:microsoft.com/office/officeart/2005/8/layout/list1"/>
    <dgm:cxn modelId="{B8567C99-DE6B-4AE5-8328-E57161BCF968}" type="presOf" srcId="{0C17AC34-A21D-40A9-9469-4902FEEC22B3}" destId="{BFB46F11-014B-4A68-B82C-5751AFCEC72A}" srcOrd="1" destOrd="0" presId="urn:microsoft.com/office/officeart/2005/8/layout/list1"/>
    <dgm:cxn modelId="{D9AE78BB-A70F-4051-B21F-107133D1CFD6}" type="presOf" srcId="{0A39ED6B-34C7-44F9-99CD-50DE119FB676}" destId="{77FE86FA-E4B9-4B75-BE4F-3C1A24484B32}" srcOrd="0" destOrd="0" presId="urn:microsoft.com/office/officeart/2005/8/layout/list1"/>
    <dgm:cxn modelId="{9F62D24E-9616-490D-BCB6-2E027994706C}" type="presOf" srcId="{E1A84731-119D-44A8-A213-1A8E0AB5BE00}" destId="{6232DB76-5935-4C42-A6DF-3EAF159BA2FE}" srcOrd="1" destOrd="0" presId="urn:microsoft.com/office/officeart/2005/8/layout/list1"/>
    <dgm:cxn modelId="{CA1EC5F1-49FB-45D2-85C3-8A2AD2DA8749}" type="presOf" srcId="{B65627EB-9BCF-4503-8DB2-A15CC159245A}" destId="{A1152E6C-C91C-4ED9-9B3C-74F0E7AE9E88}" srcOrd="0" destOrd="0" presId="urn:microsoft.com/office/officeart/2005/8/layout/list1"/>
    <dgm:cxn modelId="{A8605F68-C732-43EB-A590-7CA5A08E1F21}" type="presOf" srcId="{1588C352-966E-40AB-BC64-C19B47883E67}" destId="{1DDF2D1F-7A8F-4690-B132-10B4754CD0D0}" srcOrd="1" destOrd="0" presId="urn:microsoft.com/office/officeart/2005/8/layout/list1"/>
    <dgm:cxn modelId="{6DAE1246-95FF-47F8-91FE-C581D911DD57}" type="presOf" srcId="{B65627EB-9BCF-4503-8DB2-A15CC159245A}" destId="{83CBAA73-699E-49A6-8ACA-A5F113D9D619}" srcOrd="1" destOrd="0" presId="urn:microsoft.com/office/officeart/2005/8/layout/list1"/>
    <dgm:cxn modelId="{D8F173FE-314E-4C52-B65B-601E126307ED}" srcId="{0A39ED6B-34C7-44F9-99CD-50DE119FB676}" destId="{1588C352-966E-40AB-BC64-C19B47883E67}" srcOrd="1" destOrd="0" parTransId="{8FEB6A2D-0622-4FC4-9CB6-D92EBC4AD659}" sibTransId="{062D49B7-216D-4E28-97F9-ABF149B3261F}"/>
    <dgm:cxn modelId="{C3DD9DD4-8D20-455E-A0BC-8AF82C69E480}" srcId="{0A39ED6B-34C7-44F9-99CD-50DE119FB676}" destId="{0C17AC34-A21D-40A9-9469-4902FEEC22B3}" srcOrd="3" destOrd="0" parTransId="{7711A18F-3757-45EC-8C08-8F3C7CD8902A}" sibTransId="{A73AB2EB-118B-49E7-B801-71223BA410F9}"/>
    <dgm:cxn modelId="{BA02CA33-AAAE-416D-9AC1-193D722F7B0B}" type="presParOf" srcId="{77FE86FA-E4B9-4B75-BE4F-3C1A24484B32}" destId="{83F3A939-9D8B-40EA-9A55-4110A5CCC850}" srcOrd="0" destOrd="0" presId="urn:microsoft.com/office/officeart/2005/8/layout/list1"/>
    <dgm:cxn modelId="{E73E31A7-8002-45B8-BEAC-B95A4A4DF363}" type="presParOf" srcId="{83F3A939-9D8B-40EA-9A55-4110A5CCC850}" destId="{332A0AC7-B2F1-43CC-84D9-766FB7FBF263}" srcOrd="0" destOrd="0" presId="urn:microsoft.com/office/officeart/2005/8/layout/list1"/>
    <dgm:cxn modelId="{63385E27-1CB7-4DA6-820E-832D98F8F9B2}" type="presParOf" srcId="{83F3A939-9D8B-40EA-9A55-4110A5CCC850}" destId="{6232DB76-5935-4C42-A6DF-3EAF159BA2FE}" srcOrd="1" destOrd="0" presId="urn:microsoft.com/office/officeart/2005/8/layout/list1"/>
    <dgm:cxn modelId="{2BE01FD1-55F3-4E0E-9EF8-C6F995DAFD9F}" type="presParOf" srcId="{77FE86FA-E4B9-4B75-BE4F-3C1A24484B32}" destId="{6ECEA475-E2C2-4D6B-AA1C-68145F871AAD}" srcOrd="1" destOrd="0" presId="urn:microsoft.com/office/officeart/2005/8/layout/list1"/>
    <dgm:cxn modelId="{6332AE07-2682-49A8-8D66-6ADC05CB87D8}" type="presParOf" srcId="{77FE86FA-E4B9-4B75-BE4F-3C1A24484B32}" destId="{AA9C5525-DED6-461A-B5E4-B829E1AF52ED}" srcOrd="2" destOrd="0" presId="urn:microsoft.com/office/officeart/2005/8/layout/list1"/>
    <dgm:cxn modelId="{1F94ED00-4F40-4E01-B0EA-D27B53B4EC86}" type="presParOf" srcId="{77FE86FA-E4B9-4B75-BE4F-3C1A24484B32}" destId="{6D1498AE-A895-4737-810E-9F85D90866FF}" srcOrd="3" destOrd="0" presId="urn:microsoft.com/office/officeart/2005/8/layout/list1"/>
    <dgm:cxn modelId="{E32E3B6F-8DA3-4806-9DF1-CA96F945B06E}" type="presParOf" srcId="{77FE86FA-E4B9-4B75-BE4F-3C1A24484B32}" destId="{483EEBC3-CF83-4782-B8EF-31050AEF9B6A}" srcOrd="4" destOrd="0" presId="urn:microsoft.com/office/officeart/2005/8/layout/list1"/>
    <dgm:cxn modelId="{17C682F3-7341-4F23-9B13-BFFBD71F74E6}" type="presParOf" srcId="{483EEBC3-CF83-4782-B8EF-31050AEF9B6A}" destId="{EB6E97BE-967C-4958-901A-9BB9EE5F6BBC}" srcOrd="0" destOrd="0" presId="urn:microsoft.com/office/officeart/2005/8/layout/list1"/>
    <dgm:cxn modelId="{BA63C589-D1BA-4639-B652-6DA0E3ADDB5C}" type="presParOf" srcId="{483EEBC3-CF83-4782-B8EF-31050AEF9B6A}" destId="{1DDF2D1F-7A8F-4690-B132-10B4754CD0D0}" srcOrd="1" destOrd="0" presId="urn:microsoft.com/office/officeart/2005/8/layout/list1"/>
    <dgm:cxn modelId="{D2FC9E59-1DE0-4EF8-9BCE-ED0840D842BE}" type="presParOf" srcId="{77FE86FA-E4B9-4B75-BE4F-3C1A24484B32}" destId="{AD676809-8B15-42CB-9D6E-12B0E93B8256}" srcOrd="5" destOrd="0" presId="urn:microsoft.com/office/officeart/2005/8/layout/list1"/>
    <dgm:cxn modelId="{2430146B-49DA-4F20-9E34-1BD810757BBF}" type="presParOf" srcId="{77FE86FA-E4B9-4B75-BE4F-3C1A24484B32}" destId="{6968CBE2-FE81-4FCD-AFEA-9A5FC2A8668D}" srcOrd="6" destOrd="0" presId="urn:microsoft.com/office/officeart/2005/8/layout/list1"/>
    <dgm:cxn modelId="{233C8545-A4DA-4F62-B084-745821150DDE}" type="presParOf" srcId="{77FE86FA-E4B9-4B75-BE4F-3C1A24484B32}" destId="{8BD5B8A6-3F45-44FD-B81C-1773A151FB8F}" srcOrd="7" destOrd="0" presId="urn:microsoft.com/office/officeart/2005/8/layout/list1"/>
    <dgm:cxn modelId="{CEB38CDE-C7F0-471A-B1A1-092BBD80F6D5}" type="presParOf" srcId="{77FE86FA-E4B9-4B75-BE4F-3C1A24484B32}" destId="{EB270A6E-4DB1-4BB1-AD34-8EA7A4F792BE}" srcOrd="8" destOrd="0" presId="urn:microsoft.com/office/officeart/2005/8/layout/list1"/>
    <dgm:cxn modelId="{DE9AB298-7F31-43C8-AC3B-B1CE2391B82D}" type="presParOf" srcId="{EB270A6E-4DB1-4BB1-AD34-8EA7A4F792BE}" destId="{A1152E6C-C91C-4ED9-9B3C-74F0E7AE9E88}" srcOrd="0" destOrd="0" presId="urn:microsoft.com/office/officeart/2005/8/layout/list1"/>
    <dgm:cxn modelId="{A681A72D-E94B-4E6C-A1BD-BD4A39841424}" type="presParOf" srcId="{EB270A6E-4DB1-4BB1-AD34-8EA7A4F792BE}" destId="{83CBAA73-699E-49A6-8ACA-A5F113D9D619}" srcOrd="1" destOrd="0" presId="urn:microsoft.com/office/officeart/2005/8/layout/list1"/>
    <dgm:cxn modelId="{3963C24A-F4C3-4155-B0E6-9A8E30AE6C4F}" type="presParOf" srcId="{77FE86FA-E4B9-4B75-BE4F-3C1A24484B32}" destId="{8DC52348-30DD-43C0-B97D-1F460E005802}" srcOrd="9" destOrd="0" presId="urn:microsoft.com/office/officeart/2005/8/layout/list1"/>
    <dgm:cxn modelId="{03F321B6-71DD-4910-94F3-2F670AEEDF65}" type="presParOf" srcId="{77FE86FA-E4B9-4B75-BE4F-3C1A24484B32}" destId="{E71FBDEF-AD14-4BE1-B574-BCAF3DE79E60}" srcOrd="10" destOrd="0" presId="urn:microsoft.com/office/officeart/2005/8/layout/list1"/>
    <dgm:cxn modelId="{423AAF77-7AAF-47DB-87B7-9FEF61BCAC21}" type="presParOf" srcId="{77FE86FA-E4B9-4B75-BE4F-3C1A24484B32}" destId="{47F1D021-3F13-4E63-8A2E-1C3C09790521}" srcOrd="11" destOrd="0" presId="urn:microsoft.com/office/officeart/2005/8/layout/list1"/>
    <dgm:cxn modelId="{509F5D5B-9924-4579-98BE-914A76495F57}" type="presParOf" srcId="{77FE86FA-E4B9-4B75-BE4F-3C1A24484B32}" destId="{72BEB358-60FB-40D0-8577-605FF2A5C377}" srcOrd="12" destOrd="0" presId="urn:microsoft.com/office/officeart/2005/8/layout/list1"/>
    <dgm:cxn modelId="{C4557753-8F5E-47D0-ABBF-1A187F04B17B}" type="presParOf" srcId="{72BEB358-60FB-40D0-8577-605FF2A5C377}" destId="{604916BC-059D-4CDE-B466-A3D7646DD543}" srcOrd="0" destOrd="0" presId="urn:microsoft.com/office/officeart/2005/8/layout/list1"/>
    <dgm:cxn modelId="{91FEE0D8-3DED-4B6B-9333-5A4C319FC1D6}" type="presParOf" srcId="{72BEB358-60FB-40D0-8577-605FF2A5C377}" destId="{BFB46F11-014B-4A68-B82C-5751AFCEC72A}" srcOrd="1" destOrd="0" presId="urn:microsoft.com/office/officeart/2005/8/layout/list1"/>
    <dgm:cxn modelId="{D9386689-DCF9-4539-A216-E5AC93103362}" type="presParOf" srcId="{77FE86FA-E4B9-4B75-BE4F-3C1A24484B32}" destId="{BF812004-F0F7-4EDC-A171-D12D0B9AFD36}" srcOrd="13" destOrd="0" presId="urn:microsoft.com/office/officeart/2005/8/layout/list1"/>
    <dgm:cxn modelId="{80F6EC2D-0DDF-4B17-B0C2-688E2D7BB688}" type="presParOf" srcId="{77FE86FA-E4B9-4B75-BE4F-3C1A24484B32}" destId="{AE35415D-C3F5-4DA7-99A1-D739586F2CA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9E0B36-28FF-4B58-AF69-585F28B9C3E3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A5AAC720-94AF-4CBF-A841-9CD71AEB77C4}">
      <dgm:prSet phldrT="[Texto]" custT="1"/>
      <dgm:spPr/>
      <dgm:t>
        <a:bodyPr/>
        <a:lstStyle/>
        <a:p>
          <a:r>
            <a:rPr lang="es-MX" sz="2000" b="1" dirty="0" smtClean="0"/>
            <a:t>Procesos</a:t>
          </a:r>
          <a:endParaRPr lang="es-MX" sz="2000" b="1" dirty="0"/>
        </a:p>
      </dgm:t>
    </dgm:pt>
    <dgm:pt modelId="{5A31EC18-17EC-42D1-B79E-097FC1F684A4}" type="parTrans" cxnId="{9D1652C6-1969-4B2A-BE91-3E7D3A2ADF44}">
      <dgm:prSet/>
      <dgm:spPr/>
      <dgm:t>
        <a:bodyPr/>
        <a:lstStyle/>
        <a:p>
          <a:endParaRPr lang="es-MX"/>
        </a:p>
      </dgm:t>
    </dgm:pt>
    <dgm:pt modelId="{A7D3A90F-9E6D-4A56-8B10-7DFF4888595D}" type="sibTrans" cxnId="{9D1652C6-1969-4B2A-BE91-3E7D3A2ADF44}">
      <dgm:prSet/>
      <dgm:spPr/>
      <dgm:t>
        <a:bodyPr/>
        <a:lstStyle/>
        <a:p>
          <a:endParaRPr lang="es-MX"/>
        </a:p>
      </dgm:t>
    </dgm:pt>
    <dgm:pt modelId="{FF7BA2EC-DAB5-49EC-8DBD-B95E1BF0E8A8}">
      <dgm:prSet phldrT="[Texto]" custT="1"/>
      <dgm:spPr/>
      <dgm:t>
        <a:bodyPr/>
        <a:lstStyle/>
        <a:p>
          <a:r>
            <a:rPr lang="es-MX" sz="2000" b="0" dirty="0" smtClean="0">
              <a:latin typeface="Calibri" panose="020F0502020204030204" pitchFamily="34" charset="0"/>
            </a:rPr>
            <a:t>Trabajo de gabinete:</a:t>
          </a:r>
          <a:r>
            <a:rPr lang="es-MX" sz="1800" b="0" dirty="0" smtClean="0">
              <a:latin typeface="Calibri" panose="020F0502020204030204" pitchFamily="34" charset="0"/>
            </a:rPr>
            <a:t> </a:t>
          </a:r>
          <a:r>
            <a:rPr lang="es-MX" sz="1800" dirty="0" smtClean="0">
              <a:latin typeface="Calibri" panose="020F0502020204030204" pitchFamily="34" charset="0"/>
            </a:rPr>
            <a:t>a) r</a:t>
          </a:r>
          <a:r>
            <a:rPr lang="es-MX" sz="1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evisión y análisis documental que sustentan la operación del Fondo, y b) mapeo de procesos  con base en la normatividad.</a:t>
          </a:r>
          <a:endParaRPr lang="es-MX" sz="1800" dirty="0">
            <a:latin typeface="Calibri" panose="020F0502020204030204" pitchFamily="34" charset="0"/>
          </a:endParaRPr>
        </a:p>
      </dgm:t>
    </dgm:pt>
    <dgm:pt modelId="{58F18583-F61C-44C0-8820-8A8B9CD85D77}" type="parTrans" cxnId="{256332AE-2F14-4483-8383-97438410A254}">
      <dgm:prSet/>
      <dgm:spPr/>
      <dgm:t>
        <a:bodyPr/>
        <a:lstStyle/>
        <a:p>
          <a:endParaRPr lang="es-MX"/>
        </a:p>
      </dgm:t>
    </dgm:pt>
    <dgm:pt modelId="{582ABC37-C8CD-4F6D-8C83-1C925C45649F}" type="sibTrans" cxnId="{256332AE-2F14-4483-8383-97438410A254}">
      <dgm:prSet/>
      <dgm:spPr/>
      <dgm:t>
        <a:bodyPr/>
        <a:lstStyle/>
        <a:p>
          <a:endParaRPr lang="es-MX"/>
        </a:p>
      </dgm:t>
    </dgm:pt>
    <dgm:pt modelId="{A2780342-F884-4AEC-B5C2-E22D94B359DA}">
      <dgm:prSet phldrT="[Texto]" custT="1"/>
      <dgm:spPr/>
      <dgm:t>
        <a:bodyPr/>
        <a:lstStyle/>
        <a:p>
          <a:r>
            <a:rPr lang="es-MX" sz="2000" b="1" dirty="0" smtClean="0"/>
            <a:t>Desempeño</a:t>
          </a:r>
          <a:endParaRPr lang="es-MX" sz="2000" b="1" dirty="0"/>
        </a:p>
      </dgm:t>
    </dgm:pt>
    <dgm:pt modelId="{14106ABE-37D9-4D68-816D-9CB17AF55F73}" type="parTrans" cxnId="{9E1CC6DB-D241-4BB2-9934-D266BBC49CC8}">
      <dgm:prSet/>
      <dgm:spPr/>
      <dgm:t>
        <a:bodyPr/>
        <a:lstStyle/>
        <a:p>
          <a:endParaRPr lang="es-MX"/>
        </a:p>
      </dgm:t>
    </dgm:pt>
    <dgm:pt modelId="{D8AEB773-21C2-4502-959E-3909E6A7CC2B}" type="sibTrans" cxnId="{9E1CC6DB-D241-4BB2-9934-D266BBC49CC8}">
      <dgm:prSet/>
      <dgm:spPr/>
      <dgm:t>
        <a:bodyPr/>
        <a:lstStyle/>
        <a:p>
          <a:endParaRPr lang="es-MX"/>
        </a:p>
      </dgm:t>
    </dgm:pt>
    <dgm:pt modelId="{BDAEBE47-86B6-47E6-A0F8-71B1C8BB9E52}">
      <dgm:prSet phldrT="[Texto]" custT="1"/>
      <dgm:spPr/>
      <dgm:t>
        <a:bodyPr/>
        <a:lstStyle/>
        <a:p>
          <a:r>
            <a:rPr lang="es-MX" sz="2000" dirty="0" smtClean="0">
              <a:latin typeface="Calibri" pitchFamily="34" charset="0"/>
              <a:cs typeface="Calibri" pitchFamily="34" charset="0"/>
            </a:rPr>
            <a:t>Alineación de la MIR y análisis de lógica vertical y horizontal</a:t>
          </a:r>
          <a:endParaRPr lang="es-MX" sz="2000" dirty="0"/>
        </a:p>
      </dgm:t>
    </dgm:pt>
    <dgm:pt modelId="{BDF8D417-928B-45E1-AB63-4B88234AFC05}" type="parTrans" cxnId="{971B81FE-C8A7-4C7F-9339-87E92A751DF0}">
      <dgm:prSet/>
      <dgm:spPr/>
      <dgm:t>
        <a:bodyPr/>
        <a:lstStyle/>
        <a:p>
          <a:endParaRPr lang="es-MX"/>
        </a:p>
      </dgm:t>
    </dgm:pt>
    <dgm:pt modelId="{57B827AC-30A9-489A-BE18-8E732B69DA86}" type="sibTrans" cxnId="{971B81FE-C8A7-4C7F-9339-87E92A751DF0}">
      <dgm:prSet/>
      <dgm:spPr/>
      <dgm:t>
        <a:bodyPr/>
        <a:lstStyle/>
        <a:p>
          <a:endParaRPr lang="es-MX"/>
        </a:p>
      </dgm:t>
    </dgm:pt>
    <dgm:pt modelId="{E3D723A4-AE78-46ED-A71D-BC705AB015C3}">
      <dgm:prSet custT="1"/>
      <dgm:spPr/>
      <dgm:t>
        <a:bodyPr/>
        <a:lstStyle/>
        <a:p>
          <a:r>
            <a:rPr lang="es-MX" sz="2000" dirty="0" smtClean="0">
              <a:latin typeface="Calibri" pitchFamily="34" charset="0"/>
              <a:cs typeface="Calibri" pitchFamily="34" charset="0"/>
            </a:rPr>
            <a:t>Identificación y </a:t>
          </a:r>
          <a:r>
            <a:rPr lang="es-MX" sz="2000" b="1" u="sng" dirty="0" smtClean="0">
              <a:latin typeface="Calibri" pitchFamily="34" charset="0"/>
              <a:cs typeface="Calibri" pitchFamily="34" charset="0"/>
            </a:rPr>
            <a:t>análisis de indicadores de resultados</a:t>
          </a:r>
          <a:r>
            <a:rPr lang="es-MX" sz="2000" dirty="0" smtClean="0">
              <a:latin typeface="Calibri" pitchFamily="34" charset="0"/>
              <a:cs typeface="Calibri" pitchFamily="34" charset="0"/>
            </a:rPr>
            <a:t>: tendencias y correlación. </a:t>
          </a:r>
          <a:endParaRPr lang="es-MX" sz="2000" dirty="0"/>
        </a:p>
      </dgm:t>
    </dgm:pt>
    <dgm:pt modelId="{6FD78C78-F926-416A-A166-9475D1A99DEC}" type="parTrans" cxnId="{99B3F9C3-347A-4B3F-AD28-D4A9AA8B2CD6}">
      <dgm:prSet/>
      <dgm:spPr/>
      <dgm:t>
        <a:bodyPr/>
        <a:lstStyle/>
        <a:p>
          <a:endParaRPr lang="es-MX"/>
        </a:p>
      </dgm:t>
    </dgm:pt>
    <dgm:pt modelId="{ABE95606-6AED-4C9D-B733-5FCA2ABA4D6E}" type="sibTrans" cxnId="{99B3F9C3-347A-4B3F-AD28-D4A9AA8B2CD6}">
      <dgm:prSet/>
      <dgm:spPr/>
      <dgm:t>
        <a:bodyPr/>
        <a:lstStyle/>
        <a:p>
          <a:endParaRPr lang="es-MX"/>
        </a:p>
      </dgm:t>
    </dgm:pt>
    <dgm:pt modelId="{BB8D2387-71B6-4195-B064-4479E4759D5B}">
      <dgm:prSet phldrT="[Texto]" custT="1"/>
      <dgm:spPr/>
      <dgm:t>
        <a:bodyPr/>
        <a:lstStyle/>
        <a:p>
          <a:r>
            <a:rPr lang="es-MX" sz="2000" b="0" dirty="0" smtClean="0">
              <a:latin typeface="Calibri" panose="020F0502020204030204" pitchFamily="34" charset="0"/>
            </a:rPr>
            <a:t>Procesos operativos</a:t>
          </a:r>
          <a:r>
            <a:rPr lang="es-MX" sz="2000" b="1" dirty="0" smtClean="0">
              <a:latin typeface="Calibri" panose="020F0502020204030204" pitchFamily="34" charset="0"/>
            </a:rPr>
            <a:t>: </a:t>
          </a:r>
          <a:r>
            <a:rPr lang="es-MX" sz="1800" dirty="0" smtClean="0">
              <a:latin typeface="Calibri" panose="020F0502020204030204" pitchFamily="34" charset="0"/>
            </a:rPr>
            <a:t>o</a:t>
          </a:r>
          <a:r>
            <a:rPr lang="es-MX" sz="1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bservación, identificación, </a:t>
          </a:r>
          <a:r>
            <a:rPr lang="es-MX" sz="1800" b="1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mapeo  y análisis de procesos operativos sustantivos  </a:t>
          </a:r>
          <a:r>
            <a:rPr lang="es-MX" sz="1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(entrevistas semi estructuradas con actores clave ).</a:t>
          </a:r>
          <a:endParaRPr lang="es-MX" sz="1800" dirty="0">
            <a:latin typeface="Calibri" panose="020F0502020204030204" pitchFamily="34" charset="0"/>
          </a:endParaRPr>
        </a:p>
      </dgm:t>
    </dgm:pt>
    <dgm:pt modelId="{46FEAC64-CF88-4D02-AD6B-34877E5B447D}" type="sibTrans" cxnId="{B138EC2E-AA98-4E84-85F6-01DF7A237739}">
      <dgm:prSet/>
      <dgm:spPr/>
      <dgm:t>
        <a:bodyPr/>
        <a:lstStyle/>
        <a:p>
          <a:endParaRPr lang="es-MX"/>
        </a:p>
      </dgm:t>
    </dgm:pt>
    <dgm:pt modelId="{BF06310B-0D50-4475-A100-08925F32459C}" type="parTrans" cxnId="{B138EC2E-AA98-4E84-85F6-01DF7A237739}">
      <dgm:prSet/>
      <dgm:spPr/>
      <dgm:t>
        <a:bodyPr/>
        <a:lstStyle/>
        <a:p>
          <a:endParaRPr lang="es-MX"/>
        </a:p>
      </dgm:t>
    </dgm:pt>
    <dgm:pt modelId="{2FC3A2EB-EC14-6940-839D-AF38EA93940E}">
      <dgm:prSet phldrT="[Texto]" custT="1"/>
      <dgm:spPr/>
      <dgm:t>
        <a:bodyPr/>
        <a:lstStyle/>
        <a:p>
          <a:r>
            <a:rPr lang="es-MX" sz="2000" dirty="0" smtClean="0">
              <a:latin typeface="Calibri" pitchFamily="34" charset="0"/>
              <a:cs typeface="Calibri" pitchFamily="34" charset="0"/>
            </a:rPr>
            <a:t>Sinergias y duplicidades</a:t>
          </a:r>
          <a:endParaRPr lang="es-MX" sz="2000" dirty="0"/>
        </a:p>
      </dgm:t>
    </dgm:pt>
    <dgm:pt modelId="{0A6E5951-7DB3-7847-BAA5-7BE967C38AE0}" type="parTrans" cxnId="{0169296B-4075-2246-AA08-431A7D7C20D3}">
      <dgm:prSet/>
      <dgm:spPr/>
      <dgm:t>
        <a:bodyPr/>
        <a:lstStyle/>
        <a:p>
          <a:endParaRPr lang="es-ES"/>
        </a:p>
      </dgm:t>
    </dgm:pt>
    <dgm:pt modelId="{7E7C5AE4-5B8A-344D-A437-F9233C0117ED}" type="sibTrans" cxnId="{0169296B-4075-2246-AA08-431A7D7C20D3}">
      <dgm:prSet/>
      <dgm:spPr/>
      <dgm:t>
        <a:bodyPr/>
        <a:lstStyle/>
        <a:p>
          <a:endParaRPr lang="es-ES"/>
        </a:p>
      </dgm:t>
    </dgm:pt>
    <dgm:pt modelId="{1989F034-BF05-4CFA-9B12-82781CAA3BAA}" type="pres">
      <dgm:prSet presAssocID="{169E0B36-28FF-4B58-AF69-585F28B9C3E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D44A1BE-C85C-4C25-86EE-6DA37FC86F29}" type="pres">
      <dgm:prSet presAssocID="{A5AAC720-94AF-4CBF-A841-9CD71AEB77C4}" presName="composite" presStyleCnt="0"/>
      <dgm:spPr/>
    </dgm:pt>
    <dgm:pt modelId="{04BF4B4E-5A39-4ED5-862C-A7C1FAC735DD}" type="pres">
      <dgm:prSet presAssocID="{A5AAC720-94AF-4CBF-A841-9CD71AEB77C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3E9700E-C9E1-46DB-BDB7-7DB64269277F}" type="pres">
      <dgm:prSet presAssocID="{A5AAC720-94AF-4CBF-A841-9CD71AEB77C4}" presName="descendantText" presStyleLbl="alignAcc1" presStyleIdx="0" presStyleCnt="2" custScaleY="14885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1F21E53-89DB-4B51-9F15-485B1E8CBEF5}" type="pres">
      <dgm:prSet presAssocID="{A7D3A90F-9E6D-4A56-8B10-7DFF4888595D}" presName="sp" presStyleCnt="0"/>
      <dgm:spPr/>
    </dgm:pt>
    <dgm:pt modelId="{84770103-2F47-4C66-9BE6-F81D1053C2CD}" type="pres">
      <dgm:prSet presAssocID="{A2780342-F884-4AEC-B5C2-E22D94B359DA}" presName="composite" presStyleCnt="0"/>
      <dgm:spPr/>
    </dgm:pt>
    <dgm:pt modelId="{592AD476-78B1-4A20-A348-27C27421EA09}" type="pres">
      <dgm:prSet presAssocID="{A2780342-F884-4AEC-B5C2-E22D94B359DA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DAFDE4C-0F10-4D3E-B9E8-684DFCA4E023}" type="pres">
      <dgm:prSet presAssocID="{A2780342-F884-4AEC-B5C2-E22D94B359DA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730A663-6763-4E3A-8626-510B07CB23D2}" type="presOf" srcId="{BDAEBE47-86B6-47E6-A0F8-71B1C8BB9E52}" destId="{2DAFDE4C-0F10-4D3E-B9E8-684DFCA4E023}" srcOrd="0" destOrd="1" presId="urn:microsoft.com/office/officeart/2005/8/layout/chevron2"/>
    <dgm:cxn modelId="{256332AE-2F14-4483-8383-97438410A254}" srcId="{A5AAC720-94AF-4CBF-A841-9CD71AEB77C4}" destId="{FF7BA2EC-DAB5-49EC-8DBD-B95E1BF0E8A8}" srcOrd="0" destOrd="0" parTransId="{58F18583-F61C-44C0-8820-8A8B9CD85D77}" sibTransId="{582ABC37-C8CD-4F6D-8C83-1C925C45649F}"/>
    <dgm:cxn modelId="{B138EC2E-AA98-4E84-85F6-01DF7A237739}" srcId="{A5AAC720-94AF-4CBF-A841-9CD71AEB77C4}" destId="{BB8D2387-71B6-4195-B064-4479E4759D5B}" srcOrd="1" destOrd="0" parTransId="{BF06310B-0D50-4475-A100-08925F32459C}" sibTransId="{46FEAC64-CF88-4D02-AD6B-34877E5B447D}"/>
    <dgm:cxn modelId="{9E1CC6DB-D241-4BB2-9934-D266BBC49CC8}" srcId="{169E0B36-28FF-4B58-AF69-585F28B9C3E3}" destId="{A2780342-F884-4AEC-B5C2-E22D94B359DA}" srcOrd="1" destOrd="0" parTransId="{14106ABE-37D9-4D68-816D-9CB17AF55F73}" sibTransId="{D8AEB773-21C2-4502-959E-3909E6A7CC2B}"/>
    <dgm:cxn modelId="{99B3F9C3-347A-4B3F-AD28-D4A9AA8B2CD6}" srcId="{A2780342-F884-4AEC-B5C2-E22D94B359DA}" destId="{E3D723A4-AE78-46ED-A71D-BC705AB015C3}" srcOrd="2" destOrd="0" parTransId="{6FD78C78-F926-416A-A166-9475D1A99DEC}" sibTransId="{ABE95606-6AED-4C9D-B733-5FCA2ABA4D6E}"/>
    <dgm:cxn modelId="{28CD3C6A-799F-4D5D-A7D1-22BBE26AEB8E}" type="presOf" srcId="{A5AAC720-94AF-4CBF-A841-9CD71AEB77C4}" destId="{04BF4B4E-5A39-4ED5-862C-A7C1FAC735DD}" srcOrd="0" destOrd="0" presId="urn:microsoft.com/office/officeart/2005/8/layout/chevron2"/>
    <dgm:cxn modelId="{0A016731-B107-48A1-BBE4-D3E0F2D09BDA}" type="presOf" srcId="{FF7BA2EC-DAB5-49EC-8DBD-B95E1BF0E8A8}" destId="{F3E9700E-C9E1-46DB-BDB7-7DB64269277F}" srcOrd="0" destOrd="0" presId="urn:microsoft.com/office/officeart/2005/8/layout/chevron2"/>
    <dgm:cxn modelId="{FC34360D-A2A0-493A-B946-B95CEF2A97AB}" type="presOf" srcId="{169E0B36-28FF-4B58-AF69-585F28B9C3E3}" destId="{1989F034-BF05-4CFA-9B12-82781CAA3BAA}" srcOrd="0" destOrd="0" presId="urn:microsoft.com/office/officeart/2005/8/layout/chevron2"/>
    <dgm:cxn modelId="{0169296B-4075-2246-AA08-431A7D7C20D3}" srcId="{A2780342-F884-4AEC-B5C2-E22D94B359DA}" destId="{2FC3A2EB-EC14-6940-839D-AF38EA93940E}" srcOrd="0" destOrd="0" parTransId="{0A6E5951-7DB3-7847-BAA5-7BE967C38AE0}" sibTransId="{7E7C5AE4-5B8A-344D-A437-F9233C0117ED}"/>
    <dgm:cxn modelId="{7CF22D9F-69E5-2F41-9C68-59030BB83807}" type="presOf" srcId="{2FC3A2EB-EC14-6940-839D-AF38EA93940E}" destId="{2DAFDE4C-0F10-4D3E-B9E8-684DFCA4E023}" srcOrd="0" destOrd="0" presId="urn:microsoft.com/office/officeart/2005/8/layout/chevron2"/>
    <dgm:cxn modelId="{747D5C74-1807-40D6-9711-8543366B0636}" type="presOf" srcId="{E3D723A4-AE78-46ED-A71D-BC705AB015C3}" destId="{2DAFDE4C-0F10-4D3E-B9E8-684DFCA4E023}" srcOrd="0" destOrd="2" presId="urn:microsoft.com/office/officeart/2005/8/layout/chevron2"/>
    <dgm:cxn modelId="{6CD326EA-A488-4D50-A051-2AA95B2595C9}" type="presOf" srcId="{A2780342-F884-4AEC-B5C2-E22D94B359DA}" destId="{592AD476-78B1-4A20-A348-27C27421EA09}" srcOrd="0" destOrd="0" presId="urn:microsoft.com/office/officeart/2005/8/layout/chevron2"/>
    <dgm:cxn modelId="{7ABD442E-375E-4EF0-BE58-B632E2799C15}" type="presOf" srcId="{BB8D2387-71B6-4195-B064-4479E4759D5B}" destId="{F3E9700E-C9E1-46DB-BDB7-7DB64269277F}" srcOrd="0" destOrd="1" presId="urn:microsoft.com/office/officeart/2005/8/layout/chevron2"/>
    <dgm:cxn modelId="{971B81FE-C8A7-4C7F-9339-87E92A751DF0}" srcId="{A2780342-F884-4AEC-B5C2-E22D94B359DA}" destId="{BDAEBE47-86B6-47E6-A0F8-71B1C8BB9E52}" srcOrd="1" destOrd="0" parTransId="{BDF8D417-928B-45E1-AB63-4B88234AFC05}" sibTransId="{57B827AC-30A9-489A-BE18-8E732B69DA86}"/>
    <dgm:cxn modelId="{9D1652C6-1969-4B2A-BE91-3E7D3A2ADF44}" srcId="{169E0B36-28FF-4B58-AF69-585F28B9C3E3}" destId="{A5AAC720-94AF-4CBF-A841-9CD71AEB77C4}" srcOrd="0" destOrd="0" parTransId="{5A31EC18-17EC-42D1-B79E-097FC1F684A4}" sibTransId="{A7D3A90F-9E6D-4A56-8B10-7DFF4888595D}"/>
    <dgm:cxn modelId="{BD211D20-A838-427F-928F-D4D7B67B139C}" type="presParOf" srcId="{1989F034-BF05-4CFA-9B12-82781CAA3BAA}" destId="{8D44A1BE-C85C-4C25-86EE-6DA37FC86F29}" srcOrd="0" destOrd="0" presId="urn:microsoft.com/office/officeart/2005/8/layout/chevron2"/>
    <dgm:cxn modelId="{8B0EA427-8211-4D59-A9FB-DC9D50F21AC0}" type="presParOf" srcId="{8D44A1BE-C85C-4C25-86EE-6DA37FC86F29}" destId="{04BF4B4E-5A39-4ED5-862C-A7C1FAC735DD}" srcOrd="0" destOrd="0" presId="urn:microsoft.com/office/officeart/2005/8/layout/chevron2"/>
    <dgm:cxn modelId="{6CEF5716-D961-4BEE-A33C-AD9E47598138}" type="presParOf" srcId="{8D44A1BE-C85C-4C25-86EE-6DA37FC86F29}" destId="{F3E9700E-C9E1-46DB-BDB7-7DB64269277F}" srcOrd="1" destOrd="0" presId="urn:microsoft.com/office/officeart/2005/8/layout/chevron2"/>
    <dgm:cxn modelId="{52FDDE0E-629F-42F4-A9D1-A75781CE31AD}" type="presParOf" srcId="{1989F034-BF05-4CFA-9B12-82781CAA3BAA}" destId="{51F21E53-89DB-4B51-9F15-485B1E8CBEF5}" srcOrd="1" destOrd="0" presId="urn:microsoft.com/office/officeart/2005/8/layout/chevron2"/>
    <dgm:cxn modelId="{EFFDC5EF-A2B7-4C94-B2D8-2FC393353BEA}" type="presParOf" srcId="{1989F034-BF05-4CFA-9B12-82781CAA3BAA}" destId="{84770103-2F47-4C66-9BE6-F81D1053C2CD}" srcOrd="2" destOrd="0" presId="urn:microsoft.com/office/officeart/2005/8/layout/chevron2"/>
    <dgm:cxn modelId="{1C08BEC3-0EBA-42FD-9350-71C7B731C28F}" type="presParOf" srcId="{84770103-2F47-4C66-9BE6-F81D1053C2CD}" destId="{592AD476-78B1-4A20-A348-27C27421EA09}" srcOrd="0" destOrd="0" presId="urn:microsoft.com/office/officeart/2005/8/layout/chevron2"/>
    <dgm:cxn modelId="{A10740F3-3931-496B-97A8-E0E189D7C988}" type="presParOf" srcId="{84770103-2F47-4C66-9BE6-F81D1053C2CD}" destId="{2DAFDE4C-0F10-4D3E-B9E8-684DFCA4E0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E27875-509B-9D49-B4AD-13CDDA6FD322}" type="doc">
      <dgm:prSet loTypeId="urn:microsoft.com/office/officeart/2005/8/layout/vList2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5EDAB78-F7EB-3849-81B6-ABD73A246B70}">
      <dgm:prSet phldrT="[Texto]" custT="1"/>
      <dgm:spPr/>
      <dgm:t>
        <a:bodyPr/>
        <a:lstStyle/>
        <a:p>
          <a:r>
            <a:rPr lang="es-ES" sz="2000" b="1" dirty="0" smtClean="0">
              <a:latin typeface="Calibri"/>
              <a:cs typeface="Calibri"/>
            </a:rPr>
            <a:t>Fin</a:t>
          </a:r>
          <a:endParaRPr lang="es-ES" sz="2000" b="1" dirty="0">
            <a:latin typeface="Calibri"/>
            <a:cs typeface="Calibri"/>
          </a:endParaRPr>
        </a:p>
      </dgm:t>
    </dgm:pt>
    <dgm:pt modelId="{0817D7AF-BA41-3E47-92E2-5A34C7FC9DDD}" type="parTrans" cxnId="{AC1F051B-75B6-CC4B-93AF-5EE59E2C3929}">
      <dgm:prSet/>
      <dgm:spPr/>
      <dgm:t>
        <a:bodyPr/>
        <a:lstStyle/>
        <a:p>
          <a:endParaRPr lang="es-ES"/>
        </a:p>
      </dgm:t>
    </dgm:pt>
    <dgm:pt modelId="{7107DF05-BD76-2243-820F-0EEE73B7C93F}" type="sibTrans" cxnId="{AC1F051B-75B6-CC4B-93AF-5EE59E2C3929}">
      <dgm:prSet/>
      <dgm:spPr/>
      <dgm:t>
        <a:bodyPr/>
        <a:lstStyle/>
        <a:p>
          <a:endParaRPr lang="es-ES"/>
        </a:p>
      </dgm:t>
    </dgm:pt>
    <dgm:pt modelId="{944EFC77-A696-4E42-8E46-E1F63490E3DB}">
      <dgm:prSet phldrT="[Texto]" custT="1"/>
      <dgm:spPr/>
      <dgm:t>
        <a:bodyPr/>
        <a:lstStyle/>
        <a:p>
          <a:r>
            <a:rPr lang="es-MX" sz="1800" b="0" dirty="0" smtClean="0">
              <a:effectLst/>
              <a:latin typeface="Calibri"/>
              <a:ea typeface="Times New Roman"/>
              <a:cs typeface="Calibri"/>
            </a:rPr>
            <a:t>Razón de mortalidad materna de mujeres sin seguridad social</a:t>
          </a:r>
          <a:endParaRPr lang="es-ES" sz="1800" dirty="0">
            <a:latin typeface="Calibri"/>
            <a:cs typeface="Calibri"/>
          </a:endParaRPr>
        </a:p>
      </dgm:t>
    </dgm:pt>
    <dgm:pt modelId="{2E6E5236-14A7-8B40-A2D3-B075D2803590}" type="parTrans" cxnId="{62A9755B-783F-7B4A-847B-8602C6B27957}">
      <dgm:prSet/>
      <dgm:spPr/>
      <dgm:t>
        <a:bodyPr/>
        <a:lstStyle/>
        <a:p>
          <a:endParaRPr lang="es-ES"/>
        </a:p>
      </dgm:t>
    </dgm:pt>
    <dgm:pt modelId="{DD4D43E5-942D-B34A-ACD6-8B9959D913F3}" type="sibTrans" cxnId="{62A9755B-783F-7B4A-847B-8602C6B27957}">
      <dgm:prSet/>
      <dgm:spPr/>
      <dgm:t>
        <a:bodyPr/>
        <a:lstStyle/>
        <a:p>
          <a:endParaRPr lang="es-ES"/>
        </a:p>
      </dgm:t>
    </dgm:pt>
    <dgm:pt modelId="{2D0A6AE0-F91A-5E4E-AC9F-4A93D2BC51C5}">
      <dgm:prSet phldrT="[Texto]" custT="1"/>
      <dgm:spPr/>
      <dgm:t>
        <a:bodyPr/>
        <a:lstStyle/>
        <a:p>
          <a:r>
            <a:rPr lang="es-ES" sz="2000" b="1" dirty="0" smtClean="0">
              <a:latin typeface="Calibri"/>
              <a:cs typeface="Calibri"/>
            </a:rPr>
            <a:t>Propósito</a:t>
          </a:r>
          <a:endParaRPr lang="es-ES" sz="2000" b="1" dirty="0">
            <a:latin typeface="Calibri"/>
            <a:cs typeface="Calibri"/>
          </a:endParaRPr>
        </a:p>
      </dgm:t>
    </dgm:pt>
    <dgm:pt modelId="{B73B6995-EA82-D145-839B-9AAECBD7A7FD}" type="parTrans" cxnId="{1D8C2FA7-3A33-CE4D-ADF4-8F23BFA2A881}">
      <dgm:prSet/>
      <dgm:spPr/>
      <dgm:t>
        <a:bodyPr/>
        <a:lstStyle/>
        <a:p>
          <a:endParaRPr lang="es-ES"/>
        </a:p>
      </dgm:t>
    </dgm:pt>
    <dgm:pt modelId="{E8B8F51B-0FC8-2443-9954-59AC46F88CB7}" type="sibTrans" cxnId="{1D8C2FA7-3A33-CE4D-ADF4-8F23BFA2A881}">
      <dgm:prSet/>
      <dgm:spPr/>
      <dgm:t>
        <a:bodyPr/>
        <a:lstStyle/>
        <a:p>
          <a:endParaRPr lang="es-ES"/>
        </a:p>
      </dgm:t>
    </dgm:pt>
    <dgm:pt modelId="{E9DA4D69-F0D1-CA44-B6C6-34F143A75A80}">
      <dgm:prSet phldrT="[Texto]" custT="1"/>
      <dgm:spPr/>
      <dgm:t>
        <a:bodyPr/>
        <a:lstStyle/>
        <a:p>
          <a:r>
            <a:rPr lang="es-ES" sz="2000" b="1" dirty="0" smtClean="0">
              <a:latin typeface="Calibri"/>
              <a:cs typeface="Calibri"/>
            </a:rPr>
            <a:t>Componentes</a:t>
          </a:r>
          <a:endParaRPr lang="es-ES" sz="2000" b="1" dirty="0">
            <a:latin typeface="Calibri"/>
            <a:cs typeface="Calibri"/>
          </a:endParaRPr>
        </a:p>
      </dgm:t>
    </dgm:pt>
    <dgm:pt modelId="{83C1EAF4-CAAB-FC43-9209-B3B9DFFA9674}" type="parTrans" cxnId="{758F862F-0EAD-9E4F-AC39-2B1826426984}">
      <dgm:prSet/>
      <dgm:spPr/>
      <dgm:t>
        <a:bodyPr/>
        <a:lstStyle/>
        <a:p>
          <a:endParaRPr lang="es-ES"/>
        </a:p>
      </dgm:t>
    </dgm:pt>
    <dgm:pt modelId="{7526837C-E813-114E-BEC7-FBCE05B2F025}" type="sibTrans" cxnId="{758F862F-0EAD-9E4F-AC39-2B1826426984}">
      <dgm:prSet/>
      <dgm:spPr/>
      <dgm:t>
        <a:bodyPr/>
        <a:lstStyle/>
        <a:p>
          <a:endParaRPr lang="es-ES"/>
        </a:p>
      </dgm:t>
    </dgm:pt>
    <dgm:pt modelId="{650DCA1A-5339-C74B-A14A-BC73BF1826D9}">
      <dgm:prSet custT="1"/>
      <dgm:spPr/>
      <dgm:t>
        <a:bodyPr/>
        <a:lstStyle/>
        <a:p>
          <a:r>
            <a:rPr lang="es-MX" sz="1800" b="0" dirty="0" smtClean="0">
              <a:effectLst/>
              <a:latin typeface="Calibri"/>
              <a:ea typeface="Times New Roman"/>
              <a:cs typeface="Calibri"/>
            </a:rPr>
            <a:t>Médicos generales y especialistas por cada mil habitantes</a:t>
          </a:r>
          <a:endParaRPr lang="es-ES" sz="1800" dirty="0">
            <a:latin typeface="Calibri"/>
            <a:cs typeface="Calibri"/>
          </a:endParaRPr>
        </a:p>
      </dgm:t>
    </dgm:pt>
    <dgm:pt modelId="{B315B82D-7893-BF43-BE93-073F03371935}" type="parTrans" cxnId="{0132DBB2-0BC4-B344-B94D-5BD71997C2B8}">
      <dgm:prSet/>
      <dgm:spPr/>
      <dgm:t>
        <a:bodyPr/>
        <a:lstStyle/>
        <a:p>
          <a:endParaRPr lang="es-ES"/>
        </a:p>
      </dgm:t>
    </dgm:pt>
    <dgm:pt modelId="{A9598B08-0657-A245-8EFC-99C9B3459393}" type="sibTrans" cxnId="{0132DBB2-0BC4-B344-B94D-5BD71997C2B8}">
      <dgm:prSet/>
      <dgm:spPr/>
      <dgm:t>
        <a:bodyPr/>
        <a:lstStyle/>
        <a:p>
          <a:endParaRPr lang="es-ES"/>
        </a:p>
      </dgm:t>
    </dgm:pt>
    <dgm:pt modelId="{62888462-1BEB-AB47-A204-71530A775F11}">
      <dgm:prSet custT="1"/>
      <dgm:spPr/>
      <dgm:t>
        <a:bodyPr/>
        <a:lstStyle/>
        <a:p>
          <a:r>
            <a:rPr lang="es-MX" sz="1800" b="0" smtClean="0">
              <a:effectLst/>
              <a:latin typeface="Calibri"/>
              <a:ea typeface="Times New Roman"/>
              <a:cs typeface="Calibri"/>
            </a:rPr>
            <a:t>Presupuesto ejercido para la "Prestación de Servicios de Salud a la Comunidad"/ Presupuesto asignado para la "Prestación de Servicios de Salud a la Comunidad"</a:t>
          </a:r>
          <a:endParaRPr lang="es-ES" sz="1800" dirty="0">
            <a:latin typeface="Calibri"/>
            <a:cs typeface="Calibri"/>
          </a:endParaRPr>
        </a:p>
      </dgm:t>
    </dgm:pt>
    <dgm:pt modelId="{0B227895-1E59-7A41-A235-660A907F8F84}" type="parTrans" cxnId="{2069F51B-5B7C-E943-AC93-6E682798EA0F}">
      <dgm:prSet/>
      <dgm:spPr/>
      <dgm:t>
        <a:bodyPr/>
        <a:lstStyle/>
        <a:p>
          <a:endParaRPr lang="es-ES"/>
        </a:p>
      </dgm:t>
    </dgm:pt>
    <dgm:pt modelId="{3423F430-BBF5-914B-ABA3-A81C8566FDCD}" type="sibTrans" cxnId="{2069F51B-5B7C-E943-AC93-6E682798EA0F}">
      <dgm:prSet/>
      <dgm:spPr/>
      <dgm:t>
        <a:bodyPr/>
        <a:lstStyle/>
        <a:p>
          <a:endParaRPr lang="es-ES"/>
        </a:p>
      </dgm:t>
    </dgm:pt>
    <dgm:pt modelId="{3E9C6A53-5BE8-DD4D-853D-E39C944AD808}">
      <dgm:prSet custT="1"/>
      <dgm:spPr/>
      <dgm:t>
        <a:bodyPr/>
        <a:lstStyle/>
        <a:p>
          <a:r>
            <a:rPr lang="es-MX" sz="1800" b="0" smtClean="0">
              <a:effectLst/>
              <a:latin typeface="Calibri"/>
              <a:ea typeface="Times New Roman"/>
              <a:cs typeface="Calibri"/>
            </a:rPr>
            <a:t>Presupuesto ejercido para la "Prestación de Servicios de Salud a la Persona"/Presupuesto asignado para la "Prestación de Servicios de Salud a la Persona"</a:t>
          </a:r>
          <a:endParaRPr lang="es-ES" sz="1800" dirty="0">
            <a:latin typeface="Calibri"/>
            <a:cs typeface="Calibri"/>
          </a:endParaRPr>
        </a:p>
      </dgm:t>
    </dgm:pt>
    <dgm:pt modelId="{659000C5-EEF3-1849-B50D-E26B53D12858}" type="parTrans" cxnId="{46408D0E-5D08-8E48-B67B-152D851EFF02}">
      <dgm:prSet/>
      <dgm:spPr/>
      <dgm:t>
        <a:bodyPr/>
        <a:lstStyle/>
        <a:p>
          <a:endParaRPr lang="es-ES"/>
        </a:p>
      </dgm:t>
    </dgm:pt>
    <dgm:pt modelId="{4DD593F4-EBCA-F842-8FDB-1BF1B5D0BF01}" type="sibTrans" cxnId="{46408D0E-5D08-8E48-B67B-152D851EFF02}">
      <dgm:prSet/>
      <dgm:spPr/>
      <dgm:t>
        <a:bodyPr/>
        <a:lstStyle/>
        <a:p>
          <a:endParaRPr lang="es-ES"/>
        </a:p>
      </dgm:t>
    </dgm:pt>
    <dgm:pt modelId="{0E323553-0058-E84A-8A40-A86E4E7F42DA}">
      <dgm:prSet custT="1"/>
      <dgm:spPr/>
      <dgm:t>
        <a:bodyPr/>
        <a:lstStyle/>
        <a:p>
          <a:r>
            <a:rPr lang="es-MX" sz="1800" b="0" dirty="0" smtClean="0">
              <a:effectLst/>
              <a:latin typeface="Calibri"/>
              <a:ea typeface="Times New Roman"/>
              <a:cs typeface="Calibri"/>
            </a:rPr>
            <a:t>Presupuesto ejercido para la "Generación de recursos en salud"/Presupuesto asignado para la "Generación de Recursos en salud"</a:t>
          </a:r>
          <a:endParaRPr lang="es-ES" sz="1800" dirty="0">
            <a:latin typeface="Calibri"/>
            <a:cs typeface="Calibri"/>
          </a:endParaRPr>
        </a:p>
      </dgm:t>
    </dgm:pt>
    <dgm:pt modelId="{737E0E0C-E98B-8E4B-87D9-54719EC41971}" type="parTrans" cxnId="{13C13542-8CDF-A24C-B237-8282621B7D05}">
      <dgm:prSet/>
      <dgm:spPr/>
      <dgm:t>
        <a:bodyPr/>
        <a:lstStyle/>
        <a:p>
          <a:endParaRPr lang="es-ES"/>
        </a:p>
      </dgm:t>
    </dgm:pt>
    <dgm:pt modelId="{12BE41B2-9A2B-2340-92FA-3A55F170863F}" type="sibTrans" cxnId="{13C13542-8CDF-A24C-B237-8282621B7D05}">
      <dgm:prSet/>
      <dgm:spPr/>
      <dgm:t>
        <a:bodyPr/>
        <a:lstStyle/>
        <a:p>
          <a:endParaRPr lang="es-ES"/>
        </a:p>
      </dgm:t>
    </dgm:pt>
    <dgm:pt modelId="{EF44430A-E97A-1743-9855-07E51EF85D4D}">
      <dgm:prSet custT="1"/>
      <dgm:spPr/>
      <dgm:t>
        <a:bodyPr/>
        <a:lstStyle/>
        <a:p>
          <a:r>
            <a:rPr lang="es-MX" sz="1800" b="0" dirty="0" smtClean="0">
              <a:effectLst/>
              <a:latin typeface="Calibri"/>
              <a:ea typeface="Times New Roman"/>
              <a:cs typeface="Calibri"/>
            </a:rPr>
            <a:t>Presupuesto ejercido para la "Rectoría del Sistema de Salud"/Presupuesto asignado para la "Rectoría del Sistema de Salud"</a:t>
          </a:r>
          <a:endParaRPr lang="es-ES" sz="1800" dirty="0">
            <a:latin typeface="Calibri"/>
            <a:cs typeface="Calibri"/>
          </a:endParaRPr>
        </a:p>
      </dgm:t>
    </dgm:pt>
    <dgm:pt modelId="{254B4EF8-1DF0-CB4B-BD78-DC5A952358A6}" type="parTrans" cxnId="{1A93A824-5075-1D4B-A77C-1252544D876D}">
      <dgm:prSet/>
      <dgm:spPr/>
      <dgm:t>
        <a:bodyPr/>
        <a:lstStyle/>
        <a:p>
          <a:endParaRPr lang="es-ES"/>
        </a:p>
      </dgm:t>
    </dgm:pt>
    <dgm:pt modelId="{DEDD0F35-6651-2247-826B-BF3298601966}" type="sibTrans" cxnId="{1A93A824-5075-1D4B-A77C-1252544D876D}">
      <dgm:prSet/>
      <dgm:spPr/>
      <dgm:t>
        <a:bodyPr/>
        <a:lstStyle/>
        <a:p>
          <a:endParaRPr lang="es-ES"/>
        </a:p>
      </dgm:t>
    </dgm:pt>
    <dgm:pt modelId="{DF5C3DD5-EEA9-CE49-90FE-1DAEF79AA0C0}" type="pres">
      <dgm:prSet presAssocID="{C4E27875-509B-9D49-B4AD-13CDDA6FD3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9DC1B1F-42E4-914B-9480-D0B644A6E962}" type="pres">
      <dgm:prSet presAssocID="{55EDAB78-F7EB-3849-81B6-ABD73A246B7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9ACACF-B5B0-E444-AE67-963045748B28}" type="pres">
      <dgm:prSet presAssocID="{55EDAB78-F7EB-3849-81B6-ABD73A246B70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48BAB1-A026-2D45-B058-C3F41EE51FC5}" type="pres">
      <dgm:prSet presAssocID="{2D0A6AE0-F91A-5E4E-AC9F-4A93D2BC51C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5F90E42-5C78-8B42-A34F-DB413A15A076}" type="pres">
      <dgm:prSet presAssocID="{2D0A6AE0-F91A-5E4E-AC9F-4A93D2BC51C5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1E81B24-3C13-D64D-ABE1-00514FB53064}" type="pres">
      <dgm:prSet presAssocID="{E9DA4D69-F0D1-CA44-B6C6-34F143A75A8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8CEDADE-1F84-0248-91E9-8294E823191A}" type="pres">
      <dgm:prSet presAssocID="{E9DA4D69-F0D1-CA44-B6C6-34F143A75A80}" presName="childText" presStyleLbl="revTx" presStyleIdx="2" presStyleCnt="3" custScaleX="99749" custScaleY="9988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2A9755B-783F-7B4A-847B-8602C6B27957}" srcId="{55EDAB78-F7EB-3849-81B6-ABD73A246B70}" destId="{944EFC77-A696-4E42-8E46-E1F63490E3DB}" srcOrd="0" destOrd="0" parTransId="{2E6E5236-14A7-8B40-A2D3-B075D2803590}" sibTransId="{DD4D43E5-942D-B34A-ACD6-8B9959D913F3}"/>
    <dgm:cxn modelId="{1A93A824-5075-1D4B-A77C-1252544D876D}" srcId="{E9DA4D69-F0D1-CA44-B6C6-34F143A75A80}" destId="{EF44430A-E97A-1743-9855-07E51EF85D4D}" srcOrd="3" destOrd="0" parTransId="{254B4EF8-1DF0-CB4B-BD78-DC5A952358A6}" sibTransId="{DEDD0F35-6651-2247-826B-BF3298601966}"/>
    <dgm:cxn modelId="{2069F51B-5B7C-E943-AC93-6E682798EA0F}" srcId="{E9DA4D69-F0D1-CA44-B6C6-34F143A75A80}" destId="{62888462-1BEB-AB47-A204-71530A775F11}" srcOrd="0" destOrd="0" parTransId="{0B227895-1E59-7A41-A235-660A907F8F84}" sibTransId="{3423F430-BBF5-914B-ABA3-A81C8566FDCD}"/>
    <dgm:cxn modelId="{AC1F051B-75B6-CC4B-93AF-5EE59E2C3929}" srcId="{C4E27875-509B-9D49-B4AD-13CDDA6FD322}" destId="{55EDAB78-F7EB-3849-81B6-ABD73A246B70}" srcOrd="0" destOrd="0" parTransId="{0817D7AF-BA41-3E47-92E2-5A34C7FC9DDD}" sibTransId="{7107DF05-BD76-2243-820F-0EEE73B7C93F}"/>
    <dgm:cxn modelId="{1D8C2FA7-3A33-CE4D-ADF4-8F23BFA2A881}" srcId="{C4E27875-509B-9D49-B4AD-13CDDA6FD322}" destId="{2D0A6AE0-F91A-5E4E-AC9F-4A93D2BC51C5}" srcOrd="1" destOrd="0" parTransId="{B73B6995-EA82-D145-839B-9AAECBD7A7FD}" sibTransId="{E8B8F51B-0FC8-2443-9954-59AC46F88CB7}"/>
    <dgm:cxn modelId="{C3E3A90A-DC02-AA47-BEFA-0D6616FD288C}" type="presOf" srcId="{E9DA4D69-F0D1-CA44-B6C6-34F143A75A80}" destId="{11E81B24-3C13-D64D-ABE1-00514FB53064}" srcOrd="0" destOrd="0" presId="urn:microsoft.com/office/officeart/2005/8/layout/vList2"/>
    <dgm:cxn modelId="{46408D0E-5D08-8E48-B67B-152D851EFF02}" srcId="{E9DA4D69-F0D1-CA44-B6C6-34F143A75A80}" destId="{3E9C6A53-5BE8-DD4D-853D-E39C944AD808}" srcOrd="1" destOrd="0" parTransId="{659000C5-EEF3-1849-B50D-E26B53D12858}" sibTransId="{4DD593F4-EBCA-F842-8FDB-1BF1B5D0BF01}"/>
    <dgm:cxn modelId="{9B5BCF7E-4C56-B240-BF10-2EBD5EB65A10}" type="presOf" srcId="{62888462-1BEB-AB47-A204-71530A775F11}" destId="{A8CEDADE-1F84-0248-91E9-8294E823191A}" srcOrd="0" destOrd="0" presId="urn:microsoft.com/office/officeart/2005/8/layout/vList2"/>
    <dgm:cxn modelId="{758F862F-0EAD-9E4F-AC39-2B1826426984}" srcId="{C4E27875-509B-9D49-B4AD-13CDDA6FD322}" destId="{E9DA4D69-F0D1-CA44-B6C6-34F143A75A80}" srcOrd="2" destOrd="0" parTransId="{83C1EAF4-CAAB-FC43-9209-B3B9DFFA9674}" sibTransId="{7526837C-E813-114E-BEC7-FBCE05B2F025}"/>
    <dgm:cxn modelId="{C43CB762-CE92-6B42-A22D-3C53D04E858F}" type="presOf" srcId="{EF44430A-E97A-1743-9855-07E51EF85D4D}" destId="{A8CEDADE-1F84-0248-91E9-8294E823191A}" srcOrd="0" destOrd="3" presId="urn:microsoft.com/office/officeart/2005/8/layout/vList2"/>
    <dgm:cxn modelId="{42CC5ACF-4F0D-684D-B04F-AF9F968E2FBF}" type="presOf" srcId="{3E9C6A53-5BE8-DD4D-853D-E39C944AD808}" destId="{A8CEDADE-1F84-0248-91E9-8294E823191A}" srcOrd="0" destOrd="1" presId="urn:microsoft.com/office/officeart/2005/8/layout/vList2"/>
    <dgm:cxn modelId="{9A7D635B-7ED1-AB4A-9179-DDFCC5061A85}" type="presOf" srcId="{2D0A6AE0-F91A-5E4E-AC9F-4A93D2BC51C5}" destId="{DC48BAB1-A026-2D45-B058-C3F41EE51FC5}" srcOrd="0" destOrd="0" presId="urn:microsoft.com/office/officeart/2005/8/layout/vList2"/>
    <dgm:cxn modelId="{21006A8B-5F9E-1B47-A497-CEADEABA585E}" type="presOf" srcId="{0E323553-0058-E84A-8A40-A86E4E7F42DA}" destId="{A8CEDADE-1F84-0248-91E9-8294E823191A}" srcOrd="0" destOrd="2" presId="urn:microsoft.com/office/officeart/2005/8/layout/vList2"/>
    <dgm:cxn modelId="{598A819B-F6B4-2B41-A49E-672E29655B4E}" type="presOf" srcId="{650DCA1A-5339-C74B-A14A-BC73BF1826D9}" destId="{D5F90E42-5C78-8B42-A34F-DB413A15A076}" srcOrd="0" destOrd="0" presId="urn:microsoft.com/office/officeart/2005/8/layout/vList2"/>
    <dgm:cxn modelId="{0132DBB2-0BC4-B344-B94D-5BD71997C2B8}" srcId="{2D0A6AE0-F91A-5E4E-AC9F-4A93D2BC51C5}" destId="{650DCA1A-5339-C74B-A14A-BC73BF1826D9}" srcOrd="0" destOrd="0" parTransId="{B315B82D-7893-BF43-BE93-073F03371935}" sibTransId="{A9598B08-0657-A245-8EFC-99C9B3459393}"/>
    <dgm:cxn modelId="{13C13542-8CDF-A24C-B237-8282621B7D05}" srcId="{E9DA4D69-F0D1-CA44-B6C6-34F143A75A80}" destId="{0E323553-0058-E84A-8A40-A86E4E7F42DA}" srcOrd="2" destOrd="0" parTransId="{737E0E0C-E98B-8E4B-87D9-54719EC41971}" sibTransId="{12BE41B2-9A2B-2340-92FA-3A55F170863F}"/>
    <dgm:cxn modelId="{590D565F-6FBE-2043-879E-63E816A4FE6E}" type="presOf" srcId="{55EDAB78-F7EB-3849-81B6-ABD73A246B70}" destId="{49DC1B1F-42E4-914B-9480-D0B644A6E962}" srcOrd="0" destOrd="0" presId="urn:microsoft.com/office/officeart/2005/8/layout/vList2"/>
    <dgm:cxn modelId="{8FC411A9-BEAB-6A47-B60B-776B2E65F0D8}" type="presOf" srcId="{944EFC77-A696-4E42-8E46-E1F63490E3DB}" destId="{669ACACF-B5B0-E444-AE67-963045748B28}" srcOrd="0" destOrd="0" presId="urn:microsoft.com/office/officeart/2005/8/layout/vList2"/>
    <dgm:cxn modelId="{543336F2-DF02-724D-9162-14EE494BBBE3}" type="presOf" srcId="{C4E27875-509B-9D49-B4AD-13CDDA6FD322}" destId="{DF5C3DD5-EEA9-CE49-90FE-1DAEF79AA0C0}" srcOrd="0" destOrd="0" presId="urn:microsoft.com/office/officeart/2005/8/layout/vList2"/>
    <dgm:cxn modelId="{FA22F094-17DA-B741-87B6-A6BD87E21845}" type="presParOf" srcId="{DF5C3DD5-EEA9-CE49-90FE-1DAEF79AA0C0}" destId="{49DC1B1F-42E4-914B-9480-D0B644A6E962}" srcOrd="0" destOrd="0" presId="urn:microsoft.com/office/officeart/2005/8/layout/vList2"/>
    <dgm:cxn modelId="{8066DECD-1F2F-2C4F-8D40-DE9B9D5BA036}" type="presParOf" srcId="{DF5C3DD5-EEA9-CE49-90FE-1DAEF79AA0C0}" destId="{669ACACF-B5B0-E444-AE67-963045748B28}" srcOrd="1" destOrd="0" presId="urn:microsoft.com/office/officeart/2005/8/layout/vList2"/>
    <dgm:cxn modelId="{71053682-6F92-EA4C-AAFC-9DAFB90B2C10}" type="presParOf" srcId="{DF5C3DD5-EEA9-CE49-90FE-1DAEF79AA0C0}" destId="{DC48BAB1-A026-2D45-B058-C3F41EE51FC5}" srcOrd="2" destOrd="0" presId="urn:microsoft.com/office/officeart/2005/8/layout/vList2"/>
    <dgm:cxn modelId="{8C8CB63F-CA64-9140-A93C-47BC542FD251}" type="presParOf" srcId="{DF5C3DD5-EEA9-CE49-90FE-1DAEF79AA0C0}" destId="{D5F90E42-5C78-8B42-A34F-DB413A15A076}" srcOrd="3" destOrd="0" presId="urn:microsoft.com/office/officeart/2005/8/layout/vList2"/>
    <dgm:cxn modelId="{84DC5792-E930-9447-88C2-A7C82941F3E9}" type="presParOf" srcId="{DF5C3DD5-EEA9-CE49-90FE-1DAEF79AA0C0}" destId="{11E81B24-3C13-D64D-ABE1-00514FB53064}" srcOrd="4" destOrd="0" presId="urn:microsoft.com/office/officeart/2005/8/layout/vList2"/>
    <dgm:cxn modelId="{0DB4C236-ADA3-614F-B44E-2289025E377E}" type="presParOf" srcId="{DF5C3DD5-EEA9-CE49-90FE-1DAEF79AA0C0}" destId="{A8CEDADE-1F84-0248-91E9-8294E823191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E27875-509B-9D49-B4AD-13CDDA6FD322}" type="doc">
      <dgm:prSet loTypeId="urn:microsoft.com/office/officeart/2005/8/layout/vList2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55EDAB78-F7EB-3849-81B6-ABD73A246B70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sz="2000" b="1" dirty="0" smtClean="0">
              <a:latin typeface="Calibri"/>
              <a:cs typeface="Calibri"/>
            </a:rPr>
            <a:t>Actividades</a:t>
          </a:r>
          <a:endParaRPr lang="es-ES" sz="2000" b="1" dirty="0">
            <a:latin typeface="Calibri"/>
            <a:cs typeface="Calibri"/>
          </a:endParaRPr>
        </a:p>
      </dgm:t>
    </dgm:pt>
    <dgm:pt modelId="{7107DF05-BD76-2243-820F-0EEE73B7C93F}" type="sibTrans" cxnId="{AC1F051B-75B6-CC4B-93AF-5EE59E2C3929}">
      <dgm:prSet/>
      <dgm:spPr/>
      <dgm:t>
        <a:bodyPr/>
        <a:lstStyle/>
        <a:p>
          <a:endParaRPr lang="es-ES"/>
        </a:p>
      </dgm:t>
    </dgm:pt>
    <dgm:pt modelId="{0817D7AF-BA41-3E47-92E2-5A34C7FC9DDD}" type="parTrans" cxnId="{AC1F051B-75B6-CC4B-93AF-5EE59E2C3929}">
      <dgm:prSet/>
      <dgm:spPr/>
      <dgm:t>
        <a:bodyPr/>
        <a:lstStyle/>
        <a:p>
          <a:endParaRPr lang="es-ES"/>
        </a:p>
      </dgm:t>
    </dgm:pt>
    <dgm:pt modelId="{8EE88C63-2BFD-F345-98E2-A11A948E7843}">
      <dgm:prSet custT="1"/>
      <dgm:spPr/>
      <dgm:t>
        <a:bodyPr/>
        <a:lstStyle/>
        <a:p>
          <a:r>
            <a:rPr lang="es-MX" sz="1800" b="0" smtClean="0">
              <a:effectLst/>
              <a:latin typeface="Calibri"/>
              <a:ea typeface="Times New Roman"/>
              <a:cs typeface="Calibri"/>
            </a:rPr>
            <a:t>Porcentaje de nacidos vivos de madres sin seguridad social atendidas por personal médico</a:t>
          </a:r>
          <a:endParaRPr lang="es-ES" sz="1800" dirty="0">
            <a:latin typeface="Calibri"/>
            <a:cs typeface="Calibri"/>
          </a:endParaRPr>
        </a:p>
      </dgm:t>
    </dgm:pt>
    <dgm:pt modelId="{0865AFFE-7008-004F-8833-D41EC44B0BDF}" type="sibTrans" cxnId="{97BCAB50-7530-064D-9B25-3ECC6333E54C}">
      <dgm:prSet/>
      <dgm:spPr/>
      <dgm:t>
        <a:bodyPr/>
        <a:lstStyle/>
        <a:p>
          <a:endParaRPr lang="es-ES"/>
        </a:p>
      </dgm:t>
    </dgm:pt>
    <dgm:pt modelId="{C95B957A-5613-B84A-B911-17C4BF4EBD39}" type="parTrans" cxnId="{97BCAB50-7530-064D-9B25-3ECC6333E54C}">
      <dgm:prSet/>
      <dgm:spPr/>
      <dgm:t>
        <a:bodyPr/>
        <a:lstStyle/>
        <a:p>
          <a:endParaRPr lang="es-ES"/>
        </a:p>
      </dgm:t>
    </dgm:pt>
    <dgm:pt modelId="{6144E2E3-7E90-5B49-BA76-884E0CC5A889}">
      <dgm:prSet custT="1"/>
      <dgm:spPr/>
      <dgm:t>
        <a:bodyPr/>
        <a:lstStyle/>
        <a:p>
          <a:r>
            <a:rPr lang="es-MX" sz="1800" b="0" smtClean="0">
              <a:effectLst/>
              <a:latin typeface="Calibri"/>
              <a:ea typeface="Times New Roman"/>
              <a:cs typeface="Calibri"/>
            </a:rPr>
            <a:t>Certificación de comunidades saludables</a:t>
          </a:r>
          <a:endParaRPr lang="es-ES" sz="1800" dirty="0">
            <a:latin typeface="Calibri"/>
            <a:cs typeface="Calibri"/>
          </a:endParaRPr>
        </a:p>
      </dgm:t>
    </dgm:pt>
    <dgm:pt modelId="{55D3A49A-0B19-1845-B75F-BA10CB317CF1}" type="sibTrans" cxnId="{84CAF316-AE6C-714C-AB47-C4DA62E3FF55}">
      <dgm:prSet/>
      <dgm:spPr/>
      <dgm:t>
        <a:bodyPr/>
        <a:lstStyle/>
        <a:p>
          <a:endParaRPr lang="es-ES"/>
        </a:p>
      </dgm:t>
    </dgm:pt>
    <dgm:pt modelId="{6ACF3E38-50E5-C046-B68E-7C8E56AD37A2}" type="parTrans" cxnId="{84CAF316-AE6C-714C-AB47-C4DA62E3FF55}">
      <dgm:prSet/>
      <dgm:spPr/>
      <dgm:t>
        <a:bodyPr/>
        <a:lstStyle/>
        <a:p>
          <a:endParaRPr lang="es-ES"/>
        </a:p>
      </dgm:t>
    </dgm:pt>
    <dgm:pt modelId="{B011F84C-7BD0-064B-A56E-B3A4D706B666}">
      <dgm:prSet custT="1"/>
      <dgm:spPr/>
      <dgm:t>
        <a:bodyPr/>
        <a:lstStyle/>
        <a:p>
          <a:r>
            <a:rPr lang="es-MX" sz="1800" b="0" dirty="0" smtClean="0">
              <a:effectLst/>
              <a:latin typeface="Calibri"/>
              <a:ea typeface="Times New Roman"/>
              <a:cs typeface="Calibri"/>
            </a:rPr>
            <a:t>Porcentaje de cumplimiento de entidades federativas con programa anual de trabajo validado</a:t>
          </a:r>
          <a:endParaRPr lang="es-ES" sz="1800" dirty="0">
            <a:latin typeface="Calibri"/>
            <a:cs typeface="Calibri"/>
          </a:endParaRPr>
        </a:p>
      </dgm:t>
    </dgm:pt>
    <dgm:pt modelId="{D271B278-CFEF-FD40-976A-E8903A1A215B}" type="sibTrans" cxnId="{2B4FA288-6EBE-F644-9796-8AB330F86EBC}">
      <dgm:prSet/>
      <dgm:spPr/>
      <dgm:t>
        <a:bodyPr/>
        <a:lstStyle/>
        <a:p>
          <a:endParaRPr lang="es-ES"/>
        </a:p>
      </dgm:t>
    </dgm:pt>
    <dgm:pt modelId="{72E679D2-9E4B-6148-8922-EE764AC1D114}" type="parTrans" cxnId="{2B4FA288-6EBE-F644-9796-8AB330F86EBC}">
      <dgm:prSet/>
      <dgm:spPr/>
      <dgm:t>
        <a:bodyPr/>
        <a:lstStyle/>
        <a:p>
          <a:endParaRPr lang="es-ES"/>
        </a:p>
      </dgm:t>
    </dgm:pt>
    <dgm:pt modelId="{A2335830-03B4-5949-9866-B1591E77FE56}">
      <dgm:prSet custT="1"/>
      <dgm:spPr/>
      <dgm:t>
        <a:bodyPr/>
        <a:lstStyle/>
        <a:p>
          <a:r>
            <a:rPr lang="es-MX" sz="1800" b="0" smtClean="0">
              <a:effectLst/>
              <a:latin typeface="Calibri"/>
              <a:ea typeface="Times New Roman"/>
              <a:cs typeface="Calibri"/>
            </a:rPr>
            <a:t>Porcentaje de cumplimiento de entidades federativas con Estructura Programática de la Entidad Federativa (EPEF) registradas</a:t>
          </a:r>
          <a:endParaRPr lang="es-ES" sz="1800" dirty="0">
            <a:latin typeface="Calibri"/>
            <a:cs typeface="Calibri"/>
          </a:endParaRPr>
        </a:p>
      </dgm:t>
    </dgm:pt>
    <dgm:pt modelId="{BA81682B-EEE7-2642-9F1C-8A1FA674895B}" type="sibTrans" cxnId="{881CF129-16CB-0B4D-8759-76957289AD62}">
      <dgm:prSet/>
      <dgm:spPr/>
      <dgm:t>
        <a:bodyPr/>
        <a:lstStyle/>
        <a:p>
          <a:endParaRPr lang="es-ES"/>
        </a:p>
      </dgm:t>
    </dgm:pt>
    <dgm:pt modelId="{C224AC43-4877-504C-8269-995B70B92E1D}" type="parTrans" cxnId="{881CF129-16CB-0B4D-8759-76957289AD62}">
      <dgm:prSet/>
      <dgm:spPr/>
      <dgm:t>
        <a:bodyPr/>
        <a:lstStyle/>
        <a:p>
          <a:endParaRPr lang="es-ES"/>
        </a:p>
      </dgm:t>
    </dgm:pt>
    <dgm:pt modelId="{DF5C3DD5-EEA9-CE49-90FE-1DAEF79AA0C0}" type="pres">
      <dgm:prSet presAssocID="{C4E27875-509B-9D49-B4AD-13CDDA6FD3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9DC1B1F-42E4-914B-9480-D0B644A6E962}" type="pres">
      <dgm:prSet presAssocID="{55EDAB78-F7EB-3849-81B6-ABD73A246B70}" presName="parentText" presStyleLbl="node1" presStyleIdx="0" presStyleCnt="1" custScaleY="38518" custLinFactNeighborY="-1559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9ACACF-B5B0-E444-AE67-963045748B28}" type="pres">
      <dgm:prSet presAssocID="{55EDAB78-F7EB-3849-81B6-ABD73A246B70}" presName="childText" presStyleLbl="revTx" presStyleIdx="0" presStyleCnt="1" custLinFactNeighborY="-120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4CAF316-AE6C-714C-AB47-C4DA62E3FF55}" srcId="{55EDAB78-F7EB-3849-81B6-ABD73A246B70}" destId="{6144E2E3-7E90-5B49-BA76-884E0CC5A889}" srcOrd="2" destOrd="0" parTransId="{6ACF3E38-50E5-C046-B68E-7C8E56AD37A2}" sibTransId="{55D3A49A-0B19-1845-B75F-BA10CB317CF1}"/>
    <dgm:cxn modelId="{2CEF5A05-8B87-144C-9F37-94ABF39F7CEA}" type="presOf" srcId="{A2335830-03B4-5949-9866-B1591E77FE56}" destId="{669ACACF-B5B0-E444-AE67-963045748B28}" srcOrd="0" destOrd="0" presId="urn:microsoft.com/office/officeart/2005/8/layout/vList2"/>
    <dgm:cxn modelId="{B8DDF913-5C8E-0444-89A3-342DA63872B8}" type="presOf" srcId="{C4E27875-509B-9D49-B4AD-13CDDA6FD322}" destId="{DF5C3DD5-EEA9-CE49-90FE-1DAEF79AA0C0}" srcOrd="0" destOrd="0" presId="urn:microsoft.com/office/officeart/2005/8/layout/vList2"/>
    <dgm:cxn modelId="{284964E9-E64C-FA48-AABE-4C940A6D3913}" type="presOf" srcId="{6144E2E3-7E90-5B49-BA76-884E0CC5A889}" destId="{669ACACF-B5B0-E444-AE67-963045748B28}" srcOrd="0" destOrd="2" presId="urn:microsoft.com/office/officeart/2005/8/layout/vList2"/>
    <dgm:cxn modelId="{AC1F051B-75B6-CC4B-93AF-5EE59E2C3929}" srcId="{C4E27875-509B-9D49-B4AD-13CDDA6FD322}" destId="{55EDAB78-F7EB-3849-81B6-ABD73A246B70}" srcOrd="0" destOrd="0" parTransId="{0817D7AF-BA41-3E47-92E2-5A34C7FC9DDD}" sibTransId="{7107DF05-BD76-2243-820F-0EEE73B7C93F}"/>
    <dgm:cxn modelId="{24D23B15-96ED-E045-8046-7AF623E75FF4}" type="presOf" srcId="{8EE88C63-2BFD-F345-98E2-A11A948E7843}" destId="{669ACACF-B5B0-E444-AE67-963045748B28}" srcOrd="0" destOrd="3" presId="urn:microsoft.com/office/officeart/2005/8/layout/vList2"/>
    <dgm:cxn modelId="{97BCAB50-7530-064D-9B25-3ECC6333E54C}" srcId="{55EDAB78-F7EB-3849-81B6-ABD73A246B70}" destId="{8EE88C63-2BFD-F345-98E2-A11A948E7843}" srcOrd="3" destOrd="0" parTransId="{C95B957A-5613-B84A-B911-17C4BF4EBD39}" sibTransId="{0865AFFE-7008-004F-8833-D41EC44B0BDF}"/>
    <dgm:cxn modelId="{2B4FA288-6EBE-F644-9796-8AB330F86EBC}" srcId="{55EDAB78-F7EB-3849-81B6-ABD73A246B70}" destId="{B011F84C-7BD0-064B-A56E-B3A4D706B666}" srcOrd="1" destOrd="0" parTransId="{72E679D2-9E4B-6148-8922-EE764AC1D114}" sibTransId="{D271B278-CFEF-FD40-976A-E8903A1A215B}"/>
    <dgm:cxn modelId="{881CF129-16CB-0B4D-8759-76957289AD62}" srcId="{55EDAB78-F7EB-3849-81B6-ABD73A246B70}" destId="{A2335830-03B4-5949-9866-B1591E77FE56}" srcOrd="0" destOrd="0" parTransId="{C224AC43-4877-504C-8269-995B70B92E1D}" sibTransId="{BA81682B-EEE7-2642-9F1C-8A1FA674895B}"/>
    <dgm:cxn modelId="{9032A125-35AF-9C4B-9E8B-799507B7FE97}" type="presOf" srcId="{B011F84C-7BD0-064B-A56E-B3A4D706B666}" destId="{669ACACF-B5B0-E444-AE67-963045748B28}" srcOrd="0" destOrd="1" presId="urn:microsoft.com/office/officeart/2005/8/layout/vList2"/>
    <dgm:cxn modelId="{62B4958E-E4B0-D240-A68C-59647055A4CC}" type="presOf" srcId="{55EDAB78-F7EB-3849-81B6-ABD73A246B70}" destId="{49DC1B1F-42E4-914B-9480-D0B644A6E962}" srcOrd="0" destOrd="0" presId="urn:microsoft.com/office/officeart/2005/8/layout/vList2"/>
    <dgm:cxn modelId="{12ED8677-78FD-9840-A67D-BE1232F78BFF}" type="presParOf" srcId="{DF5C3DD5-EEA9-CE49-90FE-1DAEF79AA0C0}" destId="{49DC1B1F-42E4-914B-9480-D0B644A6E962}" srcOrd="0" destOrd="0" presId="urn:microsoft.com/office/officeart/2005/8/layout/vList2"/>
    <dgm:cxn modelId="{1A88EC3E-7B5A-9741-8D30-5E1049B1AB17}" type="presParOf" srcId="{DF5C3DD5-EEA9-CE49-90FE-1DAEF79AA0C0}" destId="{669ACACF-B5B0-E444-AE67-963045748B2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42F4B7-47EF-BA41-9138-E1485E2D13A3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4743B1F-288D-0646-A1C1-D4192DF2871D}">
      <dgm:prSet phldrT="[Texto]" custT="1"/>
      <dgm:spPr>
        <a:solidFill>
          <a:schemeClr val="tx1"/>
        </a:solidFill>
      </dgm:spPr>
      <dgm:t>
        <a:bodyPr/>
        <a:lstStyle/>
        <a:p>
          <a:pPr>
            <a:lnSpc>
              <a:spcPct val="90000"/>
            </a:lnSpc>
          </a:pPr>
          <a:r>
            <a:rPr lang="es-ES_tradnl" sz="2000" dirty="0" smtClean="0">
              <a:latin typeface="+mn-lt"/>
              <a:cs typeface="Calibri"/>
            </a:rPr>
            <a:t>Se identificaron inconsistencias entre la normatividad vigente y los manuales de procedimientos como consecuencia de la introducción de nuevas herramientas y cambios organizacionales</a:t>
          </a:r>
          <a:endParaRPr lang="es-ES" sz="2000" dirty="0">
            <a:latin typeface="+mn-lt"/>
          </a:endParaRPr>
        </a:p>
      </dgm:t>
    </dgm:pt>
    <dgm:pt modelId="{6F0FD1DE-126F-264D-9628-047EF2F44379}" type="parTrans" cxnId="{2F940168-D961-7B4C-A90A-DE0E9CDFDE36}">
      <dgm:prSet/>
      <dgm:spPr/>
      <dgm:t>
        <a:bodyPr/>
        <a:lstStyle/>
        <a:p>
          <a:endParaRPr lang="es-ES"/>
        </a:p>
      </dgm:t>
    </dgm:pt>
    <dgm:pt modelId="{2EB4F236-840A-2742-B650-5590C43E1AE2}" type="sibTrans" cxnId="{2F940168-D961-7B4C-A90A-DE0E9CDFDE36}">
      <dgm:prSet/>
      <dgm:spPr/>
      <dgm:t>
        <a:bodyPr/>
        <a:lstStyle/>
        <a:p>
          <a:endParaRPr lang="es-ES"/>
        </a:p>
      </dgm:t>
    </dgm:pt>
    <dgm:pt modelId="{C58A0DEA-3AA2-8F47-A576-8179DFC7CD1D}" type="pres">
      <dgm:prSet presAssocID="{D442F4B7-47EF-BA41-9138-E1485E2D13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F59A36F-9722-B34E-B80E-44E542572DDF}" type="pres">
      <dgm:prSet presAssocID="{F4743B1F-288D-0646-A1C1-D4192DF2871D}" presName="parentText" presStyleLbl="node1" presStyleIdx="0" presStyleCnt="1" custScaleY="153726" custLinFactNeighborY="2878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8577C06-1B9D-6640-983B-5E844346DF81}" type="presOf" srcId="{F4743B1F-288D-0646-A1C1-D4192DF2871D}" destId="{9F59A36F-9722-B34E-B80E-44E542572DDF}" srcOrd="0" destOrd="0" presId="urn:microsoft.com/office/officeart/2005/8/layout/vList2"/>
    <dgm:cxn modelId="{BAC2C9DD-5492-AA4E-99D3-3D7AC6053A0B}" type="presOf" srcId="{D442F4B7-47EF-BA41-9138-E1485E2D13A3}" destId="{C58A0DEA-3AA2-8F47-A576-8179DFC7CD1D}" srcOrd="0" destOrd="0" presId="urn:microsoft.com/office/officeart/2005/8/layout/vList2"/>
    <dgm:cxn modelId="{2F940168-D961-7B4C-A90A-DE0E9CDFDE36}" srcId="{D442F4B7-47EF-BA41-9138-E1485E2D13A3}" destId="{F4743B1F-288D-0646-A1C1-D4192DF2871D}" srcOrd="0" destOrd="0" parTransId="{6F0FD1DE-126F-264D-9628-047EF2F44379}" sibTransId="{2EB4F236-840A-2742-B650-5590C43E1AE2}"/>
    <dgm:cxn modelId="{89EF76C3-722E-DA40-86EB-24221B538A1D}" type="presParOf" srcId="{C58A0DEA-3AA2-8F47-A576-8179DFC7CD1D}" destId="{9F59A36F-9722-B34E-B80E-44E542572D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629137-FEE1-A348-850C-5E3C278A13AA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3A40622-2CA1-0847-839C-7E0A17BD8E04}">
      <dgm:prSet phldrT="[Texto]" custT="1"/>
      <dgm:spPr>
        <a:solidFill>
          <a:srgbClr val="17365D"/>
        </a:solidFill>
      </dgm:spPr>
      <dgm:t>
        <a:bodyPr/>
        <a:lstStyle/>
        <a:p>
          <a:r>
            <a:rPr lang="es-ES_tradnl" sz="2000" dirty="0" smtClean="0">
              <a:latin typeface="Trebuchet MS"/>
              <a:cs typeface="Trebuchet MS"/>
            </a:rPr>
            <a:t>Los procedimientos de los manuales son poco claros y de difícil interpretación:</a:t>
          </a:r>
          <a:endParaRPr lang="es-ES" sz="2000" dirty="0">
            <a:latin typeface="Trebuchet MS"/>
            <a:cs typeface="Trebuchet MS"/>
          </a:endParaRPr>
        </a:p>
      </dgm:t>
    </dgm:pt>
    <dgm:pt modelId="{AE93A5BA-6BEE-4942-B00F-AB4FEA4CF6CD}" type="parTrans" cxnId="{433C4E0F-7553-9745-9D7B-C01747DED04B}">
      <dgm:prSet/>
      <dgm:spPr/>
      <dgm:t>
        <a:bodyPr/>
        <a:lstStyle/>
        <a:p>
          <a:endParaRPr lang="es-ES"/>
        </a:p>
      </dgm:t>
    </dgm:pt>
    <dgm:pt modelId="{4693CB95-D9BB-5F45-8567-6FC3EA66048D}" type="sibTrans" cxnId="{433C4E0F-7553-9745-9D7B-C01747DED04B}">
      <dgm:prSet/>
      <dgm:spPr/>
      <dgm:t>
        <a:bodyPr/>
        <a:lstStyle/>
        <a:p>
          <a:endParaRPr lang="es-ES"/>
        </a:p>
      </dgm:t>
    </dgm:pt>
    <dgm:pt modelId="{9BAD06DA-024B-FF43-A112-DA3480958DA1}">
      <dgm:prSet custT="1"/>
      <dgm:spPr/>
      <dgm:t>
        <a:bodyPr/>
        <a:lstStyle/>
        <a:p>
          <a:r>
            <a:rPr lang="es-ES" sz="2000" dirty="0" smtClean="0"/>
            <a:t>Referentes visuales</a:t>
          </a:r>
          <a:endParaRPr lang="es-ES" sz="2000" dirty="0"/>
        </a:p>
      </dgm:t>
    </dgm:pt>
    <dgm:pt modelId="{87C50D68-FF13-5947-89D2-918A58F0F6A2}" type="parTrans" cxnId="{29C7AB84-C2DC-934E-B15D-9C7A73DE65F4}">
      <dgm:prSet/>
      <dgm:spPr/>
      <dgm:t>
        <a:bodyPr/>
        <a:lstStyle/>
        <a:p>
          <a:endParaRPr lang="es-ES"/>
        </a:p>
      </dgm:t>
    </dgm:pt>
    <dgm:pt modelId="{90AB3618-2C78-4A44-AA96-CB8DF27A177E}" type="sibTrans" cxnId="{29C7AB84-C2DC-934E-B15D-9C7A73DE65F4}">
      <dgm:prSet/>
      <dgm:spPr/>
      <dgm:t>
        <a:bodyPr/>
        <a:lstStyle/>
        <a:p>
          <a:endParaRPr lang="es-ES"/>
        </a:p>
      </dgm:t>
    </dgm:pt>
    <dgm:pt modelId="{B17C7448-13DA-124D-938B-48A413152F80}">
      <dgm:prSet custT="1"/>
      <dgm:spPr/>
      <dgm:t>
        <a:bodyPr/>
        <a:lstStyle/>
        <a:p>
          <a:r>
            <a:rPr lang="es-ES" sz="2000" dirty="0" smtClean="0"/>
            <a:t>Terminología</a:t>
          </a:r>
          <a:endParaRPr lang="es-ES" sz="2000" dirty="0"/>
        </a:p>
      </dgm:t>
    </dgm:pt>
    <dgm:pt modelId="{F6C6CF99-D47E-2D45-B035-6E6CA27628E1}" type="parTrans" cxnId="{E8478AAF-1374-5547-A1B1-E69AD0CF6150}">
      <dgm:prSet/>
      <dgm:spPr/>
      <dgm:t>
        <a:bodyPr/>
        <a:lstStyle/>
        <a:p>
          <a:endParaRPr lang="es-ES"/>
        </a:p>
      </dgm:t>
    </dgm:pt>
    <dgm:pt modelId="{EB751A18-7E63-F846-A786-1A91CAADC6CD}" type="sibTrans" cxnId="{E8478AAF-1374-5547-A1B1-E69AD0CF6150}">
      <dgm:prSet/>
      <dgm:spPr/>
      <dgm:t>
        <a:bodyPr/>
        <a:lstStyle/>
        <a:p>
          <a:endParaRPr lang="es-ES"/>
        </a:p>
      </dgm:t>
    </dgm:pt>
    <dgm:pt modelId="{6FF756EF-3C69-BB46-8961-A5946CAB64EA}">
      <dgm:prSet custT="1"/>
      <dgm:spPr/>
      <dgm:t>
        <a:bodyPr/>
        <a:lstStyle/>
        <a:p>
          <a:r>
            <a:rPr lang="es-ES" sz="2000" dirty="0" smtClean="0"/>
            <a:t>Índices de contenidos</a:t>
          </a:r>
          <a:endParaRPr lang="es-ES" sz="2000" dirty="0"/>
        </a:p>
      </dgm:t>
    </dgm:pt>
    <dgm:pt modelId="{9C79B76F-FCE7-894B-9E89-9A0374303184}" type="parTrans" cxnId="{C767CFDD-5C4E-2E40-AC64-2705470D6563}">
      <dgm:prSet/>
      <dgm:spPr/>
      <dgm:t>
        <a:bodyPr/>
        <a:lstStyle/>
        <a:p>
          <a:endParaRPr lang="es-ES"/>
        </a:p>
      </dgm:t>
    </dgm:pt>
    <dgm:pt modelId="{8CE3BF3F-0F66-C041-9C54-4410527AE46B}" type="sibTrans" cxnId="{C767CFDD-5C4E-2E40-AC64-2705470D6563}">
      <dgm:prSet/>
      <dgm:spPr/>
      <dgm:t>
        <a:bodyPr/>
        <a:lstStyle/>
        <a:p>
          <a:endParaRPr lang="es-ES"/>
        </a:p>
      </dgm:t>
    </dgm:pt>
    <dgm:pt modelId="{DAF8C67D-0AD6-1C4C-8ADB-A579C2E3E0F8}">
      <dgm:prSet custT="1"/>
      <dgm:spPr/>
      <dgm:t>
        <a:bodyPr/>
        <a:lstStyle/>
        <a:p>
          <a:r>
            <a:rPr lang="es-ES" sz="2000" dirty="0" smtClean="0"/>
            <a:t>Especificaciones de actores involucrados</a:t>
          </a:r>
          <a:endParaRPr lang="es-ES" sz="2000" dirty="0"/>
        </a:p>
      </dgm:t>
    </dgm:pt>
    <dgm:pt modelId="{E1DD964A-EEE6-AD4E-998E-AB23605905D1}" type="parTrans" cxnId="{CBCE532C-1768-AD4E-BADF-7708179C0439}">
      <dgm:prSet/>
      <dgm:spPr/>
      <dgm:t>
        <a:bodyPr/>
        <a:lstStyle/>
        <a:p>
          <a:endParaRPr lang="es-ES"/>
        </a:p>
      </dgm:t>
    </dgm:pt>
    <dgm:pt modelId="{4BF15F5F-915D-8644-850F-93A26DB19A70}" type="sibTrans" cxnId="{CBCE532C-1768-AD4E-BADF-7708179C0439}">
      <dgm:prSet/>
      <dgm:spPr/>
      <dgm:t>
        <a:bodyPr/>
        <a:lstStyle/>
        <a:p>
          <a:endParaRPr lang="es-ES"/>
        </a:p>
      </dgm:t>
    </dgm:pt>
    <dgm:pt modelId="{75140740-9C64-894E-BE43-E54D52597E10}" type="pres">
      <dgm:prSet presAssocID="{39629137-FEE1-A348-850C-5E3C278A13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1B898B3-3E12-CA48-B4FC-6C1845EBBFB7}" type="pres">
      <dgm:prSet presAssocID="{B3A40622-2CA1-0847-839C-7E0A17BD8E04}" presName="parentText" presStyleLbl="node1" presStyleIdx="0" presStyleCnt="1" custScaleY="76329" custLinFactNeighborY="-4873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476C5C-3FD4-DF4C-A7A3-8B010D92D54E}" type="pres">
      <dgm:prSet presAssocID="{B3A40622-2CA1-0847-839C-7E0A17BD8E04}" presName="childText" presStyleLbl="revTx" presStyleIdx="0" presStyleCnt="1" custLinFactNeighborY="-461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33C4E0F-7553-9745-9D7B-C01747DED04B}" srcId="{39629137-FEE1-A348-850C-5E3C278A13AA}" destId="{B3A40622-2CA1-0847-839C-7E0A17BD8E04}" srcOrd="0" destOrd="0" parTransId="{AE93A5BA-6BEE-4942-B00F-AB4FEA4CF6CD}" sibTransId="{4693CB95-D9BB-5F45-8567-6FC3EA66048D}"/>
    <dgm:cxn modelId="{194BC2DC-0D31-4547-A48D-5696821F0E5F}" type="presOf" srcId="{6FF756EF-3C69-BB46-8961-A5946CAB64EA}" destId="{89476C5C-3FD4-DF4C-A7A3-8B010D92D54E}" srcOrd="0" destOrd="2" presId="urn:microsoft.com/office/officeart/2005/8/layout/vList2"/>
    <dgm:cxn modelId="{B8B650D4-676C-B442-90EE-25D17B4E6326}" type="presOf" srcId="{B3A40622-2CA1-0847-839C-7E0A17BD8E04}" destId="{61B898B3-3E12-CA48-B4FC-6C1845EBBFB7}" srcOrd="0" destOrd="0" presId="urn:microsoft.com/office/officeart/2005/8/layout/vList2"/>
    <dgm:cxn modelId="{E8478AAF-1374-5547-A1B1-E69AD0CF6150}" srcId="{B3A40622-2CA1-0847-839C-7E0A17BD8E04}" destId="{B17C7448-13DA-124D-938B-48A413152F80}" srcOrd="1" destOrd="0" parTransId="{F6C6CF99-D47E-2D45-B035-6E6CA27628E1}" sibTransId="{EB751A18-7E63-F846-A786-1A91CAADC6CD}"/>
    <dgm:cxn modelId="{38052EE1-4D8F-4146-9242-FFA74AE58504}" type="presOf" srcId="{B17C7448-13DA-124D-938B-48A413152F80}" destId="{89476C5C-3FD4-DF4C-A7A3-8B010D92D54E}" srcOrd="0" destOrd="1" presId="urn:microsoft.com/office/officeart/2005/8/layout/vList2"/>
    <dgm:cxn modelId="{CBCE532C-1768-AD4E-BADF-7708179C0439}" srcId="{B3A40622-2CA1-0847-839C-7E0A17BD8E04}" destId="{DAF8C67D-0AD6-1C4C-8ADB-A579C2E3E0F8}" srcOrd="3" destOrd="0" parTransId="{E1DD964A-EEE6-AD4E-998E-AB23605905D1}" sibTransId="{4BF15F5F-915D-8644-850F-93A26DB19A70}"/>
    <dgm:cxn modelId="{CDAC6AF5-2010-604C-B3C8-47076F647FD2}" type="presOf" srcId="{DAF8C67D-0AD6-1C4C-8ADB-A579C2E3E0F8}" destId="{89476C5C-3FD4-DF4C-A7A3-8B010D92D54E}" srcOrd="0" destOrd="3" presId="urn:microsoft.com/office/officeart/2005/8/layout/vList2"/>
    <dgm:cxn modelId="{D237CD8F-C4F1-824A-B8C7-A6304CEDCEE8}" type="presOf" srcId="{39629137-FEE1-A348-850C-5E3C278A13AA}" destId="{75140740-9C64-894E-BE43-E54D52597E10}" srcOrd="0" destOrd="0" presId="urn:microsoft.com/office/officeart/2005/8/layout/vList2"/>
    <dgm:cxn modelId="{7167E54B-9B2C-CA44-A415-EEB31BD4F1D9}" type="presOf" srcId="{9BAD06DA-024B-FF43-A112-DA3480958DA1}" destId="{89476C5C-3FD4-DF4C-A7A3-8B010D92D54E}" srcOrd="0" destOrd="0" presId="urn:microsoft.com/office/officeart/2005/8/layout/vList2"/>
    <dgm:cxn modelId="{29C7AB84-C2DC-934E-B15D-9C7A73DE65F4}" srcId="{B3A40622-2CA1-0847-839C-7E0A17BD8E04}" destId="{9BAD06DA-024B-FF43-A112-DA3480958DA1}" srcOrd="0" destOrd="0" parTransId="{87C50D68-FF13-5947-89D2-918A58F0F6A2}" sibTransId="{90AB3618-2C78-4A44-AA96-CB8DF27A177E}"/>
    <dgm:cxn modelId="{C767CFDD-5C4E-2E40-AC64-2705470D6563}" srcId="{B3A40622-2CA1-0847-839C-7E0A17BD8E04}" destId="{6FF756EF-3C69-BB46-8961-A5946CAB64EA}" srcOrd="2" destOrd="0" parTransId="{9C79B76F-FCE7-894B-9E89-9A0374303184}" sibTransId="{8CE3BF3F-0F66-C041-9C54-4410527AE46B}"/>
    <dgm:cxn modelId="{BBC28B1D-370E-3D4C-9A32-C14B50DFDAD7}" type="presParOf" srcId="{75140740-9C64-894E-BE43-E54D52597E10}" destId="{61B898B3-3E12-CA48-B4FC-6C1845EBBFB7}" srcOrd="0" destOrd="0" presId="urn:microsoft.com/office/officeart/2005/8/layout/vList2"/>
    <dgm:cxn modelId="{8F904EEF-6F16-3A4A-A16E-57A4A46874A6}" type="presParOf" srcId="{75140740-9C64-894E-BE43-E54D52597E10}" destId="{89476C5C-3FD4-DF4C-A7A3-8B010D92D54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C83562-5B87-2C47-B550-9751C6138093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E75A01D-95DA-4C41-A199-67DC2718BD0B}">
      <dgm:prSet custT="1"/>
      <dgm:spPr>
        <a:solidFill>
          <a:srgbClr val="17365D"/>
        </a:solidFill>
      </dgm:spPr>
      <dgm:t>
        <a:bodyPr/>
        <a:lstStyle/>
        <a:p>
          <a:pPr rtl="0"/>
          <a:r>
            <a:rPr lang="es-ES_tradnl" sz="2000" dirty="0" smtClean="0">
              <a:latin typeface="Trebuchet MS"/>
              <a:cs typeface="Trebuchet MS"/>
            </a:rPr>
            <a:t>Se identificaron vacíos normativos: </a:t>
          </a:r>
        </a:p>
      </dgm:t>
    </dgm:pt>
    <dgm:pt modelId="{F050E6D4-2D49-4945-8A40-F478ACA82245}" type="parTrans" cxnId="{3AD0E5F2-55EF-BD40-9048-CB5BD2D49871}">
      <dgm:prSet/>
      <dgm:spPr/>
      <dgm:t>
        <a:bodyPr/>
        <a:lstStyle/>
        <a:p>
          <a:endParaRPr lang="es-ES"/>
        </a:p>
      </dgm:t>
    </dgm:pt>
    <dgm:pt modelId="{A6C890C9-C7D2-1C4F-8E68-4C3AC0C39165}" type="sibTrans" cxnId="{3AD0E5F2-55EF-BD40-9048-CB5BD2D49871}">
      <dgm:prSet/>
      <dgm:spPr/>
      <dgm:t>
        <a:bodyPr/>
        <a:lstStyle/>
        <a:p>
          <a:endParaRPr lang="es-ES"/>
        </a:p>
      </dgm:t>
    </dgm:pt>
    <dgm:pt modelId="{61AFDA0E-2DDB-354F-B97F-8B1FA938DAB5}">
      <dgm:prSet custT="1"/>
      <dgm:spPr/>
      <dgm:t>
        <a:bodyPr/>
        <a:lstStyle/>
        <a:p>
          <a:pPr rtl="0"/>
          <a:r>
            <a:rPr lang="es-ES_tradnl" sz="2000" dirty="0" smtClean="0">
              <a:latin typeface="Trebuchet MS"/>
              <a:cs typeface="Trebuchet MS"/>
            </a:rPr>
            <a:t>Etapas de los procesos </a:t>
          </a:r>
          <a:endParaRPr lang="es-ES" sz="2000" dirty="0"/>
        </a:p>
      </dgm:t>
    </dgm:pt>
    <dgm:pt modelId="{5BB1D3F4-7150-4041-9B66-EEC371C00969}" type="parTrans" cxnId="{F73A1511-08F9-B348-B652-A2F8F90C9292}">
      <dgm:prSet/>
      <dgm:spPr/>
      <dgm:t>
        <a:bodyPr/>
        <a:lstStyle/>
        <a:p>
          <a:endParaRPr lang="es-ES"/>
        </a:p>
      </dgm:t>
    </dgm:pt>
    <dgm:pt modelId="{FE9D93DF-0814-F048-9D3D-4A685B5C27A6}" type="sibTrans" cxnId="{F73A1511-08F9-B348-B652-A2F8F90C9292}">
      <dgm:prSet/>
      <dgm:spPr/>
      <dgm:t>
        <a:bodyPr/>
        <a:lstStyle/>
        <a:p>
          <a:endParaRPr lang="es-ES"/>
        </a:p>
      </dgm:t>
    </dgm:pt>
    <dgm:pt modelId="{1D050180-FCDD-9D4D-A1B1-A0A36140FA38}">
      <dgm:prSet custT="1"/>
      <dgm:spPr/>
      <dgm:t>
        <a:bodyPr/>
        <a:lstStyle/>
        <a:p>
          <a:pPr rtl="0"/>
          <a:r>
            <a:rPr lang="es-ES_tradnl" sz="2000" dirty="0" smtClean="0">
              <a:latin typeface="Trebuchet MS"/>
              <a:cs typeface="Trebuchet MS"/>
            </a:rPr>
            <a:t>Acciones sin descripción </a:t>
          </a:r>
          <a:endParaRPr lang="es-ES" sz="2000" dirty="0">
            <a:latin typeface="Trebuchet MS"/>
            <a:cs typeface="Trebuchet MS"/>
          </a:endParaRPr>
        </a:p>
      </dgm:t>
    </dgm:pt>
    <dgm:pt modelId="{93759E50-03F3-1D41-8DF1-35C63E3B7747}" type="parTrans" cxnId="{456C4675-0261-DC4D-9D3A-ED2ED7282CAA}">
      <dgm:prSet/>
      <dgm:spPr/>
      <dgm:t>
        <a:bodyPr/>
        <a:lstStyle/>
        <a:p>
          <a:endParaRPr lang="es-ES"/>
        </a:p>
      </dgm:t>
    </dgm:pt>
    <dgm:pt modelId="{4ABC9CE5-D4EA-AB49-BD02-4C66D5690FA1}" type="sibTrans" cxnId="{456C4675-0261-DC4D-9D3A-ED2ED7282CAA}">
      <dgm:prSet/>
      <dgm:spPr/>
      <dgm:t>
        <a:bodyPr/>
        <a:lstStyle/>
        <a:p>
          <a:endParaRPr lang="es-ES"/>
        </a:p>
      </dgm:t>
    </dgm:pt>
    <dgm:pt modelId="{D0B44E53-D33E-F548-8642-30EACB4EDD9E}" type="pres">
      <dgm:prSet presAssocID="{E7C83562-5B87-2C47-B550-9751C61380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72CEB9F-9FF6-F14B-9E35-B7089472B7C7}" type="pres">
      <dgm:prSet presAssocID="{DE75A01D-95DA-4C41-A199-67DC2718BD0B}" presName="parentText" presStyleLbl="node1" presStyleIdx="0" presStyleCnt="1" custScaleY="54701" custLinFactNeighborY="-8430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EFCFD6-44ED-1748-AE03-9249F6E148FB}" type="pres">
      <dgm:prSet presAssocID="{DE75A01D-95DA-4C41-A199-67DC2718BD0B}" presName="childText" presStyleLbl="revTx" presStyleIdx="0" presStyleCnt="1" custLinFactNeighborY="-701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EC458B4-1699-484B-A5E0-32D9257B9915}" type="presOf" srcId="{1D050180-FCDD-9D4D-A1B1-A0A36140FA38}" destId="{D0EFCFD6-44ED-1748-AE03-9249F6E148FB}" srcOrd="0" destOrd="1" presId="urn:microsoft.com/office/officeart/2005/8/layout/vList2"/>
    <dgm:cxn modelId="{3AD0E5F2-55EF-BD40-9048-CB5BD2D49871}" srcId="{E7C83562-5B87-2C47-B550-9751C6138093}" destId="{DE75A01D-95DA-4C41-A199-67DC2718BD0B}" srcOrd="0" destOrd="0" parTransId="{F050E6D4-2D49-4945-8A40-F478ACA82245}" sibTransId="{A6C890C9-C7D2-1C4F-8E68-4C3AC0C39165}"/>
    <dgm:cxn modelId="{F73A1511-08F9-B348-B652-A2F8F90C9292}" srcId="{DE75A01D-95DA-4C41-A199-67DC2718BD0B}" destId="{61AFDA0E-2DDB-354F-B97F-8B1FA938DAB5}" srcOrd="0" destOrd="0" parTransId="{5BB1D3F4-7150-4041-9B66-EEC371C00969}" sibTransId="{FE9D93DF-0814-F048-9D3D-4A685B5C27A6}"/>
    <dgm:cxn modelId="{053EBB1C-7F8C-4D45-936A-9DA96DA0AE62}" type="presOf" srcId="{DE75A01D-95DA-4C41-A199-67DC2718BD0B}" destId="{B72CEB9F-9FF6-F14B-9E35-B7089472B7C7}" srcOrd="0" destOrd="0" presId="urn:microsoft.com/office/officeart/2005/8/layout/vList2"/>
    <dgm:cxn modelId="{B81D2C97-1594-7740-B2E3-CCDF248296FF}" type="presOf" srcId="{E7C83562-5B87-2C47-B550-9751C6138093}" destId="{D0B44E53-D33E-F548-8642-30EACB4EDD9E}" srcOrd="0" destOrd="0" presId="urn:microsoft.com/office/officeart/2005/8/layout/vList2"/>
    <dgm:cxn modelId="{456C4675-0261-DC4D-9D3A-ED2ED7282CAA}" srcId="{DE75A01D-95DA-4C41-A199-67DC2718BD0B}" destId="{1D050180-FCDD-9D4D-A1B1-A0A36140FA38}" srcOrd="1" destOrd="0" parTransId="{93759E50-03F3-1D41-8DF1-35C63E3B7747}" sibTransId="{4ABC9CE5-D4EA-AB49-BD02-4C66D5690FA1}"/>
    <dgm:cxn modelId="{0F3D74CF-C2BE-234A-9950-75F6334EA261}" type="presOf" srcId="{61AFDA0E-2DDB-354F-B97F-8B1FA938DAB5}" destId="{D0EFCFD6-44ED-1748-AE03-9249F6E148FB}" srcOrd="0" destOrd="0" presId="urn:microsoft.com/office/officeart/2005/8/layout/vList2"/>
    <dgm:cxn modelId="{47AB145E-7045-454B-80B1-B706B121311C}" type="presParOf" srcId="{D0B44E53-D33E-F548-8642-30EACB4EDD9E}" destId="{B72CEB9F-9FF6-F14B-9E35-B7089472B7C7}" srcOrd="0" destOrd="0" presId="urn:microsoft.com/office/officeart/2005/8/layout/vList2"/>
    <dgm:cxn modelId="{626877AA-B5CF-9C45-BDDB-CA548801D6EE}" type="presParOf" srcId="{D0B44E53-D33E-F548-8642-30EACB4EDD9E}" destId="{D0EFCFD6-44ED-1748-AE03-9249F6E148F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BDE6B2-EA32-C64E-8157-DE57BB52DE94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1DADBA4-5AA8-E94A-A810-D0096A6DAAED}">
      <dgm:prSet custT="1"/>
      <dgm:spPr>
        <a:solidFill>
          <a:srgbClr val="17365D"/>
        </a:solidFill>
      </dgm:spPr>
      <dgm:t>
        <a:bodyPr/>
        <a:lstStyle/>
        <a:p>
          <a:pPr rtl="0"/>
          <a:r>
            <a:rPr lang="es-MX" sz="2000" dirty="0" smtClean="0">
              <a:latin typeface="Trebuchet MS"/>
              <a:cs typeface="Trebuchet MS"/>
            </a:rPr>
            <a:t>Los indicadores de la Matriz de Indicadores para Resultados federal no necesariamente reflejan los resultados esperados por el ejercicio de FASSA en Morelos</a:t>
          </a:r>
          <a:endParaRPr lang="es-ES" sz="2000" dirty="0">
            <a:latin typeface="Trebuchet MS"/>
            <a:cs typeface="Trebuchet MS"/>
          </a:endParaRPr>
        </a:p>
      </dgm:t>
    </dgm:pt>
    <dgm:pt modelId="{51546781-504A-8F48-9DFB-CB172C058EAB}" type="parTrans" cxnId="{F8AC88CC-C8A0-5C49-8D2C-86435202E527}">
      <dgm:prSet/>
      <dgm:spPr/>
      <dgm:t>
        <a:bodyPr/>
        <a:lstStyle/>
        <a:p>
          <a:endParaRPr lang="es-ES"/>
        </a:p>
      </dgm:t>
    </dgm:pt>
    <dgm:pt modelId="{A232444B-9105-8843-A5AC-3537DDDCE1F7}" type="sibTrans" cxnId="{F8AC88CC-C8A0-5C49-8D2C-86435202E527}">
      <dgm:prSet/>
      <dgm:spPr/>
      <dgm:t>
        <a:bodyPr/>
        <a:lstStyle/>
        <a:p>
          <a:endParaRPr lang="es-ES"/>
        </a:p>
      </dgm:t>
    </dgm:pt>
    <dgm:pt modelId="{C5097321-B4AA-2A49-8721-EC0B3AFAFA8A}">
      <dgm:prSet custT="1"/>
      <dgm:spPr>
        <a:solidFill>
          <a:srgbClr val="17365D"/>
        </a:solidFill>
      </dgm:spPr>
      <dgm:t>
        <a:bodyPr/>
        <a:lstStyle/>
        <a:p>
          <a:r>
            <a:rPr lang="es-MX" sz="2000" dirty="0" smtClean="0">
              <a:latin typeface="Trebuchet MS"/>
              <a:cs typeface="Trebuchet MS"/>
            </a:rPr>
            <a:t>Como consecuencia, la ejecución del Fondo puede ser valorada erróneamente</a:t>
          </a:r>
          <a:endParaRPr lang="es-ES_tradnl" sz="2000" dirty="0">
            <a:latin typeface="Trebuchet MS"/>
            <a:cs typeface="Trebuchet MS"/>
          </a:endParaRPr>
        </a:p>
      </dgm:t>
    </dgm:pt>
    <dgm:pt modelId="{7FFD61EB-F7F7-6A41-BCC9-4B88740EB1B5}" type="parTrans" cxnId="{F617235C-B505-C540-804E-1D1A34B94D9B}">
      <dgm:prSet/>
      <dgm:spPr/>
      <dgm:t>
        <a:bodyPr/>
        <a:lstStyle/>
        <a:p>
          <a:endParaRPr lang="es-ES"/>
        </a:p>
      </dgm:t>
    </dgm:pt>
    <dgm:pt modelId="{22A546E6-0529-A444-BD65-D41B52124C03}" type="sibTrans" cxnId="{F617235C-B505-C540-804E-1D1A34B94D9B}">
      <dgm:prSet/>
      <dgm:spPr/>
      <dgm:t>
        <a:bodyPr/>
        <a:lstStyle/>
        <a:p>
          <a:endParaRPr lang="es-ES"/>
        </a:p>
      </dgm:t>
    </dgm:pt>
    <dgm:pt modelId="{A3DF77EA-1418-554B-B53D-B0CBDCD20505}" type="pres">
      <dgm:prSet presAssocID="{BCBDE6B2-EA32-C64E-8157-DE57BB52DE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CD25E3D-86FF-4C49-B206-A32B3C0A60C0}" type="pres">
      <dgm:prSet presAssocID="{D1DADBA4-5AA8-E94A-A810-D0096A6DAAED}" presName="parentText" presStyleLbl="node1" presStyleIdx="0" presStyleCnt="2" custLinFactY="-119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B45BC6-79F0-DA46-9F50-C9CBA0C45E13}" type="pres">
      <dgm:prSet presAssocID="{A232444B-9105-8843-A5AC-3537DDDCE1F7}" presName="spacer" presStyleCnt="0"/>
      <dgm:spPr/>
    </dgm:pt>
    <dgm:pt modelId="{99486EA8-F50D-734F-9877-33583FF7B0C8}" type="pres">
      <dgm:prSet presAssocID="{C5097321-B4AA-2A49-8721-EC0B3AFAFA8A}" presName="parentText" presStyleLbl="node1" presStyleIdx="1" presStyleCnt="2" custScaleY="63091" custLinFactNeighborY="-4608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8AC88CC-C8A0-5C49-8D2C-86435202E527}" srcId="{BCBDE6B2-EA32-C64E-8157-DE57BB52DE94}" destId="{D1DADBA4-5AA8-E94A-A810-D0096A6DAAED}" srcOrd="0" destOrd="0" parTransId="{51546781-504A-8F48-9DFB-CB172C058EAB}" sibTransId="{A232444B-9105-8843-A5AC-3537DDDCE1F7}"/>
    <dgm:cxn modelId="{52C60EEF-C445-5747-8918-66454C3F8FF9}" type="presOf" srcId="{C5097321-B4AA-2A49-8721-EC0B3AFAFA8A}" destId="{99486EA8-F50D-734F-9877-33583FF7B0C8}" srcOrd="0" destOrd="0" presId="urn:microsoft.com/office/officeart/2005/8/layout/vList2"/>
    <dgm:cxn modelId="{54D4AB94-79DF-D948-980A-11C94E8EC84E}" type="presOf" srcId="{D1DADBA4-5AA8-E94A-A810-D0096A6DAAED}" destId="{9CD25E3D-86FF-4C49-B206-A32B3C0A60C0}" srcOrd="0" destOrd="0" presId="urn:microsoft.com/office/officeart/2005/8/layout/vList2"/>
    <dgm:cxn modelId="{F617235C-B505-C540-804E-1D1A34B94D9B}" srcId="{BCBDE6B2-EA32-C64E-8157-DE57BB52DE94}" destId="{C5097321-B4AA-2A49-8721-EC0B3AFAFA8A}" srcOrd="1" destOrd="0" parTransId="{7FFD61EB-F7F7-6A41-BCC9-4B88740EB1B5}" sibTransId="{22A546E6-0529-A444-BD65-D41B52124C03}"/>
    <dgm:cxn modelId="{68C46D59-026F-164F-96B6-9AF8AE0C2D3F}" type="presOf" srcId="{BCBDE6B2-EA32-C64E-8157-DE57BB52DE94}" destId="{A3DF77EA-1418-554B-B53D-B0CBDCD20505}" srcOrd="0" destOrd="0" presId="urn:microsoft.com/office/officeart/2005/8/layout/vList2"/>
    <dgm:cxn modelId="{2E0C0DA7-B78A-6A4F-B32C-C6A38CB2BC4C}" type="presParOf" srcId="{A3DF77EA-1418-554B-B53D-B0CBDCD20505}" destId="{9CD25E3D-86FF-4C49-B206-A32B3C0A60C0}" srcOrd="0" destOrd="0" presId="urn:microsoft.com/office/officeart/2005/8/layout/vList2"/>
    <dgm:cxn modelId="{889C9876-30B5-324A-85CD-A7127292591A}" type="presParOf" srcId="{A3DF77EA-1418-554B-B53D-B0CBDCD20505}" destId="{D6B45BC6-79F0-DA46-9F50-C9CBA0C45E13}" srcOrd="1" destOrd="0" presId="urn:microsoft.com/office/officeart/2005/8/layout/vList2"/>
    <dgm:cxn modelId="{E6869705-2152-2040-B78A-276837D23476}" type="presParOf" srcId="{A3DF77EA-1418-554B-B53D-B0CBDCD20505}" destId="{99486EA8-F50D-734F-9877-33583FF7B0C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AB67B-1792-4F3B-B564-11AA956F80F2}">
      <dsp:nvSpPr>
        <dsp:cNvPr id="0" name=""/>
        <dsp:cNvSpPr/>
      </dsp:nvSpPr>
      <dsp:spPr>
        <a:xfrm>
          <a:off x="0" y="285286"/>
          <a:ext cx="8229600" cy="12647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smtClean="0">
              <a:latin typeface="Calibri"/>
              <a:cs typeface="Calibri"/>
            </a:rPr>
            <a:t>El Fondo de Aportaciones para los Servicios de Salud (FASSA) tiene como objetivo financiar la prestación de los servicios de salud para la población sin seguridad social en las entidades federativas.</a:t>
          </a:r>
          <a:endParaRPr lang="es-MX" sz="2300" kern="1200">
            <a:latin typeface="Calibri"/>
            <a:cs typeface="Calibri"/>
          </a:endParaRPr>
        </a:p>
      </dsp:txBody>
      <dsp:txXfrm>
        <a:off x="61741" y="347027"/>
        <a:ext cx="8106118" cy="1141288"/>
      </dsp:txXfrm>
    </dsp:sp>
    <dsp:sp modelId="{86365C74-B520-43D3-AF6C-43855480A2B6}">
      <dsp:nvSpPr>
        <dsp:cNvPr id="0" name=""/>
        <dsp:cNvSpPr/>
      </dsp:nvSpPr>
      <dsp:spPr>
        <a:xfrm>
          <a:off x="0" y="1616296"/>
          <a:ext cx="8229600" cy="12647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smtClean="0">
              <a:latin typeface="Calibri"/>
              <a:cs typeface="Calibri"/>
            </a:rPr>
            <a:t>El FASSA se crea durante la década de los noventa, en el marco de un proceso de descentralización del sector salud.</a:t>
          </a:r>
          <a:endParaRPr lang="es-MX" sz="2300" kern="1200">
            <a:latin typeface="Calibri"/>
            <a:cs typeface="Calibri"/>
          </a:endParaRPr>
        </a:p>
      </dsp:txBody>
      <dsp:txXfrm>
        <a:off x="61741" y="1678037"/>
        <a:ext cx="8106118" cy="1141288"/>
      </dsp:txXfrm>
    </dsp:sp>
    <dsp:sp modelId="{8C1915EE-7E55-4DE5-87EA-F0864F94575B}">
      <dsp:nvSpPr>
        <dsp:cNvPr id="0" name=""/>
        <dsp:cNvSpPr/>
      </dsp:nvSpPr>
      <dsp:spPr>
        <a:xfrm>
          <a:off x="0" y="2947306"/>
          <a:ext cx="8229600" cy="12647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>
              <a:latin typeface="Calibri"/>
              <a:cs typeface="Calibri"/>
            </a:rPr>
            <a:t>En Morelos, alrededor del 80% del Fondo se destina al pago de nóminas.</a:t>
          </a:r>
          <a:r>
            <a:rPr lang="es-ES_tradnl" sz="2300" kern="1200" dirty="0" smtClean="0">
              <a:latin typeface="Calibri"/>
              <a:cs typeface="Calibri"/>
            </a:rPr>
            <a:t> </a:t>
          </a:r>
          <a:endParaRPr lang="es-MX" sz="2300" kern="1200" dirty="0">
            <a:latin typeface="Calibri"/>
            <a:cs typeface="Calibri"/>
          </a:endParaRPr>
        </a:p>
      </dsp:txBody>
      <dsp:txXfrm>
        <a:off x="61741" y="3009047"/>
        <a:ext cx="8106118" cy="11412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929F9-23DA-994D-907B-305C8F1FFCF0}">
      <dsp:nvSpPr>
        <dsp:cNvPr id="0" name=""/>
        <dsp:cNvSpPr/>
      </dsp:nvSpPr>
      <dsp:spPr>
        <a:xfrm>
          <a:off x="0" y="515883"/>
          <a:ext cx="8229600" cy="1713835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latin typeface="Trebuchet MS"/>
              <a:cs typeface="Trebuchet MS"/>
            </a:rPr>
            <a:t>La información generada por los avales es procesada por el responsable del programa y es reportada a la Federación sin que exista un ejercicio de análisis de ella por parte de los principales responsables del Fondo</a:t>
          </a:r>
          <a:endParaRPr lang="es-ES" sz="2000" kern="1200" dirty="0">
            <a:latin typeface="Trebuchet MS"/>
            <a:cs typeface="Trebuchet MS"/>
          </a:endParaRPr>
        </a:p>
      </dsp:txBody>
      <dsp:txXfrm>
        <a:off x="83663" y="599546"/>
        <a:ext cx="8062274" cy="15465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B9B33-23BA-5B47-9D63-740B92E0231F}">
      <dsp:nvSpPr>
        <dsp:cNvPr id="0" name=""/>
        <dsp:cNvSpPr/>
      </dsp:nvSpPr>
      <dsp:spPr>
        <a:xfrm>
          <a:off x="0" y="541184"/>
          <a:ext cx="8229600" cy="2281020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Trebuchet MS"/>
              <a:cs typeface="Trebuchet MS"/>
            </a:rPr>
            <a:t>Los mecanismos e instrumentos de coordinación intra e inter-institucional son insuficientes y por ello se retrasan actividades que dificultan el cumplimiento de las actividades programadas: la realización de una junta o la obtención de una firma pueden retrasar el desarrollo de los procesos</a:t>
          </a:r>
          <a:endParaRPr lang="es-ES" sz="2000" kern="1200" dirty="0">
            <a:latin typeface="Trebuchet MS"/>
            <a:cs typeface="Trebuchet MS"/>
          </a:endParaRPr>
        </a:p>
      </dsp:txBody>
      <dsp:txXfrm>
        <a:off x="111350" y="652534"/>
        <a:ext cx="8006900" cy="20583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24667-B137-B447-9DDD-B9C9581D0446}">
      <dsp:nvSpPr>
        <dsp:cNvPr id="0" name=""/>
        <dsp:cNvSpPr/>
      </dsp:nvSpPr>
      <dsp:spPr>
        <a:xfrm>
          <a:off x="0" y="475248"/>
          <a:ext cx="8229600" cy="1569197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Trebuchet MS"/>
              <a:cs typeface="Trebuchet MS"/>
            </a:rPr>
            <a:t>Hay alta rotación de personal y, por ende, constante pérdida de la experiencia laboral que imposibilita la profesionalización de los trabajadores y el control sobre la plantilla de personal y el pago de las nóminas</a:t>
          </a:r>
          <a:endParaRPr lang="es-ES" sz="2000" kern="1200" dirty="0">
            <a:latin typeface="Trebuchet MS"/>
            <a:cs typeface="Trebuchet MS"/>
          </a:endParaRPr>
        </a:p>
      </dsp:txBody>
      <dsp:txXfrm>
        <a:off x="76602" y="551850"/>
        <a:ext cx="8076396" cy="141599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AC7B8-356A-CA49-9B23-B2CBF871B5C4}">
      <dsp:nvSpPr>
        <dsp:cNvPr id="0" name=""/>
        <dsp:cNvSpPr/>
      </dsp:nvSpPr>
      <dsp:spPr>
        <a:xfrm>
          <a:off x="0" y="439390"/>
          <a:ext cx="8229600" cy="1504828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+mn-lt"/>
              <a:cs typeface="Calibri"/>
            </a:rPr>
            <a:t>El proceso de contratación de personal no obedece a la lógica establecida en los manuales de procedimientos  puesto que se incrementaron el número de puntos de veto</a:t>
          </a:r>
          <a:endParaRPr lang="es-ES" sz="2000" kern="1200" dirty="0">
            <a:latin typeface="+mn-lt"/>
          </a:endParaRPr>
        </a:p>
      </dsp:txBody>
      <dsp:txXfrm>
        <a:off x="73460" y="512850"/>
        <a:ext cx="8082680" cy="135790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1C8FE-7E5B-5C40-83F0-93E6EABF88DD}">
      <dsp:nvSpPr>
        <dsp:cNvPr id="0" name=""/>
        <dsp:cNvSpPr/>
      </dsp:nvSpPr>
      <dsp:spPr>
        <a:xfrm>
          <a:off x="0" y="1502"/>
          <a:ext cx="8229600" cy="1104480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latin typeface="Trebuchet MS"/>
              <a:cs typeface="Trebuchet MS"/>
            </a:rPr>
            <a:t>Se identificaron dificultades para recuperar información</a:t>
          </a:r>
          <a:endParaRPr lang="es-ES" sz="2000" kern="1200" dirty="0">
            <a:latin typeface="Trebuchet MS"/>
            <a:cs typeface="Trebuchet MS"/>
          </a:endParaRPr>
        </a:p>
      </dsp:txBody>
      <dsp:txXfrm>
        <a:off x="53916" y="55418"/>
        <a:ext cx="8121768" cy="996648"/>
      </dsp:txXfrm>
    </dsp:sp>
    <dsp:sp modelId="{5E619F92-2011-1242-A927-648D4C0D7993}">
      <dsp:nvSpPr>
        <dsp:cNvPr id="0" name=""/>
        <dsp:cNvSpPr/>
      </dsp:nvSpPr>
      <dsp:spPr>
        <a:xfrm>
          <a:off x="0" y="1275902"/>
          <a:ext cx="8229600" cy="774130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latin typeface="Trebuchet MS"/>
              <a:cs typeface="Trebuchet MS"/>
            </a:rPr>
            <a:t>La información que se genera se encuentra dispersa: </a:t>
          </a:r>
        </a:p>
      </dsp:txBody>
      <dsp:txXfrm>
        <a:off x="37790" y="1313692"/>
        <a:ext cx="8154020" cy="698550"/>
      </dsp:txXfrm>
    </dsp:sp>
    <dsp:sp modelId="{F7205C0D-1198-E241-A020-4E8F25FA728B}">
      <dsp:nvSpPr>
        <dsp:cNvPr id="0" name=""/>
        <dsp:cNvSpPr/>
      </dsp:nvSpPr>
      <dsp:spPr>
        <a:xfrm>
          <a:off x="0" y="2050033"/>
          <a:ext cx="8229600" cy="97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Diversas plataformas informáticas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Distintos responsables</a:t>
          </a:r>
          <a:endParaRPr lang="es-ES" sz="2000" kern="1200" dirty="0"/>
        </a:p>
      </dsp:txBody>
      <dsp:txXfrm>
        <a:off x="0" y="2050033"/>
        <a:ext cx="8229600" cy="977040"/>
      </dsp:txXfrm>
    </dsp:sp>
    <dsp:sp modelId="{10AF1887-099F-5D40-BE5A-769377A65F45}">
      <dsp:nvSpPr>
        <dsp:cNvPr id="0" name=""/>
        <dsp:cNvSpPr/>
      </dsp:nvSpPr>
      <dsp:spPr>
        <a:xfrm>
          <a:off x="0" y="3027073"/>
          <a:ext cx="8229600" cy="1104480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Trebuchet MS"/>
              <a:cs typeface="Trebuchet MS"/>
            </a:rPr>
            <a:t>El tiempo y la atención que las revisiones externas requieren de los responsables del Fondo son altos dado que se conjugan con las necesidades internas de procesamiento de información</a:t>
          </a:r>
          <a:endParaRPr lang="es-ES_tradnl" sz="2000" kern="1200" dirty="0">
            <a:latin typeface="Trebuchet MS"/>
            <a:cs typeface="Trebuchet MS"/>
          </a:endParaRPr>
        </a:p>
      </dsp:txBody>
      <dsp:txXfrm>
        <a:off x="53916" y="3080989"/>
        <a:ext cx="8121768" cy="99664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D2976-3730-A744-B53F-4C879BBD49EF}">
      <dsp:nvSpPr>
        <dsp:cNvPr id="0" name=""/>
        <dsp:cNvSpPr/>
      </dsp:nvSpPr>
      <dsp:spPr>
        <a:xfrm>
          <a:off x="0" y="496283"/>
          <a:ext cx="8229600" cy="799863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Trebuchet MS"/>
              <a:cs typeface="Trebuchet MS"/>
            </a:rPr>
            <a:t>En los SSM se administra el Fondo a través de dos cuentas:</a:t>
          </a:r>
          <a:endParaRPr lang="es-ES" sz="2000" kern="1200" dirty="0">
            <a:latin typeface="Trebuchet MS"/>
            <a:cs typeface="Trebuchet MS"/>
          </a:endParaRPr>
        </a:p>
      </dsp:txBody>
      <dsp:txXfrm>
        <a:off x="39046" y="535329"/>
        <a:ext cx="8151508" cy="721771"/>
      </dsp:txXfrm>
    </dsp:sp>
    <dsp:sp modelId="{5D76F1E9-C797-2647-9F3E-1CE94B818232}">
      <dsp:nvSpPr>
        <dsp:cNvPr id="0" name=""/>
        <dsp:cNvSpPr/>
      </dsp:nvSpPr>
      <dsp:spPr>
        <a:xfrm>
          <a:off x="0" y="1424048"/>
          <a:ext cx="82296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Cuenta productiva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Cuenta de inversión</a:t>
          </a:r>
          <a:endParaRPr lang="es-ES" sz="2000" kern="1200" dirty="0"/>
        </a:p>
      </dsp:txBody>
      <dsp:txXfrm>
        <a:off x="0" y="1424048"/>
        <a:ext cx="8229600" cy="10764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6F35F-31D2-554B-BBFA-501547FACA49}">
      <dsp:nvSpPr>
        <dsp:cNvPr id="0" name=""/>
        <dsp:cNvSpPr/>
      </dsp:nvSpPr>
      <dsp:spPr>
        <a:xfrm>
          <a:off x="0" y="360036"/>
          <a:ext cx="8229600" cy="1556506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Trebuchet MS"/>
              <a:cs typeface="Trebuchet MS"/>
            </a:rPr>
            <a:t>Se cumple con los requisitos mínimos de la armonización contable cuando se podrían desarrollar aún más algunos instrumentos para incrementar la información disponible sobre el gasto</a:t>
          </a:r>
          <a:endParaRPr lang="es-ES" sz="2000" kern="1200" dirty="0">
            <a:latin typeface="Trebuchet MS"/>
            <a:cs typeface="Trebuchet MS"/>
          </a:endParaRPr>
        </a:p>
      </dsp:txBody>
      <dsp:txXfrm>
        <a:off x="75982" y="436018"/>
        <a:ext cx="8077636" cy="1404542"/>
      </dsp:txXfrm>
    </dsp:sp>
    <dsp:sp modelId="{7210E8F3-3B55-F548-B0A4-0FF5210C14A0}">
      <dsp:nvSpPr>
        <dsp:cNvPr id="0" name=""/>
        <dsp:cNvSpPr/>
      </dsp:nvSpPr>
      <dsp:spPr>
        <a:xfrm>
          <a:off x="0" y="2376263"/>
          <a:ext cx="8229600" cy="1216800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Trebuchet MS"/>
              <a:cs typeface="Trebuchet MS"/>
            </a:rPr>
            <a:t>Como consecuencia, el ejercicio de FASSA se encuentra en una etapa incipiente de la orientación hacia resultados</a:t>
          </a:r>
          <a:endParaRPr lang="es-ES" sz="2000" kern="1200" dirty="0">
            <a:latin typeface="Trebuchet MS"/>
            <a:cs typeface="Trebuchet MS"/>
          </a:endParaRPr>
        </a:p>
      </dsp:txBody>
      <dsp:txXfrm>
        <a:off x="59399" y="2435662"/>
        <a:ext cx="8110802" cy="109800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974AF-1E10-E642-BCA3-A08D0462FD82}">
      <dsp:nvSpPr>
        <dsp:cNvPr id="0" name=""/>
        <dsp:cNvSpPr/>
      </dsp:nvSpPr>
      <dsp:spPr>
        <a:xfrm>
          <a:off x="0" y="651343"/>
          <a:ext cx="8229600" cy="1013205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Trebuchet MS"/>
              <a:cs typeface="Trebuchet MS"/>
            </a:rPr>
            <a:t>No se identificó un método o instrumento claro y sistemático para la priorización de necesidades</a:t>
          </a:r>
          <a:endParaRPr lang="es-ES" sz="2000" kern="1200" dirty="0">
            <a:latin typeface="Trebuchet MS"/>
            <a:cs typeface="Trebuchet MS"/>
          </a:endParaRPr>
        </a:p>
      </dsp:txBody>
      <dsp:txXfrm>
        <a:off x="49461" y="700804"/>
        <a:ext cx="8130678" cy="914283"/>
      </dsp:txXfrm>
    </dsp:sp>
    <dsp:sp modelId="{CF2C6F10-1D8A-1245-9EFC-4B7546A1948F}">
      <dsp:nvSpPr>
        <dsp:cNvPr id="0" name=""/>
        <dsp:cNvSpPr/>
      </dsp:nvSpPr>
      <dsp:spPr>
        <a:xfrm>
          <a:off x="0" y="2162300"/>
          <a:ext cx="8229600" cy="1368900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Trebuchet MS"/>
              <a:cs typeface="Trebuchet MS"/>
            </a:rPr>
            <a:t>El Programa de Desarrollo de los Servicios de Salud de Morelos (PDSSM), establecido en la normatividad interna del ejecutor del gasto, no se elabora </a:t>
          </a:r>
          <a:r>
            <a:rPr lang="es-ES_tradnl" sz="2000" kern="1200" dirty="0" smtClean="0">
              <a:latin typeface="Trebuchet MS"/>
              <a:cs typeface="Trebuchet MS"/>
            </a:rPr>
            <a:t>y con ello se pierde la posibilidad de priorizar estratégicamente las necesidades</a:t>
          </a:r>
          <a:endParaRPr lang="es-ES" sz="2000" kern="1200" dirty="0">
            <a:latin typeface="Trebuchet MS"/>
            <a:cs typeface="Trebuchet MS"/>
          </a:endParaRPr>
        </a:p>
      </dsp:txBody>
      <dsp:txXfrm>
        <a:off x="66824" y="2229124"/>
        <a:ext cx="8095952" cy="123525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19FC7-744E-DC48-9967-604615F510B5}">
      <dsp:nvSpPr>
        <dsp:cNvPr id="0" name=""/>
        <dsp:cNvSpPr/>
      </dsp:nvSpPr>
      <dsp:spPr>
        <a:xfrm>
          <a:off x="0" y="316629"/>
          <a:ext cx="8229600" cy="1216800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Trebuchet MS"/>
              <a:cs typeface="Trebuchet MS"/>
            </a:rPr>
            <a:t>Los perfiles profesionales de los responsables de los procesos asociados al Fondo se suelen especializar en el área de la salud</a:t>
          </a:r>
          <a:endParaRPr lang="es-ES" sz="2000" kern="1200" dirty="0">
            <a:latin typeface="Trebuchet MS"/>
            <a:cs typeface="Trebuchet MS"/>
          </a:endParaRPr>
        </a:p>
      </dsp:txBody>
      <dsp:txXfrm>
        <a:off x="59399" y="376028"/>
        <a:ext cx="8110802" cy="1098002"/>
      </dsp:txXfrm>
    </dsp:sp>
    <dsp:sp modelId="{414CFB85-BC08-F340-8FF2-687ACA713721}">
      <dsp:nvSpPr>
        <dsp:cNvPr id="0" name=""/>
        <dsp:cNvSpPr/>
      </dsp:nvSpPr>
      <dsp:spPr>
        <a:xfrm>
          <a:off x="0" y="1720629"/>
          <a:ext cx="8229600" cy="1216800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Trebuchet MS"/>
              <a:cs typeface="Trebuchet MS"/>
            </a:rPr>
            <a:t>El personal enfrenta dificultades para diseñar indicadores para el seguimiento de los recursos y para establecer metas ambiciosas pero factibles</a:t>
          </a:r>
        </a:p>
      </dsp:txBody>
      <dsp:txXfrm>
        <a:off x="59399" y="1780028"/>
        <a:ext cx="8110802" cy="1098002"/>
      </dsp:txXfrm>
    </dsp:sp>
    <dsp:sp modelId="{5E6519D8-8197-724C-A8EB-3959B4AE60F4}">
      <dsp:nvSpPr>
        <dsp:cNvPr id="0" name=""/>
        <dsp:cNvSpPr/>
      </dsp:nvSpPr>
      <dsp:spPr>
        <a:xfrm>
          <a:off x="0" y="3124629"/>
          <a:ext cx="8229600" cy="979828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Trebuchet MS"/>
              <a:cs typeface="Trebuchet MS"/>
            </a:rPr>
            <a:t>La normatividad es compleja</a:t>
          </a:r>
          <a:endParaRPr lang="es-ES" sz="2000" kern="1200" dirty="0">
            <a:latin typeface="Trebuchet MS"/>
            <a:cs typeface="Trebuchet MS"/>
          </a:endParaRPr>
        </a:p>
      </dsp:txBody>
      <dsp:txXfrm>
        <a:off x="47831" y="3172460"/>
        <a:ext cx="8133938" cy="88416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2CF91-2509-EA41-A30D-1F359C832F10}">
      <dsp:nvSpPr>
        <dsp:cNvPr id="0" name=""/>
        <dsp:cNvSpPr/>
      </dsp:nvSpPr>
      <dsp:spPr>
        <a:xfrm>
          <a:off x="0" y="576055"/>
          <a:ext cx="8229600" cy="1216800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Trebuchet MS"/>
              <a:cs typeface="Trebuchet MS"/>
            </a:rPr>
            <a:t>Multiplicidad de plataformas informáticas que se encuentran dispersas y controladas por distintos responsables</a:t>
          </a:r>
          <a:endParaRPr lang="es-ES" sz="2000" kern="1200" dirty="0">
            <a:latin typeface="Trebuchet MS"/>
            <a:cs typeface="Trebuchet MS"/>
          </a:endParaRPr>
        </a:p>
      </dsp:txBody>
      <dsp:txXfrm>
        <a:off x="59399" y="635454"/>
        <a:ext cx="81108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C5525-DED6-461A-B5E4-B829E1AF52ED}">
      <dsp:nvSpPr>
        <dsp:cNvPr id="0" name=""/>
        <dsp:cNvSpPr/>
      </dsp:nvSpPr>
      <dsp:spPr>
        <a:xfrm>
          <a:off x="0" y="470251"/>
          <a:ext cx="820891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2DB76-5935-4C42-A6DF-3EAF159BA2FE}">
      <dsp:nvSpPr>
        <dsp:cNvPr id="0" name=""/>
        <dsp:cNvSpPr/>
      </dsp:nvSpPr>
      <dsp:spPr>
        <a:xfrm>
          <a:off x="410445" y="71731"/>
          <a:ext cx="7640083" cy="797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latin typeface="Calibri" pitchFamily="34" charset="0"/>
              <a:cs typeface="Calibri" pitchFamily="34" charset="0"/>
            </a:rPr>
            <a:t>1. Describir y analizar los principales procesos establecidos en la normatividad asociados con la operación del Fondo.</a:t>
          </a:r>
          <a:endParaRPr lang="es-MX" sz="2200" kern="1200" dirty="0"/>
        </a:p>
      </dsp:txBody>
      <dsp:txXfrm>
        <a:off x="449353" y="110639"/>
        <a:ext cx="7562267" cy="719224"/>
      </dsp:txXfrm>
    </dsp:sp>
    <dsp:sp modelId="{6968CBE2-FE81-4FCD-AFEA-9A5FC2A8668D}">
      <dsp:nvSpPr>
        <dsp:cNvPr id="0" name=""/>
        <dsp:cNvSpPr/>
      </dsp:nvSpPr>
      <dsp:spPr>
        <a:xfrm>
          <a:off x="0" y="1694971"/>
          <a:ext cx="820891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hueOff val="-2657699"/>
              <a:satOff val="1412"/>
              <a:lumOff val="-10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F2D1F-7A8F-4690-B132-10B4754CD0D0}">
      <dsp:nvSpPr>
        <dsp:cNvPr id="0" name=""/>
        <dsp:cNvSpPr/>
      </dsp:nvSpPr>
      <dsp:spPr>
        <a:xfrm>
          <a:off x="410445" y="1296451"/>
          <a:ext cx="7701855" cy="797040"/>
        </a:xfrm>
        <a:prstGeom prst="roundRect">
          <a:avLst/>
        </a:prstGeom>
        <a:solidFill>
          <a:schemeClr val="accent4">
            <a:hueOff val="-2657699"/>
            <a:satOff val="1412"/>
            <a:lumOff val="-1019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latin typeface="Calibri" pitchFamily="34" charset="0"/>
              <a:cs typeface="Calibri" pitchFamily="34" charset="0"/>
            </a:rPr>
            <a:t>2. Identificar las brechas de implementación que se presentan durante la gestión del Fondo.</a:t>
          </a:r>
        </a:p>
      </dsp:txBody>
      <dsp:txXfrm>
        <a:off x="449353" y="1335359"/>
        <a:ext cx="7624039" cy="719224"/>
      </dsp:txXfrm>
    </dsp:sp>
    <dsp:sp modelId="{E71FBDEF-AD14-4BE1-B574-BCAF3DE79E60}">
      <dsp:nvSpPr>
        <dsp:cNvPr id="0" name=""/>
        <dsp:cNvSpPr/>
      </dsp:nvSpPr>
      <dsp:spPr>
        <a:xfrm>
          <a:off x="0" y="2919692"/>
          <a:ext cx="820891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hueOff val="-5315399"/>
              <a:satOff val="2824"/>
              <a:lumOff val="-20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BAA73-699E-49A6-8ACA-A5F113D9D619}">
      <dsp:nvSpPr>
        <dsp:cNvPr id="0" name=""/>
        <dsp:cNvSpPr/>
      </dsp:nvSpPr>
      <dsp:spPr>
        <a:xfrm>
          <a:off x="410445" y="2521171"/>
          <a:ext cx="7697890" cy="797040"/>
        </a:xfrm>
        <a:prstGeom prst="roundRect">
          <a:avLst/>
        </a:prstGeom>
        <a:solidFill>
          <a:schemeClr val="accent4">
            <a:hueOff val="-5315399"/>
            <a:satOff val="2824"/>
            <a:lumOff val="-2039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latin typeface="Calibri" pitchFamily="34" charset="0"/>
              <a:cs typeface="Calibri" pitchFamily="34" charset="0"/>
            </a:rPr>
            <a:t>3. Analizar el desempeño con los resultados de indicadores asociados al Fondo.</a:t>
          </a:r>
        </a:p>
      </dsp:txBody>
      <dsp:txXfrm>
        <a:off x="449353" y="2560079"/>
        <a:ext cx="7620074" cy="719224"/>
      </dsp:txXfrm>
    </dsp:sp>
    <dsp:sp modelId="{AE35415D-C3F5-4DA7-99A1-D739586F2CA0}">
      <dsp:nvSpPr>
        <dsp:cNvPr id="0" name=""/>
        <dsp:cNvSpPr/>
      </dsp:nvSpPr>
      <dsp:spPr>
        <a:xfrm>
          <a:off x="0" y="4144412"/>
          <a:ext cx="820891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hueOff val="-7973098"/>
              <a:satOff val="4236"/>
              <a:lumOff val="-30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46F11-014B-4A68-B82C-5751AFCEC72A}">
      <dsp:nvSpPr>
        <dsp:cNvPr id="0" name=""/>
        <dsp:cNvSpPr/>
      </dsp:nvSpPr>
      <dsp:spPr>
        <a:xfrm>
          <a:off x="410445" y="3745892"/>
          <a:ext cx="7701338" cy="797040"/>
        </a:xfrm>
        <a:prstGeom prst="roundRect">
          <a:avLst/>
        </a:prstGeom>
        <a:solidFill>
          <a:schemeClr val="accent4">
            <a:hueOff val="-7973098"/>
            <a:satOff val="4236"/>
            <a:lumOff val="-3058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latin typeface="Calibri" pitchFamily="34" charset="0"/>
              <a:cs typeface="Calibri" pitchFamily="34" charset="0"/>
            </a:rPr>
            <a:t>4. Identificar debilidades y fortalezas y con base en ellos plantear recomendaciones de mejora.</a:t>
          </a:r>
        </a:p>
      </dsp:txBody>
      <dsp:txXfrm>
        <a:off x="449353" y="3784800"/>
        <a:ext cx="7623522" cy="719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F4B4E-5A39-4ED5-862C-A7C1FAC735DD}">
      <dsp:nvSpPr>
        <dsp:cNvPr id="0" name=""/>
        <dsp:cNvSpPr/>
      </dsp:nvSpPr>
      <dsp:spPr>
        <a:xfrm rot="5400000">
          <a:off x="-347745" y="720388"/>
          <a:ext cx="2318304" cy="162281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Procesos</a:t>
          </a:r>
          <a:endParaRPr lang="es-MX" sz="2000" b="1" kern="1200" dirty="0"/>
        </a:p>
      </dsp:txBody>
      <dsp:txXfrm rot="-5400000">
        <a:off x="1" y="1184048"/>
        <a:ext cx="1622812" cy="695492"/>
      </dsp:txXfrm>
    </dsp:sp>
    <dsp:sp modelId="{F3E9700E-C9E1-46DB-BDB7-7DB64269277F}">
      <dsp:nvSpPr>
        <dsp:cNvPr id="0" name=""/>
        <dsp:cNvSpPr/>
      </dsp:nvSpPr>
      <dsp:spPr>
        <a:xfrm rot="5400000">
          <a:off x="3876705" y="-2249309"/>
          <a:ext cx="2243017" cy="67508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b="0" kern="1200" dirty="0" smtClean="0">
              <a:latin typeface="Calibri" panose="020F0502020204030204" pitchFamily="34" charset="0"/>
            </a:rPr>
            <a:t>Trabajo de gabinete:</a:t>
          </a:r>
          <a:r>
            <a:rPr lang="es-MX" sz="1800" b="0" kern="1200" dirty="0" smtClean="0">
              <a:latin typeface="Calibri" panose="020F0502020204030204" pitchFamily="34" charset="0"/>
            </a:rPr>
            <a:t> </a:t>
          </a:r>
          <a:r>
            <a:rPr lang="es-MX" sz="1800" kern="1200" dirty="0" smtClean="0">
              <a:latin typeface="Calibri" panose="020F0502020204030204" pitchFamily="34" charset="0"/>
            </a:rPr>
            <a:t>a) r</a:t>
          </a:r>
          <a:r>
            <a:rPr lang="es-MX" sz="1800" kern="12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evisión y análisis documental que sustentan la operación del Fondo, y b) mapeo de procesos  con base en la normatividad.</a:t>
          </a:r>
          <a:endParaRPr lang="es-MX" sz="1800" kern="1200" dirty="0">
            <a:latin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b="0" kern="1200" dirty="0" smtClean="0">
              <a:latin typeface="Calibri" panose="020F0502020204030204" pitchFamily="34" charset="0"/>
            </a:rPr>
            <a:t>Procesos operativos</a:t>
          </a:r>
          <a:r>
            <a:rPr lang="es-MX" sz="2000" b="1" kern="1200" dirty="0" smtClean="0">
              <a:latin typeface="Calibri" panose="020F0502020204030204" pitchFamily="34" charset="0"/>
            </a:rPr>
            <a:t>: </a:t>
          </a:r>
          <a:r>
            <a:rPr lang="es-MX" sz="1800" kern="1200" dirty="0" smtClean="0">
              <a:latin typeface="Calibri" panose="020F0502020204030204" pitchFamily="34" charset="0"/>
            </a:rPr>
            <a:t>o</a:t>
          </a:r>
          <a:r>
            <a:rPr lang="es-MX" sz="1800" kern="12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bservación, identificación, </a:t>
          </a:r>
          <a:r>
            <a:rPr lang="es-MX" sz="1800" b="1" u="sng" kern="12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mapeo  y análisis de procesos operativos sustantivos  </a:t>
          </a:r>
          <a:r>
            <a:rPr lang="es-MX" sz="1800" kern="12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(entrevistas semi estructuradas con actores clave ).</a:t>
          </a:r>
          <a:endParaRPr lang="es-MX" sz="1800" kern="1200" dirty="0">
            <a:latin typeface="Calibri" panose="020F0502020204030204" pitchFamily="34" charset="0"/>
          </a:endParaRPr>
        </a:p>
      </dsp:txBody>
      <dsp:txXfrm rot="-5400000">
        <a:off x="1622813" y="114078"/>
        <a:ext cx="6641308" cy="2024027"/>
      </dsp:txXfrm>
    </dsp:sp>
    <dsp:sp modelId="{592AD476-78B1-4A20-A348-27C27421EA09}">
      <dsp:nvSpPr>
        <dsp:cNvPr id="0" name=""/>
        <dsp:cNvSpPr/>
      </dsp:nvSpPr>
      <dsp:spPr>
        <a:xfrm rot="5400000">
          <a:off x="-347745" y="2777385"/>
          <a:ext cx="2318304" cy="1622812"/>
        </a:xfrm>
        <a:prstGeom prst="chevron">
          <a:avLst/>
        </a:prstGeom>
        <a:solidFill>
          <a:schemeClr val="accent3">
            <a:hueOff val="15194706"/>
            <a:satOff val="-49334"/>
            <a:lumOff val="20588"/>
            <a:alphaOff val="0"/>
          </a:schemeClr>
        </a:solidFill>
        <a:ln w="38100" cap="flat" cmpd="sng" algn="ctr">
          <a:solidFill>
            <a:schemeClr val="accent3">
              <a:hueOff val="15194706"/>
              <a:satOff val="-49334"/>
              <a:lumOff val="20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Desempeño</a:t>
          </a:r>
          <a:endParaRPr lang="es-MX" sz="2000" b="1" kern="1200" dirty="0"/>
        </a:p>
      </dsp:txBody>
      <dsp:txXfrm rot="-5400000">
        <a:off x="1" y="3241045"/>
        <a:ext cx="1622812" cy="695492"/>
      </dsp:txXfrm>
    </dsp:sp>
    <dsp:sp modelId="{2DAFDE4C-0F10-4D3E-B9E8-684DFCA4E023}">
      <dsp:nvSpPr>
        <dsp:cNvPr id="0" name=""/>
        <dsp:cNvSpPr/>
      </dsp:nvSpPr>
      <dsp:spPr>
        <a:xfrm rot="5400000">
          <a:off x="4244765" y="-192312"/>
          <a:ext cx="1506897" cy="67508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15194706"/>
              <a:satOff val="-49334"/>
              <a:lumOff val="20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latin typeface="Calibri" pitchFamily="34" charset="0"/>
              <a:cs typeface="Calibri" pitchFamily="34" charset="0"/>
            </a:rPr>
            <a:t>Sinergias y duplicidades</a:t>
          </a:r>
          <a:endParaRPr lang="es-MX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latin typeface="Calibri" pitchFamily="34" charset="0"/>
              <a:cs typeface="Calibri" pitchFamily="34" charset="0"/>
            </a:rPr>
            <a:t>Alineación de la MIR y análisis de lógica vertical y horizontal</a:t>
          </a:r>
          <a:endParaRPr lang="es-MX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latin typeface="Calibri" pitchFamily="34" charset="0"/>
              <a:cs typeface="Calibri" pitchFamily="34" charset="0"/>
            </a:rPr>
            <a:t>Identificación y </a:t>
          </a:r>
          <a:r>
            <a:rPr lang="es-MX" sz="2000" b="1" u="sng" kern="1200" dirty="0" smtClean="0">
              <a:latin typeface="Calibri" pitchFamily="34" charset="0"/>
              <a:cs typeface="Calibri" pitchFamily="34" charset="0"/>
            </a:rPr>
            <a:t>análisis de indicadores de resultados</a:t>
          </a:r>
          <a:r>
            <a:rPr lang="es-MX" sz="2000" kern="1200" dirty="0" smtClean="0">
              <a:latin typeface="Calibri" pitchFamily="34" charset="0"/>
              <a:cs typeface="Calibri" pitchFamily="34" charset="0"/>
            </a:rPr>
            <a:t>: tendencias y correlación. </a:t>
          </a:r>
          <a:endParaRPr lang="es-MX" sz="2000" kern="1200" dirty="0"/>
        </a:p>
      </dsp:txBody>
      <dsp:txXfrm rot="-5400000">
        <a:off x="1622813" y="2503201"/>
        <a:ext cx="6677242" cy="13597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C1B1F-42E4-914B-9480-D0B644A6E962}">
      <dsp:nvSpPr>
        <dsp:cNvPr id="0" name=""/>
        <dsp:cNvSpPr/>
      </dsp:nvSpPr>
      <dsp:spPr>
        <a:xfrm>
          <a:off x="0" y="28961"/>
          <a:ext cx="8712968" cy="4867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Calibri"/>
              <a:cs typeface="Calibri"/>
            </a:rPr>
            <a:t>Fin</a:t>
          </a:r>
          <a:endParaRPr lang="es-ES" sz="2000" b="1" kern="1200" dirty="0">
            <a:latin typeface="Calibri"/>
            <a:cs typeface="Calibri"/>
          </a:endParaRPr>
        </a:p>
      </dsp:txBody>
      <dsp:txXfrm>
        <a:off x="23760" y="52721"/>
        <a:ext cx="8665448" cy="439200"/>
      </dsp:txXfrm>
    </dsp:sp>
    <dsp:sp modelId="{669ACACF-B5B0-E444-AE67-963045748B28}">
      <dsp:nvSpPr>
        <dsp:cNvPr id="0" name=""/>
        <dsp:cNvSpPr/>
      </dsp:nvSpPr>
      <dsp:spPr>
        <a:xfrm>
          <a:off x="0" y="515681"/>
          <a:ext cx="8712968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800" b="0" kern="1200" dirty="0" smtClean="0">
              <a:effectLst/>
              <a:latin typeface="Calibri"/>
              <a:ea typeface="Times New Roman"/>
              <a:cs typeface="Calibri"/>
            </a:rPr>
            <a:t>Razón de mortalidad materna de mujeres sin seguridad social</a:t>
          </a:r>
          <a:endParaRPr lang="es-ES" sz="1800" kern="1200" dirty="0">
            <a:latin typeface="Calibri"/>
            <a:cs typeface="Calibri"/>
          </a:endParaRPr>
        </a:p>
      </dsp:txBody>
      <dsp:txXfrm>
        <a:off x="0" y="515681"/>
        <a:ext cx="8712968" cy="430560"/>
      </dsp:txXfrm>
    </dsp:sp>
    <dsp:sp modelId="{DC48BAB1-A026-2D45-B058-C3F41EE51FC5}">
      <dsp:nvSpPr>
        <dsp:cNvPr id="0" name=""/>
        <dsp:cNvSpPr/>
      </dsp:nvSpPr>
      <dsp:spPr>
        <a:xfrm>
          <a:off x="0" y="946241"/>
          <a:ext cx="8712968" cy="486720"/>
        </a:xfrm>
        <a:prstGeom prst="roundRect">
          <a:avLst/>
        </a:prstGeom>
        <a:gradFill rotWithShape="0">
          <a:gsLst>
            <a:gs pos="0">
              <a:schemeClr val="accent3">
                <a:hueOff val="7597353"/>
                <a:satOff val="-24667"/>
                <a:lumOff val="10294"/>
                <a:alphaOff val="0"/>
                <a:shade val="58000"/>
                <a:satMod val="150000"/>
              </a:schemeClr>
            </a:gs>
            <a:gs pos="72000">
              <a:schemeClr val="accent3">
                <a:hueOff val="7597353"/>
                <a:satOff val="-24667"/>
                <a:lumOff val="10294"/>
                <a:alphaOff val="0"/>
                <a:tint val="90000"/>
                <a:satMod val="135000"/>
              </a:schemeClr>
            </a:gs>
            <a:gs pos="100000">
              <a:schemeClr val="accent3">
                <a:hueOff val="7597353"/>
                <a:satOff val="-24667"/>
                <a:lumOff val="10294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Calibri"/>
              <a:cs typeface="Calibri"/>
            </a:rPr>
            <a:t>Propósito</a:t>
          </a:r>
          <a:endParaRPr lang="es-ES" sz="2000" b="1" kern="1200" dirty="0">
            <a:latin typeface="Calibri"/>
            <a:cs typeface="Calibri"/>
          </a:endParaRPr>
        </a:p>
      </dsp:txBody>
      <dsp:txXfrm>
        <a:off x="23760" y="970001"/>
        <a:ext cx="8665448" cy="439200"/>
      </dsp:txXfrm>
    </dsp:sp>
    <dsp:sp modelId="{D5F90E42-5C78-8B42-A34F-DB413A15A076}">
      <dsp:nvSpPr>
        <dsp:cNvPr id="0" name=""/>
        <dsp:cNvSpPr/>
      </dsp:nvSpPr>
      <dsp:spPr>
        <a:xfrm>
          <a:off x="0" y="1432961"/>
          <a:ext cx="8712968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800" b="0" kern="1200" dirty="0" smtClean="0">
              <a:effectLst/>
              <a:latin typeface="Calibri"/>
              <a:ea typeface="Times New Roman"/>
              <a:cs typeface="Calibri"/>
            </a:rPr>
            <a:t>Médicos generales y especialistas por cada mil habitantes</a:t>
          </a:r>
          <a:endParaRPr lang="es-ES" sz="1800" kern="1200" dirty="0">
            <a:latin typeface="Calibri"/>
            <a:cs typeface="Calibri"/>
          </a:endParaRPr>
        </a:p>
      </dsp:txBody>
      <dsp:txXfrm>
        <a:off x="0" y="1432961"/>
        <a:ext cx="8712968" cy="430560"/>
      </dsp:txXfrm>
    </dsp:sp>
    <dsp:sp modelId="{11E81B24-3C13-D64D-ABE1-00514FB53064}">
      <dsp:nvSpPr>
        <dsp:cNvPr id="0" name=""/>
        <dsp:cNvSpPr/>
      </dsp:nvSpPr>
      <dsp:spPr>
        <a:xfrm>
          <a:off x="0" y="1863521"/>
          <a:ext cx="8712968" cy="486720"/>
        </a:xfrm>
        <a:prstGeom prst="roundRect">
          <a:avLst/>
        </a:prstGeom>
        <a:gradFill rotWithShape="0">
          <a:gsLst>
            <a:gs pos="0">
              <a:schemeClr val="accent3">
                <a:hueOff val="15194706"/>
                <a:satOff val="-49334"/>
                <a:lumOff val="20588"/>
                <a:alphaOff val="0"/>
                <a:shade val="58000"/>
                <a:satMod val="150000"/>
              </a:schemeClr>
            </a:gs>
            <a:gs pos="72000">
              <a:schemeClr val="accent3">
                <a:hueOff val="15194706"/>
                <a:satOff val="-49334"/>
                <a:lumOff val="20588"/>
                <a:alphaOff val="0"/>
                <a:tint val="90000"/>
                <a:satMod val="135000"/>
              </a:schemeClr>
            </a:gs>
            <a:gs pos="100000">
              <a:schemeClr val="accent3">
                <a:hueOff val="15194706"/>
                <a:satOff val="-49334"/>
                <a:lumOff val="20588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Calibri"/>
              <a:cs typeface="Calibri"/>
            </a:rPr>
            <a:t>Componentes</a:t>
          </a:r>
          <a:endParaRPr lang="es-ES" sz="2000" b="1" kern="1200" dirty="0">
            <a:latin typeface="Calibri"/>
            <a:cs typeface="Calibri"/>
          </a:endParaRPr>
        </a:p>
      </dsp:txBody>
      <dsp:txXfrm>
        <a:off x="23760" y="1887281"/>
        <a:ext cx="8665448" cy="439200"/>
      </dsp:txXfrm>
    </dsp:sp>
    <dsp:sp modelId="{A8CEDADE-1F84-0248-91E9-8294E823191A}">
      <dsp:nvSpPr>
        <dsp:cNvPr id="0" name=""/>
        <dsp:cNvSpPr/>
      </dsp:nvSpPr>
      <dsp:spPr>
        <a:xfrm>
          <a:off x="10934" y="2350241"/>
          <a:ext cx="8691098" cy="2257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800" b="0" kern="1200" smtClean="0">
              <a:effectLst/>
              <a:latin typeface="Calibri"/>
              <a:ea typeface="Times New Roman"/>
              <a:cs typeface="Calibri"/>
            </a:rPr>
            <a:t>Presupuesto ejercido para la "Prestación de Servicios de Salud a la Comunidad"/ Presupuesto asignado para la "Prestación de Servicios de Salud a la Comunidad"</a:t>
          </a:r>
          <a:endParaRPr lang="es-ES" sz="1800" kern="1200" dirty="0">
            <a:latin typeface="Calibri"/>
            <a:cs typeface="Calibri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800" b="0" kern="1200" smtClean="0">
              <a:effectLst/>
              <a:latin typeface="Calibri"/>
              <a:ea typeface="Times New Roman"/>
              <a:cs typeface="Calibri"/>
            </a:rPr>
            <a:t>Presupuesto ejercido para la "Prestación de Servicios de Salud a la Persona"/Presupuesto asignado para la "Prestación de Servicios de Salud a la Persona"</a:t>
          </a:r>
          <a:endParaRPr lang="es-ES" sz="1800" kern="1200" dirty="0">
            <a:latin typeface="Calibri"/>
            <a:cs typeface="Calibri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800" b="0" kern="1200" dirty="0" smtClean="0">
              <a:effectLst/>
              <a:latin typeface="Calibri"/>
              <a:ea typeface="Times New Roman"/>
              <a:cs typeface="Calibri"/>
            </a:rPr>
            <a:t>Presupuesto ejercido para la "Generación de recursos en salud"/Presupuesto asignado para la "Generación de Recursos en salud"</a:t>
          </a:r>
          <a:endParaRPr lang="es-ES" sz="1800" kern="1200" dirty="0">
            <a:latin typeface="Calibri"/>
            <a:cs typeface="Calibri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800" b="0" kern="1200" dirty="0" smtClean="0">
              <a:effectLst/>
              <a:latin typeface="Calibri"/>
              <a:ea typeface="Times New Roman"/>
              <a:cs typeface="Calibri"/>
            </a:rPr>
            <a:t>Presupuesto ejercido para la "Rectoría del Sistema de Salud"/Presupuesto asignado para la "Rectoría del Sistema de Salud"</a:t>
          </a:r>
          <a:endParaRPr lang="es-ES" sz="1800" kern="1200" dirty="0">
            <a:latin typeface="Calibri"/>
            <a:cs typeface="Calibri"/>
          </a:endParaRPr>
        </a:p>
      </dsp:txBody>
      <dsp:txXfrm>
        <a:off x="10934" y="2350241"/>
        <a:ext cx="8691098" cy="22579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C1B1F-42E4-914B-9480-D0B644A6E962}">
      <dsp:nvSpPr>
        <dsp:cNvPr id="0" name=""/>
        <dsp:cNvSpPr/>
      </dsp:nvSpPr>
      <dsp:spPr>
        <a:xfrm>
          <a:off x="0" y="719587"/>
          <a:ext cx="8229600" cy="483333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Calibri"/>
              <a:cs typeface="Calibri"/>
            </a:rPr>
            <a:t>Actividades</a:t>
          </a:r>
          <a:endParaRPr lang="es-ES" sz="2000" b="1" kern="1200" dirty="0">
            <a:latin typeface="Calibri"/>
            <a:cs typeface="Calibri"/>
          </a:endParaRPr>
        </a:p>
      </dsp:txBody>
      <dsp:txXfrm>
        <a:off x="23594" y="743181"/>
        <a:ext cx="8182412" cy="436145"/>
      </dsp:txXfrm>
    </dsp:sp>
    <dsp:sp modelId="{669ACACF-B5B0-E444-AE67-963045748B28}">
      <dsp:nvSpPr>
        <dsp:cNvPr id="0" name=""/>
        <dsp:cNvSpPr/>
      </dsp:nvSpPr>
      <dsp:spPr>
        <a:xfrm>
          <a:off x="0" y="1360997"/>
          <a:ext cx="8229600" cy="1984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800" b="0" kern="1200" smtClean="0">
              <a:effectLst/>
              <a:latin typeface="Calibri"/>
              <a:ea typeface="Times New Roman"/>
              <a:cs typeface="Calibri"/>
            </a:rPr>
            <a:t>Porcentaje de cumplimiento de entidades federativas con Estructura Programática de la Entidad Federativa (EPEF) registradas</a:t>
          </a:r>
          <a:endParaRPr lang="es-ES" sz="1800" kern="1200" dirty="0">
            <a:latin typeface="Calibri"/>
            <a:cs typeface="Calibri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800" b="0" kern="1200" dirty="0" smtClean="0">
              <a:effectLst/>
              <a:latin typeface="Calibri"/>
              <a:ea typeface="Times New Roman"/>
              <a:cs typeface="Calibri"/>
            </a:rPr>
            <a:t>Porcentaje de cumplimiento de entidades federativas con programa anual de trabajo validado</a:t>
          </a:r>
          <a:endParaRPr lang="es-ES" sz="1800" kern="1200" dirty="0">
            <a:latin typeface="Calibri"/>
            <a:cs typeface="Calibri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800" b="0" kern="1200" smtClean="0">
              <a:effectLst/>
              <a:latin typeface="Calibri"/>
              <a:ea typeface="Times New Roman"/>
              <a:cs typeface="Calibri"/>
            </a:rPr>
            <a:t>Certificación de comunidades saludables</a:t>
          </a:r>
          <a:endParaRPr lang="es-ES" sz="1800" kern="1200" dirty="0">
            <a:latin typeface="Calibri"/>
            <a:cs typeface="Calibri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800" b="0" kern="1200" smtClean="0">
              <a:effectLst/>
              <a:latin typeface="Calibri"/>
              <a:ea typeface="Times New Roman"/>
              <a:cs typeface="Calibri"/>
            </a:rPr>
            <a:t>Porcentaje de nacidos vivos de madres sin seguridad social atendidas por personal médico</a:t>
          </a:r>
          <a:endParaRPr lang="es-ES" sz="1800" kern="1200" dirty="0">
            <a:latin typeface="Calibri"/>
            <a:cs typeface="Calibri"/>
          </a:endParaRPr>
        </a:p>
      </dsp:txBody>
      <dsp:txXfrm>
        <a:off x="0" y="1360997"/>
        <a:ext cx="8229600" cy="19846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9A36F-9722-B34E-B80E-44E542572DDF}">
      <dsp:nvSpPr>
        <dsp:cNvPr id="0" name=""/>
        <dsp:cNvSpPr/>
      </dsp:nvSpPr>
      <dsp:spPr>
        <a:xfrm>
          <a:off x="0" y="145686"/>
          <a:ext cx="8136904" cy="1870537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latin typeface="+mn-lt"/>
              <a:cs typeface="Calibri"/>
            </a:rPr>
            <a:t>Se identificaron inconsistencias entre la normatividad vigente y los manuales de procedimientos como consecuencia de la introducción de nuevas herramientas y cambios organizacionales</a:t>
          </a:r>
          <a:endParaRPr lang="es-ES" sz="2000" kern="1200" dirty="0">
            <a:latin typeface="+mn-lt"/>
          </a:endParaRPr>
        </a:p>
      </dsp:txBody>
      <dsp:txXfrm>
        <a:off x="91312" y="236998"/>
        <a:ext cx="7954280" cy="16879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898B3-3E12-CA48-B4FC-6C1845EBBFB7}">
      <dsp:nvSpPr>
        <dsp:cNvPr id="0" name=""/>
        <dsp:cNvSpPr/>
      </dsp:nvSpPr>
      <dsp:spPr>
        <a:xfrm>
          <a:off x="0" y="112555"/>
          <a:ext cx="8229600" cy="928771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latin typeface="Trebuchet MS"/>
              <a:cs typeface="Trebuchet MS"/>
            </a:rPr>
            <a:t>Los procedimientos de los manuales son poco claros y de difícil interpretación:</a:t>
          </a:r>
          <a:endParaRPr lang="es-ES" sz="2000" kern="1200" dirty="0">
            <a:latin typeface="Trebuchet MS"/>
            <a:cs typeface="Trebuchet MS"/>
          </a:endParaRPr>
        </a:p>
      </dsp:txBody>
      <dsp:txXfrm>
        <a:off x="45339" y="157894"/>
        <a:ext cx="8138922" cy="838093"/>
      </dsp:txXfrm>
    </dsp:sp>
    <dsp:sp modelId="{89476C5C-3FD4-DF4C-A7A3-8B010D92D54E}">
      <dsp:nvSpPr>
        <dsp:cNvPr id="0" name=""/>
        <dsp:cNvSpPr/>
      </dsp:nvSpPr>
      <dsp:spPr>
        <a:xfrm>
          <a:off x="0" y="1119596"/>
          <a:ext cx="8229600" cy="1311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Referentes visuales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Terminología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Índices de contenidos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Especificaciones de actores involucrados</a:t>
          </a:r>
          <a:endParaRPr lang="es-ES" sz="2000" kern="1200" dirty="0"/>
        </a:p>
      </dsp:txBody>
      <dsp:txXfrm>
        <a:off x="0" y="1119596"/>
        <a:ext cx="8229600" cy="13118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CEB9F-9FF6-F14B-9E35-B7089472B7C7}">
      <dsp:nvSpPr>
        <dsp:cNvPr id="0" name=""/>
        <dsp:cNvSpPr/>
      </dsp:nvSpPr>
      <dsp:spPr>
        <a:xfrm>
          <a:off x="0" y="360043"/>
          <a:ext cx="8229600" cy="665601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latin typeface="Trebuchet MS"/>
              <a:cs typeface="Trebuchet MS"/>
            </a:rPr>
            <a:t>Se identificaron vacíos normativos: </a:t>
          </a:r>
        </a:p>
      </dsp:txBody>
      <dsp:txXfrm>
        <a:off x="32492" y="392535"/>
        <a:ext cx="8164616" cy="600617"/>
      </dsp:txXfrm>
    </dsp:sp>
    <dsp:sp modelId="{D0EFCFD6-44ED-1748-AE03-9249F6E148FB}">
      <dsp:nvSpPr>
        <dsp:cNvPr id="0" name=""/>
        <dsp:cNvSpPr/>
      </dsp:nvSpPr>
      <dsp:spPr>
        <a:xfrm>
          <a:off x="0" y="1080123"/>
          <a:ext cx="82296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000" kern="1200" dirty="0" smtClean="0">
              <a:latin typeface="Trebuchet MS"/>
              <a:cs typeface="Trebuchet MS"/>
            </a:rPr>
            <a:t>Etapas de los procesos 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000" kern="1200" dirty="0" smtClean="0">
              <a:latin typeface="Trebuchet MS"/>
              <a:cs typeface="Trebuchet MS"/>
            </a:rPr>
            <a:t>Acciones sin descripción </a:t>
          </a:r>
          <a:endParaRPr lang="es-ES" sz="2000" kern="1200" dirty="0">
            <a:latin typeface="Trebuchet MS"/>
            <a:cs typeface="Trebuchet MS"/>
          </a:endParaRPr>
        </a:p>
      </dsp:txBody>
      <dsp:txXfrm>
        <a:off x="0" y="1080123"/>
        <a:ext cx="8229600" cy="10764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25E3D-86FF-4C49-B206-A32B3C0A60C0}">
      <dsp:nvSpPr>
        <dsp:cNvPr id="0" name=""/>
        <dsp:cNvSpPr/>
      </dsp:nvSpPr>
      <dsp:spPr>
        <a:xfrm>
          <a:off x="0" y="827656"/>
          <a:ext cx="8229600" cy="1216800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Trebuchet MS"/>
              <a:cs typeface="Trebuchet MS"/>
            </a:rPr>
            <a:t>Los indicadores de la Matriz de Indicadores para Resultados federal no necesariamente reflejan los resultados esperados por el ejercicio de FASSA en Morelos</a:t>
          </a:r>
          <a:endParaRPr lang="es-ES" sz="2000" kern="1200" dirty="0">
            <a:latin typeface="Trebuchet MS"/>
            <a:cs typeface="Trebuchet MS"/>
          </a:endParaRPr>
        </a:p>
      </dsp:txBody>
      <dsp:txXfrm>
        <a:off x="59399" y="887055"/>
        <a:ext cx="8110802" cy="1098002"/>
      </dsp:txXfrm>
    </dsp:sp>
    <dsp:sp modelId="{99486EA8-F50D-734F-9877-33583FF7B0C8}">
      <dsp:nvSpPr>
        <dsp:cNvPr id="0" name=""/>
        <dsp:cNvSpPr/>
      </dsp:nvSpPr>
      <dsp:spPr>
        <a:xfrm>
          <a:off x="0" y="2478434"/>
          <a:ext cx="8229600" cy="767691"/>
        </a:xfrm>
        <a:prstGeom prst="roundRect">
          <a:avLst/>
        </a:prstGeom>
        <a:solidFill>
          <a:srgbClr val="17365D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Trebuchet MS"/>
              <a:cs typeface="Trebuchet MS"/>
            </a:rPr>
            <a:t>Como consecuencia, la ejecución del Fondo puede ser valorada erróneamente</a:t>
          </a:r>
          <a:endParaRPr lang="es-ES_tradnl" sz="2000" kern="1200" dirty="0">
            <a:latin typeface="Trebuchet MS"/>
            <a:cs typeface="Trebuchet MS"/>
          </a:endParaRPr>
        </a:p>
      </dsp:txBody>
      <dsp:txXfrm>
        <a:off x="37476" y="2515910"/>
        <a:ext cx="8154648" cy="692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3E27B-5DD1-4541-9020-B7C961AA30C8}" type="datetimeFigureOut">
              <a:rPr lang="es-ES" smtClean="0"/>
              <a:pPr/>
              <a:t>25/09/2014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D0B94-01A4-4C40-A298-8527D5EBC01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736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IMPLICACIONES:</a:t>
            </a:r>
            <a:r>
              <a:rPr lang="es-ES" baseline="0" dirty="0" smtClean="0"/>
              <a:t> </a:t>
            </a:r>
            <a:r>
              <a:rPr lang="es-ES" dirty="0" smtClean="0">
                <a:latin typeface="+mn-lt"/>
                <a:cs typeface="Calibri"/>
              </a:rPr>
              <a:t>Incrementar la certidumbre en el desarrollo de los procesos asociados al Fondo y facilitar la comprensión de éstos por parte de los actores internos y externos al ejecutor del gasto.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D0B94-01A4-4C40-A298-8527D5EBC015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204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IMPLICACIONES: </a:t>
            </a:r>
            <a:r>
              <a:rPr lang="es-ES" dirty="0" smtClean="0">
                <a:latin typeface="+mn-lt"/>
                <a:cs typeface="Calibri"/>
              </a:rPr>
              <a:t>Facilitar el seguimiento y la fiscalización sobre los recursos del Fondo.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D0B94-01A4-4C40-A298-8527D5EBC015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265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IMPLICACIONES: </a:t>
            </a:r>
            <a:r>
              <a:rPr lang="es-ES" dirty="0" smtClean="0">
                <a:latin typeface="+mn-lt"/>
                <a:cs typeface="Calibri"/>
              </a:rPr>
              <a:t>Esto además facilitará el transito hacia un sistema de Presupuesto basado en Resultados.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D0B94-01A4-4C40-A298-8527D5EBC015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0000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IMPLICACIONES: </a:t>
            </a:r>
            <a:r>
              <a:rPr lang="es-ES" dirty="0" smtClean="0">
                <a:latin typeface="+mn-lt"/>
                <a:cs typeface="Calibri"/>
              </a:rPr>
              <a:t>Disminuir la discrecionalidad en la asignación de los recursos y transparentar los criterios a partir de los cuales se distribuyen los recursos. </a:t>
            </a:r>
          </a:p>
          <a:p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CONSIDERACIONES:</a:t>
            </a: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El PDSS está planteado en los manuales de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procedimientos como un marco para la priorización estratégica. 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Sin embargo, es necesario que de mantener el procedimiento para la elaboración del PDSSM en las versiones actualizadas de los manuales internos se especifiquen los requerimientos de contenido del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documento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puesto que la versión vigente no hace explícitas las características mínimas que debe tener y por tanto su mera elaboración no asegura que el ejercicio de priorización se desarrolle en los mejores términos posibles.</a:t>
            </a:r>
            <a:r>
              <a:rPr lang="es-ES_tradnl" dirty="0" smtClean="0">
                <a:effectLst/>
              </a:rPr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D0B94-01A4-4C40-A298-8527D5EBC015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73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IMPLICACIONES: </a:t>
            </a:r>
            <a:r>
              <a:rPr lang="es-ES" dirty="0" smtClean="0">
                <a:latin typeface="+mn-lt"/>
                <a:cs typeface="Calibri"/>
              </a:rPr>
              <a:t>Incrementar las capacidades de los recursos humanos para el procesamiento y generación de información. También mejorar los insumos para la toma de decisiones y, como consecuencia, incrementar el control sobre los recursos.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D0B94-01A4-4C40-A298-8527D5EBC015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0132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IMPLICACIONES: </a:t>
            </a:r>
            <a:r>
              <a:rPr lang="es-ES" dirty="0" smtClean="0">
                <a:latin typeface="+mn-lt"/>
                <a:cs typeface="Calibri"/>
              </a:rPr>
              <a:t>Facilitar el seguimiento de los recursos así como la identificación de los resultados que se logran con ellos. Incrementar la cantidad y calidad de la información disponible para los tomadores de decisiones.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D0B94-01A4-4C40-A298-8527D5EBC015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880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IMPLICACIONES: </a:t>
            </a:r>
            <a:r>
              <a:rPr lang="es-ES" dirty="0" smtClean="0">
                <a:latin typeface="+mn-lt"/>
                <a:cs typeface="Calibri"/>
              </a:rPr>
              <a:t>Incrementar la certidumbre en el desarrollo de los procesos asociados al Fondo y facilitar la comprensión de éstos por parte de los actores internos y externos al ejecutor del gasto.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D0B94-01A4-4C40-A298-8527D5EBC015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479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IMPLICACIONES: </a:t>
            </a:r>
            <a:r>
              <a:rPr lang="es-ES" dirty="0" smtClean="0">
                <a:latin typeface="+mn-lt"/>
                <a:cs typeface="Calibri"/>
              </a:rPr>
              <a:t>Incrementar la certidumbre en el desarrollo de las actividades y establecer marcos de acción para limitar la discrecionalidad y con ello el desarrollo de acciones u omisiones que no contribuyan a lograr el propósito del Fondo.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D0B94-01A4-4C40-A298-8527D5EBC015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832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latin typeface="+mn-lt"/>
                <a:cs typeface="Calibri"/>
              </a:rPr>
              <a:t>IMPLICACIONES:</a:t>
            </a:r>
            <a:r>
              <a:rPr lang="es-ES" sz="1200" baseline="0" dirty="0" smtClean="0">
                <a:latin typeface="+mn-lt"/>
                <a:cs typeface="Calibri"/>
              </a:rPr>
              <a:t> </a:t>
            </a:r>
            <a:r>
              <a:rPr lang="es-ES" dirty="0" smtClean="0">
                <a:latin typeface="+mn-lt"/>
                <a:cs typeface="Calibri"/>
              </a:rPr>
              <a:t>Dar seguimiento a las prioridades y necesidades de la administración local en su relación con la ejecución del Fondo. </a:t>
            </a:r>
          </a:p>
          <a:p>
            <a:pPr marL="457200" marR="0" lvl="1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>
              <a:latin typeface="+mn-lt"/>
              <a:cs typeface="Calibri"/>
            </a:endParaRPr>
          </a:p>
          <a:p>
            <a:pPr lvl="0"/>
            <a:r>
              <a:rPr lang="es-ES" dirty="0" smtClean="0">
                <a:latin typeface="+mn-lt"/>
                <a:cs typeface="Calibri"/>
              </a:rPr>
              <a:t>CONSIDERACIONES:</a:t>
            </a:r>
            <a:r>
              <a:rPr lang="es-ES" baseline="0" dirty="0" smtClean="0">
                <a:latin typeface="+mn-lt"/>
                <a:cs typeface="Calibri"/>
              </a:rPr>
              <a:t> </a:t>
            </a:r>
          </a:p>
          <a:p>
            <a:pPr lvl="0"/>
            <a:r>
              <a:rPr lang="es-ES" sz="2000" baseline="0" dirty="0" smtClean="0">
                <a:latin typeface="+mn-lt"/>
                <a:cs typeface="Calibri"/>
              </a:rPr>
              <a:t>Análisis de lógica vertical MIR:</a:t>
            </a:r>
          </a:p>
          <a:p>
            <a:pPr lvl="0"/>
            <a:r>
              <a:rPr lang="es-ES" sz="2000" dirty="0" smtClean="0">
                <a:latin typeface="+mn-lt"/>
                <a:cs typeface="Calibri"/>
              </a:rPr>
              <a:t>Las actividades no remiten a procesos sustantivos  </a:t>
            </a:r>
            <a:endParaRPr lang="es-ES" sz="2000" dirty="0" smtClean="0"/>
          </a:p>
          <a:p>
            <a:pPr lvl="0"/>
            <a:r>
              <a:rPr lang="es-ES" sz="2000" dirty="0" smtClean="0">
                <a:latin typeface="+mn-lt"/>
                <a:cs typeface="Calibri"/>
              </a:rPr>
              <a:t>Los componentes refieren al ejercicio del Fondo y no a productos de su ejecución </a:t>
            </a:r>
          </a:p>
          <a:p>
            <a:pPr lvl="0"/>
            <a:r>
              <a:rPr lang="es-ES" sz="2000" dirty="0" smtClean="0">
                <a:latin typeface="+mn-lt"/>
                <a:cs typeface="Calibri"/>
              </a:rPr>
              <a:t>El propósito no refleja resultados en términos de una población objetivo </a:t>
            </a:r>
          </a:p>
          <a:p>
            <a:pPr lvl="0"/>
            <a:r>
              <a:rPr lang="es-ES" sz="2000" dirty="0" smtClean="0">
                <a:latin typeface="+mn-lt"/>
                <a:cs typeface="Calibri"/>
              </a:rPr>
              <a:t>El indicador de fin es fundamentalmente sensible a factores asociados a la calidad en la prestación de servicios cuando el objetivo del Fondo no es la calidad</a:t>
            </a:r>
          </a:p>
          <a:p>
            <a:pPr marL="457200" marR="0" lvl="1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>
              <a:latin typeface="+mn-lt"/>
              <a:cs typeface="Calibri"/>
            </a:endParaRPr>
          </a:p>
          <a:p>
            <a:pPr marL="457200" marR="0" lvl="1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>
              <a:latin typeface="+mn-lt"/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D0B94-01A4-4C40-A298-8527D5EBC015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824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IMPLICACIONES: </a:t>
            </a:r>
            <a:r>
              <a:rPr lang="es-ES" dirty="0" smtClean="0">
                <a:latin typeface="+mn-lt"/>
                <a:cs typeface="Calibri"/>
              </a:rPr>
              <a:t>Los tomadores decisiones obtendrían retroalimentación sobre las condiciones y alcances de la prestación de los servicios de salud y, por tanto, el gasto podría orientarse mayormente hacia las necesidades sentidas de la población.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D0B94-01A4-4C40-A298-8527D5EBC015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718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IMPLICACIONES: </a:t>
            </a:r>
            <a:r>
              <a:rPr lang="es-ES" dirty="0" smtClean="0">
                <a:latin typeface="+mn-lt"/>
                <a:cs typeface="Calibri"/>
              </a:rPr>
              <a:t>Incrementar la predictibilidad de las acciones involucradas en los procesos e incrementar el control de los responsables del Fondo sobre su entorno.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D0B94-01A4-4C40-A298-8527D5EBC015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348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IMPLICACIONES: </a:t>
            </a:r>
            <a:r>
              <a:rPr lang="es-ES" dirty="0" smtClean="0">
                <a:latin typeface="+mn-lt"/>
                <a:cs typeface="Calibri"/>
              </a:rPr>
              <a:t>Disminuir la inestabilidad de la plantilla de trabajadores al interior del ejecutor del gasto al incrementar las probabilidades de permanencia en los cargos.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D0B94-01A4-4C40-A298-8527D5EBC015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165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IMPLICACIONES: </a:t>
            </a:r>
            <a:r>
              <a:rPr lang="es-ES" dirty="0" smtClean="0">
                <a:latin typeface="+mn-lt"/>
                <a:cs typeface="Calibri"/>
              </a:rPr>
              <a:t>Disminuir los tiempos necesarios para la emisión de los primeros pagos del personal recién contratado e incrementar así el control sobre la nómina.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D0B94-01A4-4C40-A298-8527D5EBC015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2246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IMPLICACIONES: </a:t>
            </a:r>
            <a:r>
              <a:rPr lang="es-ES" dirty="0" smtClean="0">
                <a:latin typeface="+mn-lt"/>
                <a:cs typeface="Calibri"/>
              </a:rPr>
              <a:t>Disminuir los requerimientos de información por parte de los agentes externos pero también para facilitar el acceso de los actores internos a la información que se encuentra dispersa.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D0B94-01A4-4C40-A298-8527D5EBC015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737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oter plantilla morelo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97388"/>
            <a:ext cx="9144000" cy="860612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AC4EFA9A-DB0E-4DFD-90BB-AEF98A2D6929}" type="datetimeFigureOut">
              <a:rPr lang="es-MX" smtClean="0"/>
              <a:pPr/>
              <a:t>25/09/2014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CF8458B0-53F1-4455-A2FA-4C7B1E35B1B4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8" name="7 Imagen" descr="esquinero transparencia morelos.png"/>
          <p:cNvPicPr>
            <a:picLocks noChangeAspect="1"/>
          </p:cNvPicPr>
          <p:nvPr userDrawn="1"/>
        </p:nvPicPr>
        <p:blipFill>
          <a:blip r:embed="rId3" cstate="print"/>
          <a:srcRect l="9649" b="30050"/>
          <a:stretch>
            <a:fillRect/>
          </a:stretch>
        </p:blipFill>
        <p:spPr>
          <a:xfrm>
            <a:off x="4284104" y="0"/>
            <a:ext cx="4859895" cy="486916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7772400" cy="147002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7365F"/>
                </a:solidFill>
                <a:latin typeface="Trebuchet MS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3068960"/>
            <a:ext cx="6120680" cy="720080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rgbClr val="16C3DA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MX" dirty="0"/>
          </a:p>
        </p:txBody>
      </p:sp>
      <p:pic>
        <p:nvPicPr>
          <p:cNvPr id="9" name="8 Imagen" descr="Logo INSP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5537" y="188642"/>
            <a:ext cx="2088231" cy="686434"/>
          </a:xfrm>
          <a:prstGeom prst="rect">
            <a:avLst/>
          </a:prstGeom>
        </p:spPr>
      </p:pic>
      <p:pic>
        <p:nvPicPr>
          <p:cNvPr id="10" name="9 Imagen" descr="logo CIEE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771800" y="188640"/>
            <a:ext cx="864096" cy="6664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FA9A-DB0E-4DFD-90BB-AEF98A2D6929}" type="datetimeFigureOut">
              <a:rPr lang="es-MX" smtClean="0"/>
              <a:pPr/>
              <a:t>25/09/2014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58B0-53F1-4455-A2FA-4C7B1E35B1B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FA9A-DB0E-4DFD-90BB-AEF98A2D6929}" type="datetimeFigureOut">
              <a:rPr lang="es-MX" smtClean="0"/>
              <a:pPr/>
              <a:t>25/09/2014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58B0-53F1-4455-A2FA-4C7B1E35B1B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365F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7365F"/>
                </a:solidFill>
              </a:defRPr>
            </a:lvl1pPr>
            <a:lvl2pPr>
              <a:defRPr>
                <a:solidFill>
                  <a:srgbClr val="17365F"/>
                </a:solidFill>
              </a:defRPr>
            </a:lvl2pPr>
            <a:lvl3pPr>
              <a:defRPr>
                <a:solidFill>
                  <a:srgbClr val="17365F"/>
                </a:solidFill>
              </a:defRPr>
            </a:lvl3pPr>
            <a:lvl4pPr>
              <a:defRPr>
                <a:solidFill>
                  <a:srgbClr val="17365F"/>
                </a:solidFill>
              </a:defRPr>
            </a:lvl4pPr>
            <a:lvl5pPr>
              <a:defRPr>
                <a:solidFill>
                  <a:srgbClr val="17365F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FA9A-DB0E-4DFD-90BB-AEF98A2D6929}" type="datetimeFigureOut">
              <a:rPr lang="es-MX" smtClean="0"/>
              <a:pPr/>
              <a:t>25/09/2014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58B0-53F1-4455-A2FA-4C7B1E35B1B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933056"/>
            <a:ext cx="7772400" cy="473844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FA9A-DB0E-4DFD-90BB-AEF98A2D6929}" type="datetimeFigureOut">
              <a:rPr lang="es-MX" smtClean="0"/>
              <a:pPr/>
              <a:t>25/09/2014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58B0-53F1-4455-A2FA-4C7B1E35B1B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FA9A-DB0E-4DFD-90BB-AEF98A2D6929}" type="datetimeFigureOut">
              <a:rPr lang="es-MX" smtClean="0"/>
              <a:pPr/>
              <a:t>25/09/2014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58B0-53F1-4455-A2FA-4C7B1E35B1B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FA9A-DB0E-4DFD-90BB-AEF98A2D6929}" type="datetimeFigureOut">
              <a:rPr lang="es-MX" smtClean="0"/>
              <a:pPr/>
              <a:t>25/09/2014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58B0-53F1-4455-A2FA-4C7B1E35B1B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FA9A-DB0E-4DFD-90BB-AEF98A2D6929}" type="datetimeFigureOut">
              <a:rPr lang="es-MX" smtClean="0"/>
              <a:pPr/>
              <a:t>25/09/2014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58B0-53F1-4455-A2FA-4C7B1E35B1B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FA9A-DB0E-4DFD-90BB-AEF98A2D6929}" type="datetimeFigureOut">
              <a:rPr lang="es-MX" smtClean="0"/>
              <a:pPr/>
              <a:t>25/09/2014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58B0-53F1-4455-A2FA-4C7B1E35B1B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FA9A-DB0E-4DFD-90BB-AEF98A2D6929}" type="datetimeFigureOut">
              <a:rPr lang="es-MX" smtClean="0"/>
              <a:pPr/>
              <a:t>25/09/2014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58B0-53F1-4455-A2FA-4C7B1E35B1B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FA9A-DB0E-4DFD-90BB-AEF98A2D6929}" type="datetimeFigureOut">
              <a:rPr lang="es-MX" smtClean="0"/>
              <a:pPr/>
              <a:t>25/09/2014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58B0-53F1-4455-A2FA-4C7B1E35B1B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footer diapositiva ppt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6438518"/>
            <a:ext cx="9144000" cy="419482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82758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AC4EFA9A-DB0E-4DFD-90BB-AEF98A2D6929}" type="datetimeFigureOut">
              <a:rPr lang="es-MX" smtClean="0"/>
              <a:pPr/>
              <a:t>25/09/2014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CF8458B0-53F1-4455-A2FA-4C7B1E35B1B4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14" name="13 Imagen" descr="Logo CIEE sencillo fondo oscuro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57764" y="6485504"/>
            <a:ext cx="481788" cy="327872"/>
          </a:xfrm>
          <a:prstGeom prst="rect">
            <a:avLst/>
          </a:prstGeom>
        </p:spPr>
      </p:pic>
      <p:pic>
        <p:nvPicPr>
          <p:cNvPr id="16" name="15 Imagen" descr="esquinero transparencia morelos.png"/>
          <p:cNvPicPr>
            <a:picLocks noChangeAspect="1"/>
          </p:cNvPicPr>
          <p:nvPr userDrawn="1"/>
        </p:nvPicPr>
        <p:blipFill>
          <a:blip r:embed="rId15" cstate="print"/>
          <a:srcRect l="9649" b="30050"/>
          <a:stretch>
            <a:fillRect/>
          </a:stretch>
        </p:blipFill>
        <p:spPr>
          <a:xfrm>
            <a:off x="6009008" y="0"/>
            <a:ext cx="3134991" cy="3140968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5000"/>
        <a:buFontTx/>
        <a:buBlip>
          <a:blip r:embed="rId16"/>
        </a:buBlip>
        <a:defRPr sz="2800" kern="1200">
          <a:solidFill>
            <a:schemeClr val="accent5">
              <a:lumMod val="50000"/>
            </a:schemeClr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63000"/>
        <a:buFontTx/>
        <a:buBlip>
          <a:blip r:embed="rId17"/>
        </a:buBlip>
        <a:defRPr sz="2400" kern="1200">
          <a:solidFill>
            <a:schemeClr val="accent5">
              <a:lumMod val="50000"/>
            </a:schemeClr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pgutier@correo.insp.m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49620" y="2006838"/>
            <a:ext cx="6614868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Evaluación de Procesos y Desempeño del Fondo de Aportaciones para los Servicios de Salud (FASSA) en Morelos: 2013</a:t>
            </a:r>
            <a:endParaRPr lang="es-MX" sz="36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96952"/>
            <a:ext cx="1728192" cy="135466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95536" y="509795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Las conclusiones y recomendaciones que se presentan en este documento son producto de la reflexión de los investigadores que lo realizaron, y no representa necesariamente la posición del </a:t>
            </a:r>
            <a:r>
              <a:rPr lang="es-MX" b="1" dirty="0" err="1"/>
              <a:t>INSP</a:t>
            </a:r>
            <a:r>
              <a:rPr lang="es-MX" b="1" dirty="0"/>
              <a:t> o del Gobierno de Morelos</a:t>
            </a:r>
          </a:p>
        </p:txBody>
      </p:sp>
    </p:spTree>
    <p:extLst>
      <p:ext uri="{BB962C8B-B14F-4D97-AF65-F5344CB8AC3E}">
        <p14:creationId xmlns:p14="http://schemas.microsoft.com/office/powerpoint/2010/main" val="35397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s-MX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Estrategia general de la evaluación</a:t>
            </a:r>
            <a:endParaRPr lang="es-ES" sz="2800" b="1" dirty="0"/>
          </a:p>
        </p:txBody>
      </p:sp>
      <p:cxnSp>
        <p:nvCxnSpPr>
          <p:cNvPr id="8" name="15 Conector recto"/>
          <p:cNvCxnSpPr/>
          <p:nvPr/>
        </p:nvCxnSpPr>
        <p:spPr>
          <a:xfrm flipV="1">
            <a:off x="395536" y="1196752"/>
            <a:ext cx="8373616" cy="7200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680263628"/>
              </p:ext>
            </p:extLst>
          </p:nvPr>
        </p:nvGraphicFramePr>
        <p:xfrm>
          <a:off x="395536" y="1556792"/>
          <a:ext cx="837361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44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59033" y="242313"/>
            <a:ext cx="8558645" cy="620688"/>
          </a:xfrm>
        </p:spPr>
        <p:txBody>
          <a:bodyPr/>
          <a:lstStyle/>
          <a:p>
            <a:pPr algn="ctr"/>
            <a:r>
              <a:rPr lang="es-MX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Descripción de procesos FASSA</a:t>
            </a:r>
            <a:endParaRPr lang="es-MX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323528" y="863001"/>
            <a:ext cx="8496944" cy="45719"/>
            <a:chOff x="457200" y="1310726"/>
            <a:chExt cx="7462312" cy="79616"/>
          </a:xfrm>
        </p:grpSpPr>
        <p:cxnSp>
          <p:nvCxnSpPr>
            <p:cNvPr id="6" name="9 Conector recto"/>
            <p:cNvCxnSpPr/>
            <p:nvPr/>
          </p:nvCxnSpPr>
          <p:spPr>
            <a:xfrm>
              <a:off x="457200" y="1390342"/>
              <a:ext cx="7460040" cy="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15 Conector recto"/>
            <p:cNvCxnSpPr/>
            <p:nvPr/>
          </p:nvCxnSpPr>
          <p:spPr>
            <a:xfrm>
              <a:off x="459472" y="1310726"/>
              <a:ext cx="746004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Agrupar 8"/>
          <p:cNvGrpSpPr/>
          <p:nvPr/>
        </p:nvGrpSpPr>
        <p:grpSpPr>
          <a:xfrm>
            <a:off x="755576" y="764704"/>
            <a:ext cx="7800254" cy="5663052"/>
            <a:chOff x="117938" y="60377"/>
            <a:chExt cx="8780317" cy="7649464"/>
          </a:xfrm>
        </p:grpSpPr>
        <p:grpSp>
          <p:nvGrpSpPr>
            <p:cNvPr id="10" name="Agrupar 9"/>
            <p:cNvGrpSpPr/>
            <p:nvPr/>
          </p:nvGrpSpPr>
          <p:grpSpPr>
            <a:xfrm>
              <a:off x="117938" y="60377"/>
              <a:ext cx="8780317" cy="7649464"/>
              <a:chOff x="117938" y="60377"/>
              <a:chExt cx="8780317" cy="7649464"/>
            </a:xfrm>
          </p:grpSpPr>
          <p:grpSp>
            <p:nvGrpSpPr>
              <p:cNvPr id="14" name="Agrupar 13"/>
              <p:cNvGrpSpPr/>
              <p:nvPr/>
            </p:nvGrpSpPr>
            <p:grpSpPr>
              <a:xfrm>
                <a:off x="117938" y="60377"/>
                <a:ext cx="8780317" cy="5889821"/>
                <a:chOff x="117938" y="60377"/>
                <a:chExt cx="8780317" cy="5889821"/>
              </a:xfrm>
            </p:grpSpPr>
            <p:grpSp>
              <p:nvGrpSpPr>
                <p:cNvPr id="22" name="Agrupar 21"/>
                <p:cNvGrpSpPr/>
                <p:nvPr/>
              </p:nvGrpSpPr>
              <p:grpSpPr>
                <a:xfrm>
                  <a:off x="117938" y="60377"/>
                  <a:ext cx="8780317" cy="5889821"/>
                  <a:chOff x="117938" y="60377"/>
                  <a:chExt cx="8780317" cy="5889821"/>
                </a:xfrm>
              </p:grpSpPr>
              <p:grpSp>
                <p:nvGrpSpPr>
                  <p:cNvPr id="25" name="Agrupar 24"/>
                  <p:cNvGrpSpPr/>
                  <p:nvPr/>
                </p:nvGrpSpPr>
                <p:grpSpPr>
                  <a:xfrm>
                    <a:off x="117938" y="60377"/>
                    <a:ext cx="8780317" cy="5889821"/>
                    <a:chOff x="117938" y="60377"/>
                    <a:chExt cx="8780317" cy="5889821"/>
                  </a:xfrm>
                </p:grpSpPr>
                <p:grpSp>
                  <p:nvGrpSpPr>
                    <p:cNvPr id="28" name="Agrupar 27"/>
                    <p:cNvGrpSpPr/>
                    <p:nvPr/>
                  </p:nvGrpSpPr>
                  <p:grpSpPr>
                    <a:xfrm>
                      <a:off x="117938" y="60377"/>
                      <a:ext cx="8780317" cy="5889821"/>
                      <a:chOff x="107504" y="27473"/>
                      <a:chExt cx="8780317" cy="5889821"/>
                    </a:xfrm>
                  </p:grpSpPr>
                  <p:grpSp>
                    <p:nvGrpSpPr>
                      <p:cNvPr id="34" name="Agrupar 638"/>
                      <p:cNvGrpSpPr/>
                      <p:nvPr/>
                    </p:nvGrpSpPr>
                    <p:grpSpPr>
                      <a:xfrm>
                        <a:off x="6832613" y="51642"/>
                        <a:ext cx="2055208" cy="5864734"/>
                        <a:chOff x="6911007" y="300789"/>
                        <a:chExt cx="2055208" cy="4887278"/>
                      </a:xfrm>
                    </p:grpSpPr>
                    <p:grpSp>
                      <p:nvGrpSpPr>
                        <p:cNvPr id="144" name="Agrupar 487"/>
                        <p:cNvGrpSpPr/>
                        <p:nvPr/>
                      </p:nvGrpSpPr>
                      <p:grpSpPr>
                        <a:xfrm>
                          <a:off x="6911007" y="300789"/>
                          <a:ext cx="2055208" cy="4887278"/>
                          <a:chOff x="6934235" y="300789"/>
                          <a:chExt cx="2055208" cy="4887278"/>
                        </a:xfrm>
                      </p:grpSpPr>
                      <p:sp>
                        <p:nvSpPr>
                          <p:cNvPr id="146" name="Rectángulo 380"/>
                          <p:cNvSpPr/>
                          <p:nvPr/>
                        </p:nvSpPr>
                        <p:spPr>
                          <a:xfrm>
                            <a:off x="6934235" y="300789"/>
                            <a:ext cx="2055207" cy="467895"/>
                          </a:xfrm>
                          <a:prstGeom prst="rect">
                            <a:avLst/>
                          </a:prstGeom>
                          <a:solidFill>
                            <a:schemeClr val="accent4">
                              <a:lumMod val="7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s-ES" cap="small" dirty="0" smtClean="0">
                                <a:solidFill>
                                  <a:schemeClr val="bg1"/>
                                </a:solidFill>
                                <a:latin typeface="Calibri"/>
                                <a:cs typeface="Calibri"/>
                              </a:rPr>
                              <a:t>Gestión</a:t>
                            </a:r>
                            <a:endParaRPr lang="es-ES" cap="small" dirty="0">
                              <a:solidFill>
                                <a:schemeClr val="bg1"/>
                              </a:solidFill>
                              <a:latin typeface="Calibri"/>
                              <a:cs typeface="Calibri"/>
                            </a:endParaRPr>
                          </a:p>
                        </p:txBody>
                      </p:sp>
                      <p:sp>
                        <p:nvSpPr>
                          <p:cNvPr id="147" name="Rectángulo 381"/>
                          <p:cNvSpPr/>
                          <p:nvPr/>
                        </p:nvSpPr>
                        <p:spPr>
                          <a:xfrm>
                            <a:off x="6934235" y="853043"/>
                            <a:ext cx="2055208" cy="4335024"/>
                          </a:xfrm>
                          <a:prstGeom prst="rect">
                            <a:avLst/>
                          </a:prstGeom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>
                              <a:latin typeface="Calibri"/>
                              <a:cs typeface="Calibri"/>
                            </a:endParaRPr>
                          </a:p>
                        </p:txBody>
                      </p:sp>
                      <p:sp>
                        <p:nvSpPr>
                          <p:cNvPr id="148" name="Rectángulo redondeado 384"/>
                          <p:cNvSpPr/>
                          <p:nvPr/>
                        </p:nvSpPr>
                        <p:spPr>
                          <a:xfrm>
                            <a:off x="7327484" y="3896857"/>
                            <a:ext cx="1315573" cy="503621"/>
                          </a:xfrm>
                          <a:prstGeom prst="roundRect">
                            <a:avLst/>
                          </a:prstGeom>
                          <a:solidFill>
                            <a:schemeClr val="accent4">
                              <a:lumMod val="5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s-ES" sz="800" dirty="0" smtClean="0">
                                <a:solidFill>
                                  <a:srgbClr val="FFFFFF"/>
                                </a:solidFill>
                                <a:latin typeface="Calibri"/>
                                <a:cs typeface="Calibri"/>
                              </a:rPr>
                              <a:t>Transparencia y rendición de </a:t>
                            </a:r>
                            <a:r>
                              <a:rPr lang="es-ES" sz="800" dirty="0">
                                <a:solidFill>
                                  <a:srgbClr val="FFFFFF"/>
                                </a:solidFill>
                                <a:latin typeface="Calibri"/>
                                <a:cs typeface="Calibri"/>
                              </a:rPr>
                              <a:t>c</a:t>
                            </a:r>
                            <a:r>
                              <a:rPr lang="es-ES" sz="800" dirty="0" smtClean="0">
                                <a:solidFill>
                                  <a:srgbClr val="FFFFFF"/>
                                </a:solidFill>
                                <a:latin typeface="Calibri"/>
                                <a:cs typeface="Calibri"/>
                              </a:rPr>
                              <a:t>uentas </a:t>
                            </a:r>
                            <a:endParaRPr lang="es-ES" sz="800" dirty="0">
                              <a:solidFill>
                                <a:srgbClr val="FFFFFF"/>
                              </a:solidFill>
                              <a:latin typeface="Calibri"/>
                              <a:cs typeface="Calibri"/>
                            </a:endParaRPr>
                          </a:p>
                        </p:txBody>
                      </p:sp>
                      <p:sp>
                        <p:nvSpPr>
                          <p:cNvPr id="149" name="Elipse 387"/>
                          <p:cNvSpPr/>
                          <p:nvPr/>
                        </p:nvSpPr>
                        <p:spPr>
                          <a:xfrm>
                            <a:off x="8479612" y="4287967"/>
                            <a:ext cx="186338" cy="184556"/>
                          </a:xfrm>
                          <a:prstGeom prst="ellipse">
                            <a:avLst/>
                          </a:prstGeom>
                          <a:solidFill>
                            <a:schemeClr val="accent4">
                              <a:lumMod val="7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>
                              <a:latin typeface="Calibri"/>
                              <a:cs typeface="Calibri"/>
                            </a:endParaRPr>
                          </a:p>
                        </p:txBody>
                      </p:sp>
                      <p:grpSp>
                        <p:nvGrpSpPr>
                          <p:cNvPr id="150" name="Agrupar 480"/>
                          <p:cNvGrpSpPr/>
                          <p:nvPr/>
                        </p:nvGrpSpPr>
                        <p:grpSpPr>
                          <a:xfrm>
                            <a:off x="7975556" y="2298720"/>
                            <a:ext cx="15591" cy="2709327"/>
                            <a:chOff x="7975556" y="2298720"/>
                            <a:chExt cx="15591" cy="2709327"/>
                          </a:xfrm>
                        </p:grpSpPr>
                        <p:cxnSp>
                          <p:nvCxnSpPr>
                            <p:cNvPr id="152" name="Conector recto 481"/>
                            <p:cNvCxnSpPr>
                              <a:stCxn id="151" idx="2"/>
                              <a:endCxn id="148" idx="0"/>
                            </p:cNvCxnSpPr>
                            <p:nvPr/>
                          </p:nvCxnSpPr>
                          <p:spPr>
                            <a:xfrm flipH="1">
                              <a:off x="7985271" y="2298720"/>
                              <a:ext cx="5876" cy="1598137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53" name="Conector recto 483"/>
                            <p:cNvCxnSpPr>
                              <a:stCxn id="148" idx="2"/>
                            </p:cNvCxnSpPr>
                            <p:nvPr/>
                          </p:nvCxnSpPr>
                          <p:spPr>
                            <a:xfrm flipH="1">
                              <a:off x="7975556" y="4400478"/>
                              <a:ext cx="9715" cy="607569"/>
                            </a:xfrm>
                            <a:prstGeom prst="line">
                              <a:avLst/>
                            </a:prstGeom>
                            <a:ln w="635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prstDash val="sysDot"/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151" name="Rectángulo redondeado 383"/>
                          <p:cNvSpPr/>
                          <p:nvPr/>
                        </p:nvSpPr>
                        <p:spPr>
                          <a:xfrm>
                            <a:off x="7378080" y="1834553"/>
                            <a:ext cx="1226134" cy="464167"/>
                          </a:xfrm>
                          <a:prstGeom prst="roundRect">
                            <a:avLst/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s-ES" sz="800" dirty="0" smtClean="0">
                                <a:solidFill>
                                  <a:srgbClr val="FFFFFF"/>
                                </a:solidFill>
                                <a:latin typeface="Calibri"/>
                                <a:cs typeface="Calibri"/>
                              </a:rPr>
                              <a:t>Supervisión y Control</a:t>
                            </a:r>
                            <a:endParaRPr lang="es-ES" sz="800" dirty="0">
                              <a:solidFill>
                                <a:srgbClr val="FFFFFF"/>
                              </a:solidFill>
                              <a:latin typeface="Calibri"/>
                              <a:cs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145" name="CuadroTexto 522"/>
                        <p:cNvSpPr txBox="1"/>
                        <p:nvPr/>
                      </p:nvSpPr>
                      <p:spPr>
                        <a:xfrm>
                          <a:off x="8384376" y="4287967"/>
                          <a:ext cx="382572" cy="25983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s-ES" sz="900" dirty="0" smtClean="0">
                              <a:solidFill>
                                <a:schemeClr val="bg1"/>
                              </a:solidFill>
                              <a:latin typeface="Calibri"/>
                              <a:cs typeface="Calibri"/>
                            </a:rPr>
                            <a:t>14</a:t>
                          </a:r>
                          <a:endParaRPr lang="es-ES" sz="900" dirty="0">
                            <a:solidFill>
                              <a:schemeClr val="bg1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35" name="Agrupar 34"/>
                      <p:cNvGrpSpPr/>
                      <p:nvPr/>
                    </p:nvGrpSpPr>
                    <p:grpSpPr>
                      <a:xfrm>
                        <a:off x="107504" y="27473"/>
                        <a:ext cx="8450865" cy="5889821"/>
                        <a:chOff x="107504" y="27473"/>
                        <a:chExt cx="8450865" cy="5889821"/>
                      </a:xfrm>
                    </p:grpSpPr>
                    <p:grpSp>
                      <p:nvGrpSpPr>
                        <p:cNvPr id="36" name="Agrupar 35"/>
                        <p:cNvGrpSpPr/>
                        <p:nvPr/>
                      </p:nvGrpSpPr>
                      <p:grpSpPr>
                        <a:xfrm>
                          <a:off x="107504" y="27473"/>
                          <a:ext cx="8450865" cy="5889821"/>
                          <a:chOff x="142483" y="32499"/>
                          <a:chExt cx="8450865" cy="5889821"/>
                        </a:xfrm>
                      </p:grpSpPr>
                      <p:grpSp>
                        <p:nvGrpSpPr>
                          <p:cNvPr id="38" name="Agrupar 37"/>
                          <p:cNvGrpSpPr/>
                          <p:nvPr/>
                        </p:nvGrpSpPr>
                        <p:grpSpPr>
                          <a:xfrm>
                            <a:off x="142483" y="32499"/>
                            <a:ext cx="8450865" cy="5889821"/>
                            <a:chOff x="769960" y="32499"/>
                            <a:chExt cx="8450865" cy="5889821"/>
                          </a:xfrm>
                        </p:grpSpPr>
                        <p:grpSp>
                          <p:nvGrpSpPr>
                            <p:cNvPr id="40" name="Agrupar 39"/>
                            <p:cNvGrpSpPr/>
                            <p:nvPr/>
                          </p:nvGrpSpPr>
                          <p:grpSpPr>
                            <a:xfrm>
                              <a:off x="769960" y="32499"/>
                              <a:ext cx="8450865" cy="5889821"/>
                              <a:chOff x="769960" y="32499"/>
                              <a:chExt cx="8450865" cy="5889821"/>
                            </a:xfrm>
                          </p:grpSpPr>
                          <p:sp>
                            <p:nvSpPr>
                              <p:cNvPr id="44" name="Rectángulo 722"/>
                              <p:cNvSpPr/>
                              <p:nvPr/>
                            </p:nvSpPr>
                            <p:spPr>
                              <a:xfrm>
                                <a:off x="2977627" y="746243"/>
                                <a:ext cx="2232248" cy="5176077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3">
                                <a:schemeClr val="accent1"/>
                              </a:fillRef>
                              <a:effectRef idx="2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s-ES">
                                  <a:latin typeface="Calibri"/>
                                  <a:cs typeface="Calibri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45" name="Agrupar 44"/>
                              <p:cNvGrpSpPr/>
                              <p:nvPr/>
                            </p:nvGrpSpPr>
                            <p:grpSpPr>
                              <a:xfrm>
                                <a:off x="769960" y="32499"/>
                                <a:ext cx="8450865" cy="5888905"/>
                                <a:chOff x="169078" y="32499"/>
                                <a:chExt cx="8450865" cy="5888905"/>
                              </a:xfrm>
                            </p:grpSpPr>
                            <p:sp>
                              <p:nvSpPr>
                                <p:cNvPr id="46" name="31 CuadroTexto"/>
                                <p:cNvSpPr txBox="1"/>
                                <p:nvPr/>
                              </p:nvSpPr>
                              <p:spPr>
                                <a:xfrm>
                                  <a:off x="7454603" y="1051035"/>
                                  <a:ext cx="582670" cy="270228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s-MX" sz="700" i="1" dirty="0" smtClean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libri"/>
                                      <a:cs typeface="Calibri"/>
                                    </a:rPr>
                                    <a:t>insumo</a:t>
                                  </a:r>
                                  <a:endParaRPr lang="es-MX" sz="700" i="1" dirty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libri"/>
                                    <a:cs typeface="Calibri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47" name="22 CuadroTexto"/>
                                <p:cNvSpPr txBox="1"/>
                                <p:nvPr/>
                              </p:nvSpPr>
                              <p:spPr>
                                <a:xfrm>
                                  <a:off x="7974833" y="2810407"/>
                                  <a:ext cx="582670" cy="270228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s-MX" sz="700" i="1" dirty="0" smtClean="0">
                                      <a:solidFill>
                                        <a:schemeClr val="accent4">
                                          <a:lumMod val="50000"/>
                                        </a:schemeClr>
                                      </a:solidFill>
                                      <a:latin typeface="Calibri"/>
                                      <a:cs typeface="Calibri"/>
                                    </a:rPr>
                                    <a:t>insumo</a:t>
                                  </a:r>
                                  <a:endParaRPr lang="es-MX" sz="700" i="1" dirty="0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libri"/>
                                    <a:cs typeface="Calibri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48" name="23 CuadroTexto"/>
                                <p:cNvSpPr txBox="1"/>
                                <p:nvPr/>
                              </p:nvSpPr>
                              <p:spPr>
                                <a:xfrm>
                                  <a:off x="7997808" y="4142035"/>
                                  <a:ext cx="582670" cy="270228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s-MX" sz="700" i="1" dirty="0" smtClean="0">
                                      <a:solidFill>
                                        <a:schemeClr val="accent4">
                                          <a:lumMod val="50000"/>
                                        </a:schemeClr>
                                      </a:solidFill>
                                      <a:latin typeface="Calibri"/>
                                      <a:cs typeface="Calibri"/>
                                    </a:rPr>
                                    <a:t>insumo</a:t>
                                  </a:r>
                                  <a:endParaRPr lang="es-MX" sz="700" i="1" dirty="0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libri"/>
                                    <a:cs typeface="Calibri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49" name="Agrupar 48"/>
                                <p:cNvGrpSpPr/>
                                <p:nvPr/>
                              </p:nvGrpSpPr>
                              <p:grpSpPr>
                                <a:xfrm>
                                  <a:off x="4716016" y="67978"/>
                                  <a:ext cx="3213574" cy="5853425"/>
                                  <a:chOff x="4681812" y="58564"/>
                                  <a:chExt cx="3213574" cy="5853425"/>
                                </a:xfrm>
                              </p:grpSpPr>
                              <p:grpSp>
                                <p:nvGrpSpPr>
                                  <p:cNvPr id="122" name="Agrupar 639"/>
                                  <p:cNvGrpSpPr/>
                                  <p:nvPr/>
                                </p:nvGrpSpPr>
                                <p:grpSpPr>
                                  <a:xfrm>
                                    <a:off x="4681812" y="58564"/>
                                    <a:ext cx="3213574" cy="5853425"/>
                                    <a:chOff x="4789006" y="300789"/>
                                    <a:chExt cx="3213574" cy="4877854"/>
                                  </a:xfrm>
                                </p:grpSpPr>
                                <p:grpSp>
                                  <p:nvGrpSpPr>
                                    <p:cNvPr id="127" name="Agrupar 640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4789006" y="300789"/>
                                      <a:ext cx="2067394" cy="4877854"/>
                                      <a:chOff x="4789006" y="300789"/>
                                      <a:chExt cx="2067394" cy="4877854"/>
                                    </a:xfrm>
                                  </p:grpSpPr>
                                  <p:sp>
                                    <p:nvSpPr>
                                      <p:cNvPr id="133" name="Rectángulo 649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4789006" y="300789"/>
                                        <a:ext cx="2055207" cy="467895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3">
                                        <a:schemeClr val="accent1"/>
                                      </a:fillRef>
                                      <a:effectRef idx="2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r>
                                          <a:rPr lang="es-ES" cap="small" dirty="0" smtClean="0">
                                            <a:solidFill>
                                              <a:schemeClr val="bg1"/>
                                            </a:solidFill>
                                            <a:latin typeface="Calibri"/>
                                            <a:cs typeface="Calibri"/>
                                          </a:rPr>
                                          <a:t>Ejecución</a:t>
                                        </a:r>
                                        <a:r>
                                          <a:rPr lang="es-ES" dirty="0" smtClean="0">
                                            <a:solidFill>
                                              <a:schemeClr val="bg1"/>
                                            </a:solidFill>
                                            <a:latin typeface="Calibri"/>
                                            <a:cs typeface="Calibri"/>
                                          </a:rPr>
                                          <a:t> </a:t>
                                        </a:r>
                                        <a:endParaRPr lang="es-ES" dirty="0">
                                          <a:solidFill>
                                            <a:schemeClr val="bg1"/>
                                          </a:solidFill>
                                          <a:latin typeface="Calibri"/>
                                          <a:cs typeface="Calibri"/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34" name="Rectángulo 650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4789006" y="845871"/>
                                        <a:ext cx="2067394" cy="4332772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chemeClr val="accent3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3">
                                        <a:schemeClr val="accent1"/>
                                      </a:fillRef>
                                      <a:effectRef idx="2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s-ES" dirty="0">
                                          <a:latin typeface="Calibri"/>
                                          <a:cs typeface="Calibri"/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35" name="Rectángulo redondeado 651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5132410" y="2198409"/>
                                        <a:ext cx="1226134" cy="503621"/>
                                      </a:xfrm>
                                      <a:prstGeom prst="roundRect">
                                        <a:avLst/>
                                      </a:prstGeom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3">
                                        <a:schemeClr val="accent1"/>
                                      </a:fillRef>
                                      <a:effectRef idx="2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r>
                                          <a:rPr lang="es-ES" sz="800" dirty="0" smtClean="0">
                                            <a:solidFill>
                                              <a:srgbClr val="FFFFFF"/>
                                            </a:solidFill>
                                            <a:latin typeface="Calibri"/>
                                            <a:cs typeface="Calibri"/>
                                          </a:rPr>
                                          <a:t>Emisión de pagos, y provisión de  bienes y servicios intermedios</a:t>
                                        </a:r>
                                        <a:endParaRPr lang="es-ES" sz="800" dirty="0">
                                          <a:solidFill>
                                            <a:srgbClr val="FFFFFF"/>
                                          </a:solidFill>
                                          <a:latin typeface="Calibri"/>
                                          <a:cs typeface="Calibri"/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36" name="Rectángulo redondeado 652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5197555" y="3327781"/>
                                        <a:ext cx="1095844" cy="360033"/>
                                      </a:xfrm>
                                      <a:prstGeom prst="roundRect">
                                        <a:avLst/>
                                      </a:prstGeom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3">
                                        <a:schemeClr val="accent1"/>
                                      </a:fillRef>
                                      <a:effectRef idx="2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r>
                                          <a:rPr lang="es-ES" sz="800" dirty="0" smtClean="0">
                                            <a:solidFill>
                                              <a:srgbClr val="FFFFFF"/>
                                            </a:solidFill>
                                            <a:latin typeface="Calibri"/>
                                            <a:cs typeface="Calibri"/>
                                          </a:rPr>
                                          <a:t>Pago de nómina  </a:t>
                                        </a:r>
                                        <a:endParaRPr lang="es-ES" sz="800" dirty="0">
                                          <a:solidFill>
                                            <a:srgbClr val="FFFFFF"/>
                                          </a:solidFill>
                                          <a:latin typeface="Calibri"/>
                                          <a:cs typeface="Calibri"/>
                                        </a:endParaRP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137" name="Agrupar 654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5007958" y="1761796"/>
                                        <a:ext cx="1647193" cy="3110564"/>
                                        <a:chOff x="5007958" y="1761796"/>
                                        <a:chExt cx="1647193" cy="3110564"/>
                                      </a:xfrm>
                                    </p:grpSpPr>
                                    <p:sp>
                                      <p:nvSpPr>
                                        <p:cNvPr id="140" name="Rectángulo redondeado 659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5007958" y="3192897"/>
                                          <a:ext cx="1477929" cy="1679463"/>
                                        </a:xfrm>
                                        <a:prstGeom prst="roundRect">
                                          <a:avLst/>
                                        </a:prstGeom>
                                        <a:noFill/>
                                        <a:ln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prstDash val="dash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3">
                                          <a:schemeClr val="accent1"/>
                                        </a:fillRef>
                                        <a:effectRef idx="2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s-ES">
                                            <a:latin typeface="Calibri"/>
                                            <a:cs typeface="Calibri"/>
                                          </a:endParaRPr>
                                        </a:p>
                                      </p:txBody>
                                    </p:sp>
                                    <p:cxnSp>
                                      <p:nvCxnSpPr>
                                        <p:cNvPr id="141" name="Conector recto 660"/>
                                        <p:cNvCxnSpPr>
                                          <a:stCxn id="135" idx="2"/>
                                          <a:endCxn id="140" idx="0"/>
                                        </p:cNvCxnSpPr>
                                        <p:nvPr/>
                                      </p:nvCxnSpPr>
                                      <p:spPr>
                                        <a:xfrm>
                                          <a:off x="5745477" y="2702030"/>
                                          <a:ext cx="1446" cy="490867"/>
                                        </a:xfrm>
                                        <a:prstGeom prst="line">
                                          <a:avLst/>
                                        </a:prstGeom>
                                        <a:ln w="12700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1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142" name="Conector recto 664"/>
                                        <p:cNvCxnSpPr/>
                                        <p:nvPr/>
                                      </p:nvCxnSpPr>
                                      <p:spPr>
                                        <a:xfrm flipV="1">
                                          <a:off x="6655151" y="1761796"/>
                                          <a:ext cx="0" cy="2896912"/>
                                        </a:xfrm>
                                        <a:prstGeom prst="line">
                                          <a:avLst/>
                                        </a:prstGeom>
                                        <a:ln w="12700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1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143" name="Conector recto 665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6506414" y="4658709"/>
                                          <a:ext cx="147870" cy="0"/>
                                        </a:xfrm>
                                        <a:prstGeom prst="line">
                                          <a:avLst/>
                                        </a:prstGeom>
                                        <a:ln w="12700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1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  <p:sp>
                                    <p:nvSpPr>
                                      <p:cNvPr id="138" name="Elipse 655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208298" y="2598356"/>
                                        <a:ext cx="186338" cy="184556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3">
                                        <a:schemeClr val="accent1"/>
                                      </a:fillRef>
                                      <a:effectRef idx="2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s-ES">
                                          <a:latin typeface="Calibri"/>
                                          <a:cs typeface="Calibri"/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39" name="Elipse 656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208298" y="3558463"/>
                                        <a:ext cx="186338" cy="184556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3">
                                        <a:schemeClr val="accent1"/>
                                      </a:fillRef>
                                      <a:effectRef idx="2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s-ES">
                                          <a:latin typeface="Calibri"/>
                                          <a:cs typeface="Calibri"/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28" name="Rectángulo redondeado 641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6386854" y="963446"/>
                                      <a:ext cx="1094761" cy="788277"/>
                                    </a:xfrm>
                                    <a:prstGeom prst="roundRect">
                                      <a:avLst/>
                                    </a:prstGeom>
                                    <a:solidFill>
                                      <a:schemeClr val="accent3">
                                        <a:lumMod val="60000"/>
                                        <a:lumOff val="40000"/>
                                      </a:schemeClr>
                                    </a:solidFill>
                                    <a:ln w="635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prstDash val="dash"/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3">
                                      <a:schemeClr val="accent1"/>
                                    </a:fillRef>
                                    <a:effectRef idx="2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r>
                                        <a:rPr lang="es-ES" sz="900" b="1" dirty="0" smtClean="0">
                                          <a:solidFill>
                                            <a:srgbClr val="4F6228"/>
                                          </a:solidFill>
                                          <a:latin typeface="Calibri"/>
                                          <a:cs typeface="Calibri"/>
                                        </a:rPr>
                                        <a:t>Producto: </a:t>
                                      </a:r>
                                      <a:r>
                                        <a:rPr lang="es-ES" sz="800" dirty="0" smtClean="0">
                                          <a:solidFill>
                                            <a:srgbClr val="4F6228"/>
                                          </a:solidFill>
                                          <a:latin typeface="Calibri"/>
                                          <a:cs typeface="Calibri"/>
                                        </a:rPr>
                                        <a:t>Personal, registros, infraestructura e insumos</a:t>
                                      </a:r>
                                      <a:endParaRPr lang="es-ES" sz="800" dirty="0">
                                        <a:solidFill>
                                          <a:srgbClr val="4F6228"/>
                                        </a:solidFill>
                                        <a:latin typeface="Calibri"/>
                                        <a:cs typeface="Calibri"/>
                                      </a:endParaRPr>
                                    </a:p>
                                  </p:txBody>
                                </p:sp>
                                <p:cxnSp>
                                  <p:nvCxnSpPr>
                                    <p:cNvPr id="129" name="Conector recto 642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7479568" y="1306124"/>
                                      <a:ext cx="515212" cy="1"/>
                                    </a:xfrm>
                                    <a:prstGeom prst="line">
                                      <a:avLst/>
                                    </a:prstGeom>
                                    <a:ln w="1270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1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30" name="Conector recto de flecha 644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7996673" y="1306125"/>
                                      <a:ext cx="5907" cy="518892"/>
                                    </a:xfrm>
                                    <a:prstGeom prst="straightConnector1">
                                      <a:avLst/>
                                    </a:prstGeom>
                                    <a:ln w="1270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tailEnd type="triangle"/>
                                    </a:ln>
                                  </p:spPr>
                                  <p:style>
                                    <a:lnRef idx="2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1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sp>
                                  <p:nvSpPr>
                                    <p:cNvPr id="131" name="CuadroTexto 645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6208298" y="2598356"/>
                                      <a:ext cx="233302" cy="259834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s-ES" sz="900" dirty="0" smtClean="0">
                                          <a:solidFill>
                                            <a:schemeClr val="bg1"/>
                                          </a:solidFill>
                                          <a:latin typeface="Calibri"/>
                                          <a:cs typeface="Calibri"/>
                                        </a:rPr>
                                        <a:t>8</a:t>
                                      </a:r>
                                      <a:endParaRPr lang="es-ES" sz="900" dirty="0">
                                        <a:solidFill>
                                          <a:schemeClr val="bg1"/>
                                        </a:solidFill>
                                        <a:latin typeface="Calibri"/>
                                        <a:cs typeface="Calibri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32" name="CuadroTexto 646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6208298" y="3558463"/>
                                      <a:ext cx="216024" cy="259834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s-ES" sz="900" dirty="0">
                                          <a:solidFill>
                                            <a:schemeClr val="bg1"/>
                                          </a:solidFill>
                                          <a:latin typeface="Calibri"/>
                                          <a:cs typeface="Calibri"/>
                                        </a:rPr>
                                        <a:t>9</a:t>
                                      </a: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123" name="18 CuadroTexto"/>
                                  <p:cNvSpPr txBox="1"/>
                                  <p:nvPr/>
                                </p:nvSpPr>
                                <p:spPr>
                                  <a:xfrm>
                                    <a:off x="5608753" y="3237092"/>
                                    <a:ext cx="582670" cy="27022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s-MX" sz="700" i="1" dirty="0" smtClean="0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libri"/>
                                        <a:cs typeface="Calibri"/>
                                      </a:rPr>
                                      <a:t>insumo</a:t>
                                    </a:r>
                                    <a:endParaRPr lang="es-MX" sz="7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libri"/>
                                      <a:cs typeface="Calibri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24" name="19 CuadroTexto"/>
                                  <p:cNvSpPr txBox="1"/>
                                  <p:nvPr/>
                                </p:nvSpPr>
                                <p:spPr>
                                  <a:xfrm rot="16200000">
                                    <a:off x="6088422" y="4880728"/>
                                    <a:ext cx="699204" cy="22519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s-MX" sz="700" i="1" dirty="0" smtClean="0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libri"/>
                                        <a:cs typeface="Calibri"/>
                                      </a:rPr>
                                      <a:t>producto</a:t>
                                    </a:r>
                                    <a:endParaRPr lang="es-MX" sz="7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libri"/>
                                      <a:cs typeface="Calibri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25" name="21 CuadroTexto"/>
                                  <p:cNvSpPr txBox="1"/>
                                  <p:nvPr/>
                                </p:nvSpPr>
                                <p:spPr>
                                  <a:xfrm>
                                    <a:off x="5652120" y="4509120"/>
                                    <a:ext cx="582670" cy="27022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endParaRPr lang="es-MX" sz="7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libri"/>
                                      <a:cs typeface="Calibri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26" name="24 CuadroTexto"/>
                                  <p:cNvSpPr txBox="1"/>
                                  <p:nvPr/>
                                </p:nvSpPr>
                                <p:spPr>
                                  <a:xfrm>
                                    <a:off x="5577797" y="2930753"/>
                                    <a:ext cx="582670" cy="27022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s-MX" sz="700" i="1" dirty="0" smtClean="0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libri"/>
                                        <a:cs typeface="Calibri"/>
                                      </a:rPr>
                                      <a:t>producto</a:t>
                                    </a:r>
                                    <a:endParaRPr lang="es-MX" sz="700" i="1" dirty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libri"/>
                                      <a:cs typeface="Calibri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50" name="25 CuadroTexto"/>
                                <p:cNvSpPr txBox="1"/>
                                <p:nvPr/>
                              </p:nvSpPr>
                              <p:spPr>
                                <a:xfrm>
                                  <a:off x="7948295" y="2418836"/>
                                  <a:ext cx="582670" cy="270228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s-MX" sz="700" i="1" dirty="0" smtClean="0">
                                      <a:solidFill>
                                        <a:schemeClr val="accent4">
                                          <a:lumMod val="50000"/>
                                        </a:schemeClr>
                                      </a:solidFill>
                                      <a:latin typeface="Calibri"/>
                                      <a:cs typeface="Calibri"/>
                                    </a:rPr>
                                    <a:t>producto</a:t>
                                  </a:r>
                                  <a:endParaRPr lang="es-MX" sz="700" i="1" dirty="0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libri"/>
                                    <a:cs typeface="Calibri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51" name="26 CuadroTexto"/>
                                <p:cNvSpPr txBox="1"/>
                                <p:nvPr/>
                              </p:nvSpPr>
                              <p:spPr>
                                <a:xfrm>
                                  <a:off x="8014213" y="3700368"/>
                                  <a:ext cx="582670" cy="270228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s-MX" sz="700" i="1" dirty="0" smtClean="0">
                                      <a:solidFill>
                                        <a:schemeClr val="accent4">
                                          <a:lumMod val="50000"/>
                                        </a:schemeClr>
                                      </a:solidFill>
                                      <a:latin typeface="Calibri"/>
                                      <a:cs typeface="Calibri"/>
                                    </a:rPr>
                                    <a:t>producto</a:t>
                                  </a:r>
                                  <a:endParaRPr lang="es-MX" sz="700" i="1" dirty="0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libri"/>
                                    <a:cs typeface="Calibri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52" name="27 CuadroTexto"/>
                                <p:cNvSpPr txBox="1"/>
                                <p:nvPr/>
                              </p:nvSpPr>
                              <p:spPr>
                                <a:xfrm>
                                  <a:off x="8037273" y="5049335"/>
                                  <a:ext cx="582670" cy="270228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s-MX" sz="700" i="1" dirty="0" smtClean="0">
                                      <a:solidFill>
                                        <a:schemeClr val="accent4">
                                          <a:lumMod val="50000"/>
                                        </a:schemeClr>
                                      </a:solidFill>
                                      <a:latin typeface="Calibri"/>
                                      <a:cs typeface="Calibri"/>
                                    </a:rPr>
                                    <a:t>producto</a:t>
                                  </a:r>
                                  <a:endParaRPr lang="es-MX" sz="700" i="1" dirty="0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libri"/>
                                    <a:cs typeface="Calibri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53" name="Rectángulo redondeado 652"/>
                                <p:cNvSpPr/>
                                <p:nvPr/>
                              </p:nvSpPr>
                              <p:spPr>
                                <a:xfrm>
                                  <a:off x="5156373" y="4342090"/>
                                  <a:ext cx="1080120" cy="432040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3">
                                  <a:schemeClr val="accent1"/>
                                </a:fillRef>
                                <a:effectRef idx="2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r>
                                    <a:rPr lang="es-ES" sz="800" dirty="0" smtClean="0">
                                      <a:solidFill>
                                        <a:srgbClr val="FFFFFF"/>
                                      </a:solidFill>
                                      <a:latin typeface="Calibri"/>
                                      <a:cs typeface="Calibri"/>
                                    </a:rPr>
                                    <a:t>Desarrollo y mantenimiento de infraestructura</a:t>
                                  </a:r>
                                  <a:endParaRPr lang="es-ES" sz="800" dirty="0">
                                    <a:solidFill>
                                      <a:srgbClr val="FFFFFF"/>
                                    </a:solidFill>
                                    <a:latin typeface="Calibri"/>
                                    <a:cs typeface="Calibri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54" name="Agrupar 53"/>
                                <p:cNvGrpSpPr/>
                                <p:nvPr/>
                              </p:nvGrpSpPr>
                              <p:grpSpPr>
                                <a:xfrm>
                                  <a:off x="2351120" y="51642"/>
                                  <a:ext cx="3303371" cy="5503209"/>
                                  <a:chOff x="2351120" y="51642"/>
                                  <a:chExt cx="3303371" cy="5503209"/>
                                </a:xfrm>
                              </p:grpSpPr>
                              <p:grpSp>
                                <p:nvGrpSpPr>
                                  <p:cNvPr id="97" name="Agrupar 666"/>
                                  <p:cNvGrpSpPr/>
                                  <p:nvPr/>
                                </p:nvGrpSpPr>
                                <p:grpSpPr>
                                  <a:xfrm>
                                    <a:off x="2351120" y="51642"/>
                                    <a:ext cx="3303371" cy="5503209"/>
                                    <a:chOff x="2443552" y="300789"/>
                                    <a:chExt cx="3303371" cy="4586007"/>
                                  </a:xfrm>
                                </p:grpSpPr>
                                <p:grpSp>
                                  <p:nvGrpSpPr>
                                    <p:cNvPr id="108" name="Agrupar 676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2443552" y="300789"/>
                                      <a:ext cx="3303371" cy="4586007"/>
                                      <a:chOff x="2443552" y="300789"/>
                                      <a:chExt cx="3303371" cy="4586007"/>
                                    </a:xfrm>
                                  </p:grpSpPr>
                                  <p:sp>
                                    <p:nvSpPr>
                                      <p:cNvPr id="110" name="Rectángulo 677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443552" y="300789"/>
                                        <a:ext cx="2257873" cy="467895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3">
                                        <a:schemeClr val="accent1"/>
                                      </a:fillRef>
                                      <a:effectRef idx="2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r>
                                          <a:rPr lang="es-ES" cap="small" dirty="0" smtClean="0">
                                            <a:solidFill>
                                              <a:schemeClr val="bg1"/>
                                            </a:solidFill>
                                            <a:latin typeface="Calibri"/>
                                            <a:cs typeface="Calibri"/>
                                          </a:rPr>
                                          <a:t>Administración</a:t>
                                        </a:r>
                                        <a:r>
                                          <a:rPr lang="es-ES" dirty="0" smtClean="0">
                                            <a:solidFill>
                                              <a:schemeClr val="bg1"/>
                                            </a:solidFill>
                                            <a:latin typeface="Calibri"/>
                                            <a:cs typeface="Calibri"/>
                                          </a:rPr>
                                          <a:t> </a:t>
                                        </a:r>
                                        <a:endParaRPr lang="es-ES" dirty="0">
                                          <a:solidFill>
                                            <a:schemeClr val="bg1"/>
                                          </a:solidFill>
                                          <a:latin typeface="Calibri"/>
                                          <a:cs typeface="Calibri"/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11" name="Rectángulo redondeado 684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4154044" y="941551"/>
                                        <a:ext cx="1094761" cy="903230"/>
                                      </a:xfrm>
                                      <a:prstGeom prst="roundRect">
                                        <a:avLst/>
                                      </a:prstGeom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n w="635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prstDash val="dash"/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3">
                                        <a:schemeClr val="accent1"/>
                                      </a:fillRef>
                                      <a:effectRef idx="2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r>
                                          <a:rPr lang="es-ES" sz="900" b="1" dirty="0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libri"/>
                                            <a:cs typeface="Calibri"/>
                                          </a:rPr>
                                          <a:t>Producto: </a:t>
                                        </a:r>
                                        <a:r>
                                          <a:rPr lang="es-ES" sz="800" dirty="0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libri"/>
                                            <a:cs typeface="Calibri"/>
                                          </a:rPr>
                                          <a:t>Recursos materiales y humanos</a:t>
                                        </a:r>
                                        <a:endParaRPr lang="es-ES" sz="800" dirty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libri"/>
                                          <a:cs typeface="Calibri"/>
                                        </a:endParaRP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112" name="Agrupar 696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438204" y="1879122"/>
                                        <a:ext cx="2308719" cy="3007674"/>
                                        <a:chOff x="3438204" y="1879123"/>
                                        <a:chExt cx="2308719" cy="3007674"/>
                                      </a:xfrm>
                                    </p:grpSpPr>
                                    <p:cxnSp>
                                      <p:nvCxnSpPr>
                                        <p:cNvPr id="117" name="Conector recto 698"/>
                                        <p:cNvCxnSpPr/>
                                        <p:nvPr/>
                                      </p:nvCxnSpPr>
                                      <p:spPr>
                                        <a:xfrm flipH="1">
                                          <a:off x="3438204" y="2322558"/>
                                          <a:ext cx="8501" cy="2563414"/>
                                        </a:xfrm>
                                        <a:prstGeom prst="line">
                                          <a:avLst/>
                                        </a:prstGeom>
                                        <a:ln w="1270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1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118" name="Conector recto 704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3438204" y="4885148"/>
                                          <a:ext cx="1152443" cy="1649"/>
                                        </a:xfrm>
                                        <a:prstGeom prst="line">
                                          <a:avLst/>
                                        </a:prstGeom>
                                        <a:ln w="1270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1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119" name="Conector recto 705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5007958" y="1879123"/>
                                          <a:ext cx="0" cy="80616"/>
                                        </a:xfrm>
                                        <a:prstGeom prst="line">
                                          <a:avLst/>
                                        </a:prstGeom>
                                        <a:ln w="1270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1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120" name="Conector recto 706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5007958" y="1959739"/>
                                          <a:ext cx="737519" cy="0"/>
                                        </a:xfrm>
                                        <a:prstGeom prst="line">
                                          <a:avLst/>
                                        </a:prstGeom>
                                        <a:ln w="1270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1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121" name="Conector recto de flecha 707"/>
                                        <p:cNvCxnSpPr/>
                                        <p:nvPr/>
                                      </p:nvCxnSpPr>
                                      <p:spPr>
                                        <a:xfrm flipH="1">
                                          <a:off x="5745477" y="1959739"/>
                                          <a:ext cx="1446" cy="238670"/>
                                        </a:xfrm>
                                        <a:prstGeom prst="straightConnector1">
                                          <a:avLst/>
                                        </a:prstGeom>
                                        <a:ln w="1270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tailEnd type="triangle"/>
                                        </a:ln>
                                      </p:spPr>
                                      <p:style>
                                        <a:lnRef idx="2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1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  <p:sp>
                                    <p:nvSpPr>
                                      <p:cNvPr id="113" name="Rectángulo redondeado 686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762826" y="3081194"/>
                                        <a:ext cx="1224136" cy="480053"/>
                                      </a:xfrm>
                                      <a:prstGeom prst="roundRect">
                                        <a:avLst/>
                                      </a:prstGeom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3">
                                        <a:schemeClr val="accent1"/>
                                      </a:fillRef>
                                      <a:effectRef idx="2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r>
                                          <a:rPr lang="es-ES" sz="800" dirty="0" smtClean="0">
                                            <a:solidFill>
                                              <a:srgbClr val="FFFFFF"/>
                                            </a:solidFill>
                                            <a:latin typeface="Calibri"/>
                                            <a:cs typeface="Calibri"/>
                                          </a:rPr>
                                          <a:t>Administración de recursos humanos</a:t>
                                        </a:r>
                                        <a:endParaRPr lang="es-ES" sz="800" dirty="0">
                                          <a:solidFill>
                                            <a:srgbClr val="FFFFFF"/>
                                          </a:solidFill>
                                          <a:latin typeface="Calibri"/>
                                          <a:cs typeface="Calibri"/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14" name="Rectángulo redondeado 687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775460" y="3971023"/>
                                        <a:ext cx="1224136" cy="624678"/>
                                      </a:xfrm>
                                      <a:prstGeom prst="roundRect">
                                        <a:avLst/>
                                      </a:prstGeom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3">
                                        <a:schemeClr val="accent1"/>
                                      </a:fillRef>
                                      <a:effectRef idx="2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r>
                                          <a:rPr lang="es-ES" sz="800" dirty="0" smtClean="0">
                                            <a:solidFill>
                                              <a:srgbClr val="FFFFFF"/>
                                            </a:solidFill>
                                            <a:latin typeface="Calibri"/>
                                            <a:cs typeface="Calibri"/>
                                          </a:rPr>
                                          <a:t>Preparación de concursos para la compra o contratación de bienes y servicios</a:t>
                                        </a:r>
                                        <a:endParaRPr lang="es-ES" sz="800" dirty="0">
                                          <a:solidFill>
                                            <a:srgbClr val="FFFFFF"/>
                                          </a:solidFill>
                                          <a:latin typeface="Calibri"/>
                                          <a:cs typeface="Calibri"/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15" name="Elipse 689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3851476" y="3452062"/>
                                        <a:ext cx="186338" cy="184556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3">
                                        <a:schemeClr val="accent1"/>
                                      </a:fillRef>
                                      <a:effectRef idx="2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s-ES">
                                          <a:latin typeface="Calibri"/>
                                          <a:cs typeface="Calibri"/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16" name="Elipse 690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3851476" y="4472175"/>
                                        <a:ext cx="186338" cy="184556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3">
                                        <a:schemeClr val="accent1"/>
                                      </a:fillRef>
                                      <a:effectRef idx="2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r>
                                          <a:rPr lang="es-ES" sz="900" dirty="0">
                                            <a:latin typeface="Calibri"/>
                                            <a:cs typeface="Calibri"/>
                                          </a:rPr>
                                          <a:t>7</a:t>
                                        </a: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09" name="CuadroTexto 669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3851476" y="3452062"/>
                                      <a:ext cx="205120" cy="259834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s-ES" sz="900" dirty="0">
                                          <a:solidFill>
                                            <a:schemeClr val="bg1"/>
                                          </a:solidFill>
                                          <a:latin typeface="Calibri"/>
                                          <a:cs typeface="Calibri"/>
                                        </a:rPr>
                                        <a:t>6</a:t>
                                      </a: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98" name="11 CuadroTexto"/>
                                  <p:cNvSpPr txBox="1"/>
                                  <p:nvPr/>
                                </p:nvSpPr>
                                <p:spPr>
                                  <a:xfrm>
                                    <a:off x="3324493" y="2870422"/>
                                    <a:ext cx="582670" cy="27022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s-MX" sz="700" i="1" dirty="0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libri"/>
                                        <a:cs typeface="Calibri"/>
                                      </a:rPr>
                                      <a:t>producto</a:t>
                                    </a:r>
                                    <a:endParaRPr lang="es-MX" sz="700" i="1" dirty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libri"/>
                                      <a:cs typeface="Calibri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99" name="12 CuadroTexto"/>
                                  <p:cNvSpPr txBox="1"/>
                                  <p:nvPr/>
                                </p:nvSpPr>
                                <p:spPr>
                                  <a:xfrm>
                                    <a:off x="3295096" y="3953673"/>
                                    <a:ext cx="582670" cy="27022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s-MX" sz="700" i="1" dirty="0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libri"/>
                                        <a:cs typeface="Calibri"/>
                                      </a:rPr>
                                      <a:t>producto</a:t>
                                    </a:r>
                                    <a:endParaRPr lang="es-MX" sz="700" i="1" dirty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libri"/>
                                      <a:cs typeface="Calibri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00" name="14 CuadroTexto"/>
                                  <p:cNvSpPr txBox="1"/>
                                  <p:nvPr/>
                                </p:nvSpPr>
                                <p:spPr>
                                  <a:xfrm>
                                    <a:off x="3307701" y="3188072"/>
                                    <a:ext cx="582670" cy="27022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s-MX" sz="700" i="1" dirty="0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libri"/>
                                        <a:cs typeface="Calibri"/>
                                      </a:rPr>
                                      <a:t>insumo</a:t>
                                    </a:r>
                                    <a:endParaRPr lang="es-MX" sz="700" i="1" dirty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libri"/>
                                      <a:cs typeface="Calibri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01" name="15 CuadroTexto"/>
                                  <p:cNvSpPr txBox="1"/>
                                  <p:nvPr/>
                                </p:nvSpPr>
                                <p:spPr>
                                  <a:xfrm>
                                    <a:off x="3311860" y="4245674"/>
                                    <a:ext cx="582670" cy="27022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s-MX" sz="700" i="1" dirty="0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libri"/>
                                        <a:cs typeface="Calibri"/>
                                      </a:rPr>
                                      <a:t>insumo</a:t>
                                    </a:r>
                                    <a:endParaRPr lang="es-MX" sz="700" i="1" dirty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libri"/>
                                      <a:cs typeface="Calibri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02" name="CuadroTexto 669"/>
                                  <p:cNvSpPr txBox="1"/>
                                  <p:nvPr/>
                                </p:nvSpPr>
                                <p:spPr>
                                  <a:xfrm>
                                    <a:off x="3867733" y="4630975"/>
                                    <a:ext cx="144016" cy="31180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s-ES" sz="900" dirty="0">
                                        <a:solidFill>
                                          <a:schemeClr val="bg1"/>
                                        </a:solidFill>
                                        <a:latin typeface="Calibri"/>
                                        <a:cs typeface="Calibri"/>
                                      </a:rPr>
                                      <a:t>7</a:t>
                                    </a:r>
                                  </a:p>
                                </p:txBody>
                              </p:sp>
                              <p:sp>
                                <p:nvSpPr>
                                  <p:cNvPr id="103" name="12 CuadroTexto"/>
                                  <p:cNvSpPr txBox="1"/>
                                  <p:nvPr/>
                                </p:nvSpPr>
                                <p:spPr>
                                  <a:xfrm>
                                    <a:off x="3295096" y="5206862"/>
                                    <a:ext cx="582670" cy="27022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s-MX" sz="700" i="1" dirty="0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libri"/>
                                        <a:cs typeface="Calibri"/>
                                      </a:rPr>
                                      <a:t>producto</a:t>
                                    </a:r>
                                    <a:endParaRPr lang="es-MX" sz="700" i="1" dirty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libri"/>
                                      <a:cs typeface="Calibri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04" name="Rectángulo redondeado 678"/>
                                  <p:cNvSpPr/>
                                  <p:nvPr/>
                                </p:nvSpPr>
                                <p:spPr>
                                  <a:xfrm>
                                    <a:off x="2670394" y="2348300"/>
                                    <a:ext cx="1224136" cy="576064"/>
                                  </a:xfrm>
                                  <a:prstGeom prst="roundRect">
                                    <a:avLst/>
                                  </a:prstGeom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3">
                                    <a:schemeClr val="accent1"/>
                                  </a:fillRef>
                                  <a:effectRef idx="2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r>
                                      <a:rPr lang="es-ES" sz="800" dirty="0" smtClean="0">
                                        <a:solidFill>
                                          <a:srgbClr val="FFFFFF"/>
                                        </a:solidFill>
                                        <a:latin typeface="Calibri"/>
                                        <a:cs typeface="Calibri"/>
                                      </a:rPr>
                                      <a:t>Concentración y asignación de recursos</a:t>
                                    </a:r>
                                    <a:endParaRPr lang="es-ES" sz="800" dirty="0">
                                      <a:solidFill>
                                        <a:srgbClr val="FFFFFF"/>
                                      </a:solidFill>
                                      <a:latin typeface="Calibri"/>
                                      <a:cs typeface="Calibri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105" name="Agrupar 104"/>
                                  <p:cNvGrpSpPr/>
                                  <p:nvPr/>
                                </p:nvGrpSpPr>
                                <p:grpSpPr>
                                  <a:xfrm>
                                    <a:off x="3759044" y="2753050"/>
                                    <a:ext cx="216024" cy="311799"/>
                                    <a:chOff x="3759044" y="2753050"/>
                                    <a:chExt cx="216024" cy="311799"/>
                                  </a:xfrm>
                                </p:grpSpPr>
                                <p:sp>
                                  <p:nvSpPr>
                                    <p:cNvPr id="106" name="Elipse 688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759044" y="2753050"/>
                                      <a:ext cx="186338" cy="221467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3">
                                      <a:schemeClr val="accent1"/>
                                    </a:fillRef>
                                    <a:effectRef idx="2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s-ES">
                                        <a:latin typeface="Calibri"/>
                                        <a:cs typeface="Calibri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07" name="CuadroTexto 668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3759044" y="2753050"/>
                                      <a:ext cx="216024" cy="31179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s-ES" sz="900" dirty="0">
                                          <a:solidFill>
                                            <a:schemeClr val="bg1"/>
                                          </a:solidFill>
                                          <a:latin typeface="Calibri"/>
                                          <a:cs typeface="Calibri"/>
                                        </a:rPr>
                                        <a:t>5</a:t>
                                      </a: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55" name="Agrupar 54"/>
                                <p:cNvGrpSpPr/>
                                <p:nvPr/>
                              </p:nvGrpSpPr>
                              <p:grpSpPr>
                                <a:xfrm>
                                  <a:off x="169078" y="32499"/>
                                  <a:ext cx="3196561" cy="5888905"/>
                                  <a:chOff x="180108" y="58564"/>
                                  <a:chExt cx="3196561" cy="5888905"/>
                                </a:xfrm>
                              </p:grpSpPr>
                              <p:grpSp>
                                <p:nvGrpSpPr>
                                  <p:cNvPr id="60" name="Agrupar 713"/>
                                  <p:cNvGrpSpPr/>
                                  <p:nvPr/>
                                </p:nvGrpSpPr>
                                <p:grpSpPr>
                                  <a:xfrm>
                                    <a:off x="180108" y="58564"/>
                                    <a:ext cx="2675607" cy="5888905"/>
                                    <a:chOff x="308044" y="328799"/>
                                    <a:chExt cx="2675607" cy="4907420"/>
                                  </a:xfrm>
                                </p:grpSpPr>
                                <p:grpSp>
                                  <p:nvGrpSpPr>
                                    <p:cNvPr id="71" name="Agrupar 714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08044" y="328799"/>
                                      <a:ext cx="2675607" cy="4907420"/>
                                      <a:chOff x="225511" y="300789"/>
                                      <a:chExt cx="2675607" cy="4907420"/>
                                    </a:xfrm>
                                  </p:grpSpPr>
                                  <p:grpSp>
                                    <p:nvGrpSpPr>
                                      <p:cNvPr id="76" name="Agrupar 719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225511" y="300789"/>
                                        <a:ext cx="2675607" cy="4907420"/>
                                        <a:chOff x="225511" y="300789"/>
                                        <a:chExt cx="2675607" cy="4907420"/>
                                      </a:xfrm>
                                    </p:grpSpPr>
                                    <p:sp>
                                      <p:nvSpPr>
                                        <p:cNvPr id="78" name="Rectángulo 721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35945" y="300789"/>
                                          <a:ext cx="2055207" cy="467895"/>
                                        </a:xfrm>
                                        <a:prstGeom prst="rect">
                                          <a:avLst/>
                                        </a:prstGeom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3">
                                          <a:schemeClr val="accent1"/>
                                        </a:fillRef>
                                        <a:effectRef idx="2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r>
                                            <a:rPr lang="es-ES" cap="small" dirty="0" smtClean="0">
                                              <a:solidFill>
                                                <a:schemeClr val="bg1"/>
                                              </a:solidFill>
                                              <a:latin typeface="Calibri"/>
                                              <a:cs typeface="Calibri"/>
                                            </a:rPr>
                                            <a:t>Planeación</a:t>
                                          </a:r>
                                          <a:r>
                                            <a:rPr lang="es-ES" dirty="0" smtClean="0">
                                              <a:solidFill>
                                                <a:schemeClr val="bg1"/>
                                              </a:solidFill>
                                              <a:latin typeface="Calibri"/>
                                              <a:cs typeface="Calibri"/>
                                            </a:rPr>
                                            <a:t> </a:t>
                                          </a:r>
                                          <a:endParaRPr lang="es-ES" dirty="0">
                                            <a:solidFill>
                                              <a:schemeClr val="bg1"/>
                                            </a:solidFill>
                                            <a:latin typeface="Calibri"/>
                                            <a:cs typeface="Calibri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79" name="Rectángulo 722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25511" y="875436"/>
                                          <a:ext cx="2065641" cy="4332773"/>
                                        </a:xfrm>
                                        <a:prstGeom prst="rect">
                                          <a:avLst/>
                                        </a:prstGeom>
                                        <a:solidFill>
                                          <a:schemeClr val="accent5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3">
                                          <a:schemeClr val="accent1"/>
                                        </a:fillRef>
                                        <a:effectRef idx="2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s-ES">
                                            <a:latin typeface="Calibri"/>
                                            <a:cs typeface="Calibri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80" name="Rectángulo redondeado 723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350324" y="963447"/>
                                          <a:ext cx="853914" cy="372243"/>
                                        </a:xfrm>
                                        <a:prstGeom prst="roundRect">
                                          <a:avLst/>
                                        </a:prstGeom>
                                        <a:solidFill>
                                          <a:schemeClr val="accent1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n w="635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prstDash val="dash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3">
                                          <a:schemeClr val="accent1"/>
                                        </a:fillRef>
                                        <a:effectRef idx="2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r>
                                            <a:rPr lang="es-ES" sz="900" b="1" dirty="0" smtClean="0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libri"/>
                                              <a:cs typeface="Calibri"/>
                                            </a:rPr>
                                            <a:t>Insumo: </a:t>
                                          </a:r>
                                          <a:r>
                                            <a:rPr lang="es-ES" sz="800" dirty="0" smtClean="0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libri"/>
                                              <a:cs typeface="Calibri"/>
                                            </a:rPr>
                                            <a:t>Asignación presupuestal </a:t>
                                          </a:r>
                                          <a:endParaRPr lang="es-ES" sz="900" dirty="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latin typeface="Calibri"/>
                                            <a:cs typeface="Calibri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81" name="Rectángulo redondeado 724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1806357" y="963446"/>
                                          <a:ext cx="1094761" cy="788277"/>
                                        </a:xfrm>
                                        <a:prstGeom prst="roundRect">
                                          <a:avLst/>
                                        </a:prstGeom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n w="6350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prstDash val="dash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3">
                                          <a:schemeClr val="accent1"/>
                                        </a:fillRef>
                                        <a:effectRef idx="2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r>
                                            <a:rPr lang="es-ES" sz="900" b="1" dirty="0" smtClean="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libri"/>
                                              <a:cs typeface="Calibri"/>
                                            </a:rPr>
                                            <a:t>Producto: </a:t>
                                          </a:r>
                                          <a:r>
                                            <a:rPr lang="es-ES" sz="800" dirty="0" smtClean="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libri"/>
                                              <a:cs typeface="Calibri"/>
                                            </a:rPr>
                                            <a:t>POA, PAT, Programa Anual de Adquisiciones, Presupuesto, Plan Maestro de Infraestructura</a:t>
                                          </a:r>
                                          <a:endParaRPr lang="es-ES" sz="800" dirty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libri"/>
                                            <a:cs typeface="Calibri"/>
                                          </a:endParaRPr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82" name="Agrupar 725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777281" y="1335690"/>
                                          <a:ext cx="426957" cy="559384"/>
                                          <a:chOff x="777281" y="1335690"/>
                                          <a:chExt cx="426957" cy="559384"/>
                                        </a:xfrm>
                                      </p:grpSpPr>
                                      <p:cxnSp>
                                        <p:nvCxnSpPr>
                                          <p:cNvPr id="94" name="Conector recto 740"/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1204238" y="1642241"/>
                                            <a:ext cx="0" cy="252833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127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  <a:tailEnd type="triangle"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1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cxnSp>
                                        <p:nvCxnSpPr>
                                          <p:cNvPr id="95" name="Conector recto 741"/>
                                          <p:cNvCxnSpPr>
                                            <a:stCxn id="80" idx="2"/>
                                          </p:cNvCxnSpPr>
                                          <p:nvPr/>
                                        </p:nvCxnSpPr>
                                        <p:spPr>
                                          <a:xfrm>
                                            <a:off x="777281" y="1335690"/>
                                            <a:ext cx="0" cy="306551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127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1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cxnSp>
                                        <p:nvCxnSpPr>
                                          <p:cNvPr id="96" name="Conector recto 742"/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777281" y="1642241"/>
                                            <a:ext cx="426957" cy="0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1270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1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</p:grpSp>
                                    <p:grpSp>
                                      <p:nvGrpSpPr>
                                        <p:cNvPr id="83" name="Agrupar 726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1178304" y="1751724"/>
                                          <a:ext cx="945534" cy="3176284"/>
                                          <a:chOff x="1178304" y="1751724"/>
                                          <a:chExt cx="945534" cy="3176284"/>
                                        </a:xfrm>
                                      </p:grpSpPr>
                                      <p:cxnSp>
                                        <p:nvCxnSpPr>
                                          <p:cNvPr id="91" name="Conector recto 734"/>
                                          <p:cNvCxnSpPr/>
                                          <p:nvPr/>
                                        </p:nvCxnSpPr>
                                        <p:spPr>
                                          <a:xfrm flipV="1">
                                            <a:off x="1178304" y="4922622"/>
                                            <a:ext cx="945534" cy="5385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1270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1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cxnSp>
                                        <p:nvCxnSpPr>
                                          <p:cNvPr id="92" name="Conector recto 735"/>
                                          <p:cNvCxnSpPr/>
                                          <p:nvPr/>
                                        </p:nvCxnSpPr>
                                        <p:spPr>
                                          <a:xfrm flipV="1">
                                            <a:off x="2119198" y="1751724"/>
                                            <a:ext cx="4640" cy="3170898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1270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  <a:prstDash val="solid"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1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cxnSp>
                                        <p:nvCxnSpPr>
                                          <p:cNvPr id="93" name="Conector recto 737"/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1178304" y="2318861"/>
                                            <a:ext cx="13072" cy="2609147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12700">
                                            <a:solidFill>
                                              <a:schemeClr val="accent5">
                                                <a:lumMod val="75000"/>
                                              </a:schemeClr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1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</p:grpSp>
                                    <p:sp>
                                      <p:nvSpPr>
                                        <p:cNvPr id="84" name="Rectángulo redondeado 727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78752" y="1895075"/>
                                          <a:ext cx="1226134" cy="443435"/>
                                        </a:xfrm>
                                        <a:prstGeom prst="roundRect">
                                          <a:avLst/>
                                        </a:prstGeom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3">
                                          <a:schemeClr val="accent1"/>
                                        </a:fillRef>
                                        <a:effectRef idx="2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r>
                                            <a:rPr lang="es-ES" sz="800" dirty="0" smtClean="0">
                                              <a:solidFill>
                                                <a:srgbClr val="FFFFFF"/>
                                              </a:solidFill>
                                              <a:latin typeface="Calibri"/>
                                              <a:cs typeface="Calibri"/>
                                            </a:rPr>
                                            <a:t>Planeación estratégica</a:t>
                                          </a:r>
                                          <a:endParaRPr lang="es-ES" sz="800" dirty="0">
                                            <a:solidFill>
                                              <a:srgbClr val="FFFFFF"/>
                                            </a:solidFill>
                                            <a:latin typeface="Calibri"/>
                                            <a:cs typeface="Calibri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85" name="Rectángulo redondeado 728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713806" y="2674502"/>
                                          <a:ext cx="1226134" cy="485001"/>
                                        </a:xfrm>
                                        <a:prstGeom prst="roundRect">
                                          <a:avLst/>
                                        </a:prstGeom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3">
                                          <a:schemeClr val="accent1"/>
                                        </a:fillRef>
                                        <a:effectRef idx="2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r>
                                            <a:rPr lang="es-ES" sz="800" dirty="0" smtClean="0">
                                              <a:solidFill>
                                                <a:srgbClr val="FFFFFF"/>
                                              </a:solidFill>
                                              <a:latin typeface="Calibri"/>
                                              <a:cs typeface="Calibri"/>
                                            </a:rPr>
                                            <a:t>Planteamiento de necesidades en unidades administrativas</a:t>
                                          </a:r>
                                          <a:endParaRPr lang="es-ES" sz="800" dirty="0">
                                            <a:solidFill>
                                              <a:srgbClr val="FFFFFF"/>
                                            </a:solidFill>
                                            <a:latin typeface="Calibri"/>
                                            <a:cs typeface="Calibri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86" name="Rectángulo redondeado 729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78752" y="3465570"/>
                                          <a:ext cx="1226134" cy="451372"/>
                                        </a:xfrm>
                                        <a:prstGeom prst="roundRect">
                                          <a:avLst/>
                                        </a:prstGeom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3">
                                          <a:schemeClr val="accent1"/>
                                        </a:fillRef>
                                        <a:effectRef idx="2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r>
                                            <a:rPr lang="es-ES" sz="800" dirty="0" smtClean="0">
                                              <a:solidFill>
                                                <a:srgbClr val="FFFFFF"/>
                                              </a:solidFill>
                                              <a:latin typeface="Calibri"/>
                                              <a:cs typeface="Calibri"/>
                                            </a:rPr>
                                            <a:t>Recepción y revisión de planes de trabajo y abastecimiento</a:t>
                                          </a:r>
                                          <a:endParaRPr lang="es-ES" sz="800" dirty="0">
                                            <a:solidFill>
                                              <a:srgbClr val="FFFFFF"/>
                                            </a:solidFill>
                                            <a:latin typeface="Calibri"/>
                                            <a:cs typeface="Calibri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87" name="Rectángulo redondeado 730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81747" y="4252148"/>
                                          <a:ext cx="1226134" cy="527323"/>
                                        </a:xfrm>
                                        <a:prstGeom prst="roundRect">
                                          <a:avLst/>
                                        </a:prstGeom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3">
                                          <a:schemeClr val="accent1"/>
                                        </a:fillRef>
                                        <a:effectRef idx="2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r>
                                            <a:rPr lang="es-ES" sz="800" dirty="0" smtClean="0">
                                              <a:solidFill>
                                                <a:srgbClr val="FFFFFF"/>
                                              </a:solidFill>
                                              <a:latin typeface="Calibri"/>
                                              <a:cs typeface="Calibri"/>
                                            </a:rPr>
                                            <a:t>Programación y presupuestación </a:t>
                                          </a:r>
                                          <a:endParaRPr lang="es-ES" sz="800" dirty="0">
                                            <a:solidFill>
                                              <a:srgbClr val="FFFFFF"/>
                                            </a:solidFill>
                                            <a:latin typeface="Calibri"/>
                                            <a:cs typeface="Calibri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88" name="Elipse 731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1799253" y="3047968"/>
                                          <a:ext cx="186338" cy="184556"/>
                                        </a:xfrm>
                                        <a:prstGeom prst="ellipse">
                                          <a:avLst/>
                                        </a:prstGeom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3">
                                          <a:schemeClr val="accent1"/>
                                        </a:fillRef>
                                        <a:effectRef idx="2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s-ES">
                                            <a:latin typeface="Calibri"/>
                                            <a:cs typeface="Calibri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89" name="Elipse 732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1799253" y="3768048"/>
                                          <a:ext cx="186338" cy="184556"/>
                                        </a:xfrm>
                                        <a:prstGeom prst="ellipse">
                                          <a:avLst/>
                                        </a:prstGeom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3">
                                          <a:schemeClr val="accent1"/>
                                        </a:fillRef>
                                        <a:effectRef idx="2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s-ES">
                                            <a:latin typeface="Calibri"/>
                                            <a:cs typeface="Calibri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90" name="Elipse 733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1799253" y="4668148"/>
                                          <a:ext cx="186338" cy="184556"/>
                                        </a:xfrm>
                                        <a:prstGeom prst="ellipse">
                                          <a:avLst/>
                                        </a:prstGeom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3">
                                          <a:schemeClr val="accent1"/>
                                        </a:fillRef>
                                        <a:effectRef idx="2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s-ES">
                                            <a:latin typeface="Calibri"/>
                                            <a:cs typeface="Calibri"/>
                                          </a:endParaRP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77" name="Elipse 720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799253" y="2207875"/>
                                        <a:ext cx="186338" cy="184556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3">
                                        <a:schemeClr val="accent1"/>
                                      </a:fillRef>
                                      <a:effectRef idx="2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s-ES">
                                          <a:latin typeface="Calibri"/>
                                          <a:cs typeface="Calibri"/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72" name="CuadroTexto 715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1881785" y="2238944"/>
                                      <a:ext cx="133112" cy="259833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s-ES" sz="900" dirty="0">
                                          <a:solidFill>
                                            <a:schemeClr val="bg1"/>
                                          </a:solidFill>
                                          <a:latin typeface="Calibri"/>
                                          <a:cs typeface="Calibri"/>
                                        </a:rPr>
                                        <a:t>1</a:t>
                                      </a:r>
                                    </a:p>
                                  </p:txBody>
                                </p:sp>
                                <p:sp>
                                  <p:nvSpPr>
                                    <p:cNvPr id="73" name="CuadroTexto 716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1881785" y="3079099"/>
                                      <a:ext cx="159724" cy="259833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s-ES" sz="900" dirty="0" smtClean="0">
                                          <a:solidFill>
                                            <a:schemeClr val="bg1"/>
                                          </a:solidFill>
                                          <a:latin typeface="Calibri"/>
                                          <a:cs typeface="Calibri"/>
                                        </a:rPr>
                                        <a:t>2</a:t>
                                      </a:r>
                                      <a:endParaRPr lang="es-ES" sz="900" dirty="0">
                                        <a:solidFill>
                                          <a:schemeClr val="bg1"/>
                                        </a:solidFill>
                                        <a:latin typeface="Calibri"/>
                                        <a:cs typeface="Calibri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74" name="CuadroTexto 717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1881785" y="3796059"/>
                                      <a:ext cx="202585" cy="259833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s-ES" sz="900" dirty="0" smtClean="0">
                                          <a:solidFill>
                                            <a:schemeClr val="bg1"/>
                                          </a:solidFill>
                                          <a:latin typeface="Calibri"/>
                                          <a:cs typeface="Calibri"/>
                                        </a:rPr>
                                        <a:t>3</a:t>
                                      </a:r>
                                      <a:endParaRPr lang="es-ES" sz="900" dirty="0">
                                        <a:solidFill>
                                          <a:schemeClr val="bg1"/>
                                        </a:solidFill>
                                        <a:latin typeface="Calibri"/>
                                        <a:cs typeface="Calibri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75" name="CuadroTexto 718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1881785" y="4702694"/>
                                      <a:ext cx="167627" cy="259833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s-ES" sz="900" dirty="0" smtClean="0">
                                          <a:solidFill>
                                            <a:schemeClr val="bg1"/>
                                          </a:solidFill>
                                          <a:latin typeface="Calibri"/>
                                          <a:cs typeface="Calibri"/>
                                        </a:rPr>
                                        <a:t>4</a:t>
                                      </a:r>
                                      <a:endParaRPr lang="es-ES" sz="900" dirty="0">
                                        <a:solidFill>
                                          <a:schemeClr val="bg1"/>
                                        </a:solidFill>
                                        <a:latin typeface="Calibri"/>
                                        <a:cs typeface="Calibri"/>
                                      </a:endParaRP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61" name="5 CuadroTexto"/>
                                  <p:cNvSpPr txBox="1"/>
                                  <p:nvPr/>
                                </p:nvSpPr>
                                <p:spPr>
                                  <a:xfrm>
                                    <a:off x="1108312" y="2706966"/>
                                    <a:ext cx="582670" cy="27022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s-MX" sz="700" i="1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libri"/>
                                        <a:cs typeface="Calibri"/>
                                      </a:rPr>
                                      <a:t>insumo</a:t>
                                    </a:r>
                                    <a:endParaRPr lang="es-MX" sz="700" i="1" dirty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libri"/>
                                      <a:cs typeface="Calibri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62" name="6 CuadroTexto"/>
                                  <p:cNvSpPr txBox="1"/>
                                  <p:nvPr/>
                                </p:nvSpPr>
                                <p:spPr>
                                  <a:xfrm>
                                    <a:off x="1145973" y="3713371"/>
                                    <a:ext cx="582670" cy="27022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s-MX" sz="700" i="1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libri"/>
                                        <a:cs typeface="Calibri"/>
                                      </a:rPr>
                                      <a:t>insumo</a:t>
                                    </a:r>
                                    <a:endParaRPr lang="es-MX" sz="700" i="1" dirty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libri"/>
                                      <a:cs typeface="Calibri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63" name="7 CuadroTexto"/>
                                  <p:cNvSpPr txBox="1"/>
                                  <p:nvPr/>
                                </p:nvSpPr>
                                <p:spPr>
                                  <a:xfrm>
                                    <a:off x="1178284" y="4598851"/>
                                    <a:ext cx="582670" cy="27022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s-MX" sz="700" i="1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libri"/>
                                        <a:cs typeface="Calibri"/>
                                      </a:rPr>
                                      <a:t>insumo</a:t>
                                    </a:r>
                                    <a:endParaRPr lang="es-MX" sz="700" i="1" dirty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libri"/>
                                      <a:cs typeface="Calibri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64" name="8 CuadroTexto"/>
                                  <p:cNvSpPr txBox="1"/>
                                  <p:nvPr/>
                                </p:nvSpPr>
                                <p:spPr>
                                  <a:xfrm>
                                    <a:off x="1132901" y="3489020"/>
                                    <a:ext cx="582670" cy="27022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s-MX" sz="700" i="1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libri"/>
                                        <a:cs typeface="Calibri"/>
                                      </a:rPr>
                                      <a:t>producto</a:t>
                                    </a:r>
                                    <a:endParaRPr lang="es-MX" sz="700" i="1" dirty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libri"/>
                                      <a:cs typeface="Calibri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65" name="9 CuadroTexto"/>
                                  <p:cNvSpPr txBox="1"/>
                                  <p:nvPr/>
                                </p:nvSpPr>
                                <p:spPr>
                                  <a:xfrm>
                                    <a:off x="1158835" y="4388356"/>
                                    <a:ext cx="582670" cy="27022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s-MX" sz="700" i="1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libri"/>
                                        <a:cs typeface="Calibri"/>
                                      </a:rPr>
                                      <a:t>producto</a:t>
                                    </a:r>
                                    <a:endParaRPr lang="es-MX" sz="700" i="1" dirty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libri"/>
                                      <a:cs typeface="Calibri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66" name="10 CuadroTexto"/>
                                  <p:cNvSpPr txBox="1"/>
                                  <p:nvPr/>
                                </p:nvSpPr>
                                <p:spPr>
                                  <a:xfrm>
                                    <a:off x="1170620" y="5438962"/>
                                    <a:ext cx="582670" cy="27022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s-MX" sz="700" i="1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libri"/>
                                        <a:cs typeface="Calibri"/>
                                      </a:rPr>
                                      <a:t>producto</a:t>
                                    </a:r>
                                    <a:endParaRPr lang="es-MX" sz="700" i="1" dirty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libri"/>
                                      <a:cs typeface="Calibri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67" name="3 CuadroTexto"/>
                                  <p:cNvSpPr txBox="1"/>
                                  <p:nvPr/>
                                </p:nvSpPr>
                                <p:spPr>
                                  <a:xfrm>
                                    <a:off x="1102764" y="2506909"/>
                                    <a:ext cx="582670" cy="27022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s-MX" sz="700" i="1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libri"/>
                                        <a:cs typeface="Calibri"/>
                                      </a:rPr>
                                      <a:t>producto</a:t>
                                    </a:r>
                                    <a:endParaRPr lang="es-MX" sz="700" i="1" dirty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libri"/>
                                      <a:cs typeface="Calibri"/>
                                    </a:endParaRPr>
                                  </a:p>
                                </p:txBody>
                              </p:sp>
                              <p:cxnSp>
                                <p:nvCxnSpPr>
                                  <p:cNvPr id="68" name="Conector recto 705"/>
                                  <p:cNvCxnSpPr/>
                                  <p:nvPr/>
                                </p:nvCxnSpPr>
                                <p:spPr>
                                  <a:xfrm>
                                    <a:off x="2627784" y="1820093"/>
                                    <a:ext cx="0" cy="96739"/>
                                  </a:xfrm>
                                  <a:prstGeom prst="line">
                                    <a:avLst/>
                                  </a:prstGeom>
                                  <a:ln w="1270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69" name="Conector recto 706"/>
                                  <p:cNvCxnSpPr/>
                                  <p:nvPr/>
                                </p:nvCxnSpPr>
                                <p:spPr>
                                  <a:xfrm>
                                    <a:off x="2627784" y="1916832"/>
                                    <a:ext cx="737519" cy="0"/>
                                  </a:xfrm>
                                  <a:prstGeom prst="line">
                                    <a:avLst/>
                                  </a:prstGeom>
                                  <a:ln w="1270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70" name="Conector recto de flecha 707"/>
                                  <p:cNvCxnSpPr/>
                                  <p:nvPr/>
                                </p:nvCxnSpPr>
                                <p:spPr>
                                  <a:xfrm>
                                    <a:off x="3366749" y="1916832"/>
                                    <a:ext cx="9920" cy="438018"/>
                                  </a:xfrm>
                                  <a:prstGeom prst="straightConnector1">
                                    <a:avLst/>
                                  </a:prstGeom>
                                  <a:ln w="1270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tailEnd type="triangle"/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grpSp>
                              <p:nvGrpSpPr>
                                <p:cNvPr id="56" name="Agrupar 55"/>
                                <p:cNvGrpSpPr/>
                                <p:nvPr/>
                              </p:nvGrpSpPr>
                              <p:grpSpPr>
                                <a:xfrm>
                                  <a:off x="6063299" y="4558110"/>
                                  <a:ext cx="360041" cy="311801"/>
                                  <a:chOff x="6063299" y="4558110"/>
                                  <a:chExt cx="360041" cy="311801"/>
                                </a:xfrm>
                              </p:grpSpPr>
                              <p:sp>
                                <p:nvSpPr>
                                  <p:cNvPr id="58" name="Elipse 658"/>
                                  <p:cNvSpPr/>
                                  <p:nvPr/>
                                </p:nvSpPr>
                                <p:spPr>
                                  <a:xfrm>
                                    <a:off x="6135308" y="4625258"/>
                                    <a:ext cx="186338" cy="221467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3">
                                    <a:schemeClr val="accent1"/>
                                  </a:fillRef>
                                  <a:effectRef idx="2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s-ES">
                                      <a:latin typeface="Calibri"/>
                                      <a:cs typeface="Calibri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59" name="CuadroTexto 648"/>
                                  <p:cNvSpPr txBox="1"/>
                                  <p:nvPr/>
                                </p:nvSpPr>
                                <p:spPr>
                                  <a:xfrm>
                                    <a:off x="6063299" y="4558110"/>
                                    <a:ext cx="360041" cy="31180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s-ES" sz="900" dirty="0" smtClean="0">
                                        <a:solidFill>
                                          <a:schemeClr val="bg1"/>
                                        </a:solidFill>
                                        <a:latin typeface="Calibri"/>
                                        <a:cs typeface="Calibri"/>
                                      </a:rPr>
                                      <a:t>10</a:t>
                                    </a:r>
                                    <a:endParaRPr lang="es-ES" sz="900" dirty="0">
                                      <a:solidFill>
                                        <a:schemeClr val="bg1"/>
                                      </a:solidFill>
                                      <a:latin typeface="Calibri"/>
                                      <a:cs typeface="Calibri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57" name="30 CuadroTexto"/>
                                <p:cNvSpPr txBox="1"/>
                                <p:nvPr/>
                              </p:nvSpPr>
                              <p:spPr>
                                <a:xfrm>
                                  <a:off x="5026083" y="1784401"/>
                                  <a:ext cx="582670" cy="270228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s-MX" sz="700" i="1" dirty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libri"/>
                                      <a:cs typeface="Calibri"/>
                                    </a:rPr>
                                    <a:t>insumo</a:t>
                                  </a:r>
                                  <a:endParaRPr lang="es-MX" sz="7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libri"/>
                                    <a:cs typeface="Calibri"/>
                                  </a:endParaRPr>
                                </a:p>
                              </p:txBody>
                            </p:sp>
                          </p:grpSp>
                        </p:grpSp>
                        <p:cxnSp>
                          <p:nvCxnSpPr>
                            <p:cNvPr id="41" name="Conector recto 743"/>
                            <p:cNvCxnSpPr/>
                            <p:nvPr/>
                          </p:nvCxnSpPr>
                          <p:spPr>
                            <a:xfrm flipH="1">
                              <a:off x="975550" y="5705378"/>
                              <a:ext cx="7560840" cy="0"/>
                            </a:xfrm>
                            <a:prstGeom prst="line">
                              <a:avLst/>
                            </a:prstGeom>
                            <a:ln w="635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prstDash val="sysDot"/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2" name="Conector recto 744"/>
                            <p:cNvCxnSpPr/>
                            <p:nvPr/>
                          </p:nvCxnSpPr>
                          <p:spPr>
                            <a:xfrm flipH="1" flipV="1">
                              <a:off x="951005" y="2345123"/>
                              <a:ext cx="24545" cy="3360255"/>
                            </a:xfrm>
                            <a:prstGeom prst="line">
                              <a:avLst/>
                            </a:prstGeom>
                            <a:ln w="635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prstDash val="sysDot"/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43" name="32 CuadroTexto"/>
                            <p:cNvSpPr txBox="1"/>
                            <p:nvPr/>
                          </p:nvSpPr>
                          <p:spPr>
                            <a:xfrm>
                              <a:off x="975550" y="5489355"/>
                              <a:ext cx="582670" cy="270228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s-MX" sz="700" i="1" dirty="0" smtClean="0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libri"/>
                                  <a:cs typeface="Calibri"/>
                                </a:rPr>
                                <a:t>insumo</a:t>
                              </a:r>
                              <a:endParaRPr lang="es-MX" sz="700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libri"/>
                                <a:cs typeface="Calibri"/>
                              </a:endParaRPr>
                            </a:p>
                          </p:txBody>
                        </p:sp>
                      </p:grpSp>
                      <p:cxnSp>
                        <p:nvCxnSpPr>
                          <p:cNvPr id="39" name="Conector recto de flecha 745"/>
                          <p:cNvCxnSpPr/>
                          <p:nvPr/>
                        </p:nvCxnSpPr>
                        <p:spPr>
                          <a:xfrm>
                            <a:off x="323528" y="2361142"/>
                            <a:ext cx="307250" cy="0"/>
                          </a:xfrm>
                          <a:prstGeom prst="straightConnector1">
                            <a:avLst/>
                          </a:prstGeom>
                          <a:ln w="6350">
                            <a:solidFill>
                              <a:schemeClr val="accent4">
                                <a:lumMod val="75000"/>
                              </a:schemeClr>
                            </a:solidFill>
                            <a:prstDash val="sysDot"/>
                            <a:tailEnd type="triangle"/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37" name="5 CuadroTexto"/>
                        <p:cNvSpPr txBox="1"/>
                        <p:nvPr/>
                      </p:nvSpPr>
                      <p:spPr>
                        <a:xfrm>
                          <a:off x="2771800" y="1700809"/>
                          <a:ext cx="582670" cy="27022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s-MX" sz="700" i="1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libri"/>
                              <a:cs typeface="Calibri"/>
                            </a:rPr>
                            <a:t>insumo</a:t>
                          </a:r>
                          <a:endParaRPr lang="es-MX" sz="700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29" name="Rectángulo redondeado 652"/>
                    <p:cNvSpPr/>
                    <p:nvPr/>
                  </p:nvSpPr>
                  <p:spPr>
                    <a:xfrm>
                      <a:off x="5089149" y="4934451"/>
                      <a:ext cx="1080120" cy="432040"/>
                    </a:xfrm>
                    <a:prstGeom prst="roundRect">
                      <a:avLst/>
                    </a:prstGeom>
                    <a:solidFill>
                      <a:schemeClr val="accent3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s-ES" sz="80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Abastecimiento de medicamentos e insumos</a:t>
                      </a:r>
                      <a:endParaRPr lang="es-ES" sz="80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  <p:cxnSp>
                  <p:nvCxnSpPr>
                    <p:cNvPr id="30" name="34 Conector angular"/>
                    <p:cNvCxnSpPr>
                      <a:endCxn id="136" idx="1"/>
                    </p:cNvCxnSpPr>
                    <p:nvPr/>
                  </p:nvCxnSpPr>
                  <p:spPr>
                    <a:xfrm>
                      <a:off x="3826626" y="3490834"/>
                      <a:ext cx="1246799" cy="453432"/>
                    </a:xfrm>
                    <a:prstGeom prst="bentConnector3">
                      <a:avLst>
                        <a:gd name="adj1" fmla="val 38650"/>
                      </a:avLst>
                    </a:prstGeom>
                    <a:ln w="25400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" name="CuadroTexto 669"/>
                    <p:cNvSpPr txBox="1"/>
                    <p:nvPr/>
                  </p:nvSpPr>
                  <p:spPr>
                    <a:xfrm>
                      <a:off x="3707904" y="5085184"/>
                      <a:ext cx="205120" cy="3118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9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7</a:t>
                      </a:r>
                    </a:p>
                  </p:txBody>
                </p:sp>
                <p:sp>
                  <p:nvSpPr>
                    <p:cNvPr id="32" name="Elipse 657"/>
                    <p:cNvSpPr/>
                    <p:nvPr/>
                  </p:nvSpPr>
                  <p:spPr>
                    <a:xfrm>
                      <a:off x="6084168" y="5229200"/>
                      <a:ext cx="186338" cy="221467"/>
                    </a:xfrm>
                    <a:prstGeom prst="ellipse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>
                        <a:latin typeface="Calibri"/>
                        <a:cs typeface="Calibri"/>
                      </a:endParaRPr>
                    </a:p>
                  </p:txBody>
                </p:sp>
                <p:sp>
                  <p:nvSpPr>
                    <p:cNvPr id="33" name="CuadroTexto 647"/>
                    <p:cNvSpPr txBox="1"/>
                    <p:nvPr/>
                  </p:nvSpPr>
                  <p:spPr>
                    <a:xfrm>
                      <a:off x="6012160" y="5229200"/>
                      <a:ext cx="360040" cy="3118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ES" sz="9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lang="es-ES" sz="9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</p:grpSp>
              <p:cxnSp>
                <p:nvCxnSpPr>
                  <p:cNvPr id="26" name="Conector recto 695"/>
                  <p:cNvCxnSpPr/>
                  <p:nvPr/>
                </p:nvCxnSpPr>
                <p:spPr>
                  <a:xfrm flipV="1">
                    <a:off x="4448853" y="1944714"/>
                    <a:ext cx="0" cy="3638015"/>
                  </a:xfrm>
                  <a:prstGeom prst="line">
                    <a:avLst/>
                  </a:prstGeom>
                  <a:ln w="127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Rectángulo redondeado 383"/>
                  <p:cNvSpPr/>
                  <p:nvPr/>
                </p:nvSpPr>
                <p:spPr>
                  <a:xfrm>
                    <a:off x="7304812" y="3064901"/>
                    <a:ext cx="1226134" cy="607075"/>
                  </a:xfrm>
                  <a:prstGeom prst="roundRect">
                    <a:avLst/>
                  </a:prstGeom>
                  <a:solidFill>
                    <a:schemeClr val="accent4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S" sz="80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Evaluación</a:t>
                    </a:r>
                    <a:endParaRPr lang="es-ES" sz="800" dirty="0">
                      <a:solidFill>
                        <a:srgbClr val="FFFFFF"/>
                      </a:solidFill>
                      <a:latin typeface="Calibri"/>
                      <a:cs typeface="Calibri"/>
                    </a:endParaRPr>
                  </a:p>
                </p:txBody>
              </p:sp>
            </p:grpSp>
            <p:sp>
              <p:nvSpPr>
                <p:cNvPr id="23" name="Elipse 386"/>
                <p:cNvSpPr/>
                <p:nvPr/>
              </p:nvSpPr>
              <p:spPr>
                <a:xfrm>
                  <a:off x="8388424" y="3573016"/>
                  <a:ext cx="186338" cy="221467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latin typeface="Calibri"/>
                    <a:cs typeface="Calibri"/>
                  </a:endParaRPr>
                </a:p>
              </p:txBody>
            </p:sp>
            <p:sp>
              <p:nvSpPr>
                <p:cNvPr id="24" name="CuadroTexto 521"/>
                <p:cNvSpPr txBox="1"/>
                <p:nvPr/>
              </p:nvSpPr>
              <p:spPr>
                <a:xfrm>
                  <a:off x="8316416" y="3573016"/>
                  <a:ext cx="416223" cy="3118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900" dirty="0" smtClean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13</a:t>
                  </a:r>
                  <a:endParaRPr lang="es-ES" sz="900" dirty="0">
                    <a:solidFill>
                      <a:schemeClr val="bg1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5" name="Agrupar 14"/>
              <p:cNvGrpSpPr/>
              <p:nvPr/>
            </p:nvGrpSpPr>
            <p:grpSpPr>
              <a:xfrm>
                <a:off x="4575987" y="6165304"/>
                <a:ext cx="2088232" cy="1544537"/>
                <a:chOff x="4575987" y="6165304"/>
                <a:chExt cx="2088232" cy="1544537"/>
              </a:xfrm>
            </p:grpSpPr>
            <p:sp>
              <p:nvSpPr>
                <p:cNvPr id="17" name="Rectángulo redondeado 651"/>
                <p:cNvSpPr/>
                <p:nvPr/>
              </p:nvSpPr>
              <p:spPr>
                <a:xfrm>
                  <a:off x="4575987" y="6165304"/>
                  <a:ext cx="2088232" cy="1544537"/>
                </a:xfrm>
                <a:prstGeom prst="roundRect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900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Calibri"/>
                    <a:cs typeface="Calibri"/>
                  </a:endParaRPr>
                </a:p>
                <a:p>
                  <a:pPr algn="ctr"/>
                  <a:endParaRPr lang="es-ES" sz="900" dirty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Calibri"/>
                    <a:cs typeface="Calibri"/>
                  </a:endParaRPr>
                </a:p>
                <a:p>
                  <a:pPr algn="ctr"/>
                  <a:endParaRPr lang="es-ES" sz="900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Calibri"/>
                    <a:cs typeface="Calibri"/>
                  </a:endParaRPr>
                </a:p>
                <a:p>
                  <a:pPr algn="ctr"/>
                  <a:endParaRPr lang="es-ES" sz="900" b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Calibri"/>
                    <a:cs typeface="Calibri"/>
                  </a:endParaRPr>
                </a:p>
                <a:p>
                  <a:pPr algn="ctr"/>
                  <a:r>
                    <a:rPr lang="es-ES" sz="900" b="1" dirty="0" smtClean="0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atin typeface="Calibri"/>
                      <a:cs typeface="Calibri"/>
                    </a:rPr>
                    <a:t>Prestación de servicios de</a:t>
                  </a:r>
                </a:p>
                <a:p>
                  <a:pPr algn="ctr"/>
                  <a:r>
                    <a:rPr lang="es-ES" sz="900" b="1" dirty="0" smtClean="0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atin typeface="Calibri"/>
                      <a:cs typeface="Calibri"/>
                    </a:rPr>
                    <a:t>salud</a:t>
                  </a:r>
                  <a:endParaRPr lang="es-ES" sz="900" b="1" dirty="0" smtClean="0">
                    <a:solidFill>
                      <a:schemeClr val="accent3">
                        <a:lumMod val="50000"/>
                      </a:schemeClr>
                    </a:solidFill>
                    <a:latin typeface="Calibri"/>
                    <a:cs typeface="Calibri"/>
                  </a:endParaRPr>
                </a:p>
                <a:p>
                  <a:pPr algn="ctr"/>
                  <a:endParaRPr lang="es-ES" sz="900" dirty="0">
                    <a:solidFill>
                      <a:schemeClr val="accent3">
                        <a:lumMod val="50000"/>
                      </a:schemeClr>
                    </a:solidFill>
                    <a:latin typeface="Calibri"/>
                    <a:cs typeface="Calibri"/>
                  </a:endParaRPr>
                </a:p>
                <a:p>
                  <a:pPr algn="ctr"/>
                  <a:endParaRPr lang="es-ES" sz="900" dirty="0" smtClean="0">
                    <a:solidFill>
                      <a:schemeClr val="accent3">
                        <a:lumMod val="50000"/>
                      </a:schemeClr>
                    </a:solidFill>
                    <a:latin typeface="Calibri"/>
                    <a:cs typeface="Calibri"/>
                  </a:endParaRPr>
                </a:p>
                <a:p>
                  <a:pPr algn="ctr"/>
                  <a:endParaRPr lang="es-ES" sz="900" dirty="0">
                    <a:solidFill>
                      <a:schemeClr val="accent3">
                        <a:lumMod val="50000"/>
                      </a:schemeClr>
                    </a:solidFill>
                    <a:latin typeface="Calibri"/>
                    <a:cs typeface="Calibri"/>
                  </a:endParaRPr>
                </a:p>
                <a:p>
                  <a:pPr algn="ctr"/>
                  <a:endParaRPr lang="es-ES" sz="900" dirty="0" smtClean="0">
                    <a:solidFill>
                      <a:schemeClr val="accent3">
                        <a:lumMod val="50000"/>
                      </a:schemeClr>
                    </a:solidFill>
                    <a:latin typeface="Calibri"/>
                    <a:cs typeface="Calibri"/>
                  </a:endParaRPr>
                </a:p>
                <a:p>
                  <a:pPr algn="ctr"/>
                  <a:endParaRPr lang="es-ES" sz="900" dirty="0">
                    <a:solidFill>
                      <a:schemeClr val="accent3">
                        <a:lumMod val="50000"/>
                      </a:schemeClr>
                    </a:solidFill>
                    <a:latin typeface="Calibri"/>
                    <a:cs typeface="Calibri"/>
                  </a:endParaRPr>
                </a:p>
                <a:p>
                  <a:pPr algn="ctr"/>
                  <a:endParaRPr lang="es-ES" sz="900" dirty="0" smtClean="0">
                    <a:solidFill>
                      <a:schemeClr val="accent3">
                        <a:lumMod val="50000"/>
                      </a:schemeClr>
                    </a:solidFill>
                    <a:latin typeface="Calibri"/>
                    <a:cs typeface="Calibri"/>
                  </a:endParaRPr>
                </a:p>
                <a:p>
                  <a:pPr algn="ctr"/>
                  <a:endParaRPr lang="es-ES" sz="900" dirty="0">
                    <a:solidFill>
                      <a:schemeClr val="accent3">
                        <a:lumMod val="50000"/>
                      </a:schemeClr>
                    </a:solidFill>
                    <a:latin typeface="Calibri"/>
                    <a:cs typeface="Calibri"/>
                  </a:endParaRPr>
                </a:p>
                <a:p>
                  <a:pPr algn="ctr"/>
                  <a:endParaRPr lang="es-ES" sz="900" dirty="0" smtClean="0">
                    <a:solidFill>
                      <a:schemeClr val="accent3">
                        <a:lumMod val="50000"/>
                      </a:schemeClr>
                    </a:solidFill>
                    <a:latin typeface="Calibri"/>
                    <a:cs typeface="Calibri"/>
                  </a:endParaRPr>
                </a:p>
                <a:p>
                  <a:pPr algn="ctr"/>
                  <a:endParaRPr lang="es-ES" sz="900" dirty="0">
                    <a:solidFill>
                      <a:schemeClr val="accent3">
                        <a:lumMod val="50000"/>
                      </a:schemeClr>
                    </a:solidFill>
                    <a:latin typeface="Calibri"/>
                    <a:cs typeface="Calibri"/>
                  </a:endParaRPr>
                </a:p>
                <a:p>
                  <a:pPr algn="ctr"/>
                  <a:endParaRPr lang="es-ES" sz="900" dirty="0">
                    <a:solidFill>
                      <a:schemeClr val="accent3">
                        <a:lumMod val="50000"/>
                      </a:schemeClr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8" name="Rectángulo redondeado 652"/>
                <p:cNvSpPr/>
                <p:nvPr/>
              </p:nvSpPr>
              <p:spPr>
                <a:xfrm>
                  <a:off x="5062320" y="6674467"/>
                  <a:ext cx="1127132" cy="310128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8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Calibri"/>
                      <a:cs typeface="Calibri"/>
                    </a:rPr>
                    <a:t>Servicios de Salud a la Persona</a:t>
                  </a:r>
                  <a:endParaRPr lang="es-ES" sz="800" dirty="0">
                    <a:solidFill>
                      <a:schemeClr val="accent3">
                        <a:lumMod val="50000"/>
                      </a:schemeClr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9" name="Rectángulo redondeado 659"/>
                <p:cNvSpPr/>
                <p:nvPr/>
              </p:nvSpPr>
              <p:spPr>
                <a:xfrm>
                  <a:off x="4721118" y="6577201"/>
                  <a:ext cx="1800200" cy="1069926"/>
                </a:xfrm>
                <a:prstGeom prst="roundRect">
                  <a:avLst/>
                </a:prstGeom>
                <a:noFill/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latin typeface="Calibri"/>
                    <a:cs typeface="Calibri"/>
                  </a:endParaRPr>
                </a:p>
              </p:txBody>
            </p:sp>
            <p:sp>
              <p:nvSpPr>
                <p:cNvPr id="20" name="Rectángulo redondeado 661"/>
                <p:cNvSpPr/>
                <p:nvPr/>
              </p:nvSpPr>
              <p:spPr>
                <a:xfrm>
                  <a:off x="5062320" y="7322486"/>
                  <a:ext cx="1119348" cy="288032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8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Calibri"/>
                      <a:cs typeface="Calibri"/>
                    </a:rPr>
                    <a:t>Regulación y Control Sanitarios</a:t>
                  </a:r>
                  <a:endParaRPr lang="es-ES" sz="800" dirty="0">
                    <a:solidFill>
                      <a:schemeClr val="accent3">
                        <a:lumMod val="50000"/>
                      </a:schemeClr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1" name="Rectángulo redondeado 652"/>
                <p:cNvSpPr/>
                <p:nvPr/>
              </p:nvSpPr>
              <p:spPr>
                <a:xfrm>
                  <a:off x="5062320" y="7016174"/>
                  <a:ext cx="1116098" cy="241890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8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Calibri"/>
                      <a:cs typeface="Calibri"/>
                    </a:rPr>
                    <a:t>Servicios de Salud a la  Comunidad</a:t>
                  </a:r>
                  <a:endParaRPr lang="es-ES" sz="800" dirty="0">
                    <a:solidFill>
                      <a:schemeClr val="accent3">
                        <a:lumMod val="50000"/>
                      </a:schemeClr>
                    </a:solidFill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6" name="Flecha abajo 15"/>
              <p:cNvSpPr/>
              <p:nvPr/>
            </p:nvSpPr>
            <p:spPr>
              <a:xfrm>
                <a:off x="5508104" y="5949280"/>
                <a:ext cx="360040" cy="144016"/>
              </a:xfrm>
              <a:prstGeom prst="down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Elipse 385"/>
            <p:cNvSpPr/>
            <p:nvPr/>
          </p:nvSpPr>
          <p:spPr>
            <a:xfrm>
              <a:off x="8388424" y="2420889"/>
              <a:ext cx="186338" cy="22146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Calibri"/>
                <a:cs typeface="Calibri"/>
              </a:endParaRPr>
            </a:p>
          </p:txBody>
        </p:sp>
        <p:sp>
          <p:nvSpPr>
            <p:cNvPr id="12" name="CuadroTexto 523"/>
            <p:cNvSpPr txBox="1"/>
            <p:nvPr/>
          </p:nvSpPr>
          <p:spPr>
            <a:xfrm>
              <a:off x="8316416" y="2377380"/>
              <a:ext cx="416223" cy="31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dirty="0" smtClean="0">
                  <a:solidFill>
                    <a:schemeClr val="bg1"/>
                  </a:solidFill>
                  <a:latin typeface="Calibri"/>
                  <a:cs typeface="Calibri"/>
                </a:rPr>
                <a:t>12</a:t>
              </a:r>
              <a:endParaRPr lang="es-ES" sz="9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3" name="17 CuadroTexto"/>
            <p:cNvSpPr txBox="1"/>
            <p:nvPr/>
          </p:nvSpPr>
          <p:spPr>
            <a:xfrm rot="16200000">
              <a:off x="3962386" y="4674119"/>
              <a:ext cx="699204" cy="225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700" i="1" dirty="0" smtClean="0">
                  <a:solidFill>
                    <a:schemeClr val="accent6">
                      <a:lumMod val="50000"/>
                    </a:schemeClr>
                  </a:solidFill>
                  <a:latin typeface="Calibri"/>
                  <a:cs typeface="Calibri"/>
                </a:rPr>
                <a:t>producto</a:t>
              </a:r>
              <a:endParaRPr lang="es-MX" sz="700" i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18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2800" b="1" dirty="0" smtClean="0">
                <a:latin typeface="Calibri" pitchFamily="34" charset="0"/>
                <a:cs typeface="Calibri" pitchFamily="34" charset="0"/>
              </a:rPr>
              <a:t>Matriz de Indicadores para Resultados 2013</a:t>
            </a:r>
            <a:endParaRPr lang="es-ES" sz="2800" b="1" dirty="0">
              <a:solidFill>
                <a:srgbClr val="E46C0A"/>
              </a:solidFill>
            </a:endParaRPr>
          </a:p>
        </p:txBody>
      </p:sp>
      <p:cxnSp>
        <p:nvCxnSpPr>
          <p:cNvPr id="6" name="15 Conector recto"/>
          <p:cNvCxnSpPr/>
          <p:nvPr/>
        </p:nvCxnSpPr>
        <p:spPr>
          <a:xfrm>
            <a:off x="459472" y="1340768"/>
            <a:ext cx="828899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794813"/>
              </p:ext>
            </p:extLst>
          </p:nvPr>
        </p:nvGraphicFramePr>
        <p:xfrm>
          <a:off x="179512" y="1600200"/>
          <a:ext cx="8712968" cy="46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300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2800" b="1" dirty="0" smtClean="0">
                <a:latin typeface="Calibri" pitchFamily="34" charset="0"/>
                <a:cs typeface="Calibri" pitchFamily="34" charset="0"/>
              </a:rPr>
              <a:t>Matriz de Indicadores para Resultados 2013</a:t>
            </a:r>
            <a:endParaRPr lang="es-ES" sz="2800" b="1" dirty="0">
              <a:solidFill>
                <a:srgbClr val="E46C0A"/>
              </a:solidFill>
            </a:endParaRPr>
          </a:p>
        </p:txBody>
      </p:sp>
      <p:cxnSp>
        <p:nvCxnSpPr>
          <p:cNvPr id="6" name="15 Conector recto"/>
          <p:cNvCxnSpPr/>
          <p:nvPr/>
        </p:nvCxnSpPr>
        <p:spPr>
          <a:xfrm>
            <a:off x="459472" y="1340768"/>
            <a:ext cx="828899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1109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270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3560" y="2358008"/>
            <a:ext cx="8208912" cy="1143000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Recomendaciones</a:t>
            </a:r>
            <a:endParaRPr lang="es-MX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380442" y="3573016"/>
            <a:ext cx="836802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380442" y="1484784"/>
            <a:ext cx="75390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4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800" dirty="0">
              <a:solidFill>
                <a:srgbClr val="00206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403648" y="4293096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s-ES" sz="2000" b="1" dirty="0" smtClean="0">
                <a:solidFill>
                  <a:schemeClr val="accent5"/>
                </a:solidFill>
                <a:latin typeface="Calibri"/>
                <a:cs typeface="Calibri"/>
              </a:rPr>
              <a:t>Modificaciones a la normatividad</a:t>
            </a:r>
          </a:p>
          <a:p>
            <a:pPr marL="285750" indent="-285750" algn="ctr">
              <a:buFont typeface="Arial"/>
              <a:buChar char="•"/>
            </a:pPr>
            <a:endParaRPr lang="es-ES" sz="2000" b="1" dirty="0" smtClean="0">
              <a:solidFill>
                <a:schemeClr val="accent1"/>
              </a:solidFill>
              <a:latin typeface="Calibri"/>
              <a:cs typeface="Calibri"/>
            </a:endParaRPr>
          </a:p>
          <a:p>
            <a:pPr marL="285750" indent="-285750" algn="ctr">
              <a:buFont typeface="Arial"/>
              <a:buChar char="•"/>
            </a:pPr>
            <a:r>
              <a:rPr lang="es-ES" sz="2000" b="1" dirty="0" smtClean="0">
                <a:solidFill>
                  <a:srgbClr val="16C3DA"/>
                </a:solidFill>
                <a:latin typeface="Calibri"/>
                <a:cs typeface="Calibri"/>
              </a:rPr>
              <a:t>Prácticas administrativas y capacidad de gestión</a:t>
            </a:r>
          </a:p>
          <a:p>
            <a:pPr marL="285750" indent="-285750">
              <a:buFont typeface="Arial"/>
              <a:buChar char="•"/>
            </a:pPr>
            <a:endParaRPr lang="es-E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6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es-ES_tradnl" sz="2400" b="1" dirty="0">
                <a:solidFill>
                  <a:srgbClr val="2E9E83"/>
                </a:solidFill>
                <a:latin typeface="Calibri"/>
                <a:cs typeface="Calibri"/>
              </a:rPr>
              <a:t>Verificar que en el marco de la actualización a los procedimientos vigentes se modifiquen los términos y referentes que han </a:t>
            </a:r>
            <a:r>
              <a:rPr lang="es-ES_tradnl" sz="2400" b="1" dirty="0" smtClean="0">
                <a:solidFill>
                  <a:srgbClr val="2E9E83"/>
                </a:solidFill>
                <a:latin typeface="Calibri"/>
                <a:cs typeface="Calibri"/>
              </a:rPr>
              <a:t>cambiado</a:t>
            </a:r>
            <a:r>
              <a:rPr lang="es-ES_tradnl" sz="2400" b="1" dirty="0">
                <a:solidFill>
                  <a:srgbClr val="2E9E83"/>
                </a:solidFill>
                <a:latin typeface="Calibri"/>
                <a:cs typeface="Calibri"/>
              </a:rPr>
              <a:t/>
            </a:r>
            <a:br>
              <a:rPr lang="es-ES_tradnl" sz="2400" b="1" dirty="0">
                <a:solidFill>
                  <a:srgbClr val="2E9E83"/>
                </a:solidFill>
                <a:latin typeface="Calibri"/>
                <a:cs typeface="Calibri"/>
              </a:rPr>
            </a:br>
            <a:endParaRPr lang="es-ES" sz="2400" b="1" dirty="0">
              <a:solidFill>
                <a:srgbClr val="2E9E83"/>
              </a:solidFill>
              <a:latin typeface="Calibri"/>
              <a:cs typeface="Calibri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826164"/>
              </p:ext>
            </p:extLst>
          </p:nvPr>
        </p:nvGraphicFramePr>
        <p:xfrm>
          <a:off x="476052" y="2492896"/>
          <a:ext cx="813690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7 Conector recto"/>
          <p:cNvCxnSpPr/>
          <p:nvPr/>
        </p:nvCxnSpPr>
        <p:spPr>
          <a:xfrm>
            <a:off x="457200" y="1844824"/>
            <a:ext cx="8291264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4 Conector recto"/>
          <p:cNvCxnSpPr/>
          <p:nvPr/>
        </p:nvCxnSpPr>
        <p:spPr>
          <a:xfrm>
            <a:off x="459472" y="1772816"/>
            <a:ext cx="8288992" cy="7961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3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400" b="1" dirty="0">
                <a:solidFill>
                  <a:srgbClr val="2E9E83"/>
                </a:solidFill>
                <a:latin typeface="Calibri"/>
                <a:cs typeface="Calibri"/>
              </a:rPr>
              <a:t>Incrementar la calidad de los manuales de procedimientos siguiendo, fundamentalmente, la metodología de la SSA </a:t>
            </a:r>
            <a:r>
              <a:rPr lang="es-ES_tradnl" sz="2400" b="1" dirty="0" smtClean="0">
                <a:solidFill>
                  <a:srgbClr val="2E9E83"/>
                </a:solidFill>
                <a:latin typeface="Calibri"/>
                <a:cs typeface="Calibri"/>
              </a:rPr>
              <a:t>federal</a:t>
            </a:r>
            <a:endParaRPr lang="es-ES" sz="2400" b="1" dirty="0">
              <a:solidFill>
                <a:srgbClr val="2E9E83"/>
              </a:solidFill>
              <a:latin typeface="Calibri"/>
              <a:cs typeface="Calibri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146019"/>
              </p:ext>
            </p:extLst>
          </p:nvPr>
        </p:nvGraphicFramePr>
        <p:xfrm>
          <a:off x="395536" y="2276872"/>
          <a:ext cx="8229600" cy="3744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7 Conector recto"/>
          <p:cNvCxnSpPr/>
          <p:nvPr/>
        </p:nvCxnSpPr>
        <p:spPr>
          <a:xfrm>
            <a:off x="457200" y="1772816"/>
            <a:ext cx="8291264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4 Conector recto"/>
          <p:cNvCxnSpPr/>
          <p:nvPr/>
        </p:nvCxnSpPr>
        <p:spPr>
          <a:xfrm>
            <a:off x="467544" y="1700808"/>
            <a:ext cx="8288992" cy="9633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3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es-ES_tradnl" sz="2400" b="1" dirty="0">
                <a:solidFill>
                  <a:srgbClr val="2E9E83"/>
                </a:solidFill>
                <a:latin typeface="Calibri"/>
                <a:cs typeface="Calibri"/>
              </a:rPr>
              <a:t>En los manuales de procedimientos actualizados se debe asegurar que las nuevas versiones cubran los huecos normativos de las anteriores</a:t>
            </a:r>
            <a:endParaRPr lang="es-ES" sz="2400" b="1" dirty="0">
              <a:solidFill>
                <a:srgbClr val="2E9E83"/>
              </a:solidFill>
              <a:latin typeface="Calibri"/>
              <a:cs typeface="Calibri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35049"/>
              </p:ext>
            </p:extLst>
          </p:nvPr>
        </p:nvGraphicFramePr>
        <p:xfrm>
          <a:off x="467544" y="2204864"/>
          <a:ext cx="8229600" cy="427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7 Conector recto"/>
          <p:cNvCxnSpPr/>
          <p:nvPr/>
        </p:nvCxnSpPr>
        <p:spPr>
          <a:xfrm>
            <a:off x="457200" y="1844824"/>
            <a:ext cx="8291264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4 Conector recto"/>
          <p:cNvCxnSpPr/>
          <p:nvPr/>
        </p:nvCxnSpPr>
        <p:spPr>
          <a:xfrm>
            <a:off x="459472" y="1772816"/>
            <a:ext cx="8288992" cy="7961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3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es-ES_tradnl" sz="2400" b="1" dirty="0">
                <a:solidFill>
                  <a:srgbClr val="2E9E83"/>
                </a:solidFill>
                <a:latin typeface="Calibri"/>
                <a:cs typeface="Calibri"/>
              </a:rPr>
              <a:t>Diseñar una MIR u otro mecanismos de </a:t>
            </a:r>
            <a:r>
              <a:rPr lang="es-ES_tradnl" sz="2400" b="1" dirty="0" smtClean="0">
                <a:solidFill>
                  <a:srgbClr val="2E9E83"/>
                </a:solidFill>
                <a:latin typeface="Calibri"/>
                <a:cs typeface="Calibri"/>
              </a:rPr>
              <a:t>monitoreo para el Fondo</a:t>
            </a:r>
            <a:endParaRPr lang="es-ES" sz="2400" b="1" dirty="0">
              <a:solidFill>
                <a:srgbClr val="2E9E83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414725"/>
              </p:ext>
            </p:extLst>
          </p:nvPr>
        </p:nvGraphicFramePr>
        <p:xfrm>
          <a:off x="467544" y="1844824"/>
          <a:ext cx="8229600" cy="4493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7 Conector recto"/>
          <p:cNvCxnSpPr/>
          <p:nvPr/>
        </p:nvCxnSpPr>
        <p:spPr>
          <a:xfrm>
            <a:off x="457200" y="1772816"/>
            <a:ext cx="8291264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4 Conector recto"/>
          <p:cNvCxnSpPr/>
          <p:nvPr/>
        </p:nvCxnSpPr>
        <p:spPr>
          <a:xfrm>
            <a:off x="459472" y="1693200"/>
            <a:ext cx="8288992" cy="7961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8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es-ES_tradnl" sz="2400" b="1" dirty="0" smtClean="0">
                <a:solidFill>
                  <a:srgbClr val="2E9E83"/>
                </a:solidFill>
                <a:latin typeface="Calibri"/>
                <a:cs typeface="Calibri"/>
              </a:rPr>
              <a:t>Establecer </a:t>
            </a:r>
            <a:r>
              <a:rPr lang="es-ES_tradnl" sz="2400" b="1" dirty="0">
                <a:solidFill>
                  <a:srgbClr val="2E9E83"/>
                </a:solidFill>
                <a:latin typeface="Calibri"/>
                <a:cs typeface="Calibri"/>
              </a:rPr>
              <a:t>un </a:t>
            </a:r>
            <a:r>
              <a:rPr lang="es-ES_tradnl" sz="2400" b="1" dirty="0" smtClean="0">
                <a:solidFill>
                  <a:srgbClr val="2E9E83"/>
                </a:solidFill>
                <a:latin typeface="Calibri"/>
                <a:cs typeface="Calibri"/>
              </a:rPr>
              <a:t>mecanismo a </a:t>
            </a:r>
            <a:r>
              <a:rPr lang="es-ES_tradnl" sz="2400" b="1" dirty="0">
                <a:solidFill>
                  <a:srgbClr val="2E9E83"/>
                </a:solidFill>
                <a:latin typeface="Calibri"/>
                <a:cs typeface="Calibri"/>
              </a:rPr>
              <a:t>través del cual los ejercicios  </a:t>
            </a:r>
            <a:r>
              <a:rPr lang="es-ES_tradnl" sz="2400" b="1" dirty="0" smtClean="0">
                <a:solidFill>
                  <a:srgbClr val="2E9E83"/>
                </a:solidFill>
                <a:latin typeface="Calibri"/>
                <a:cs typeface="Calibri"/>
              </a:rPr>
              <a:t>de los avales ciudadanos </a:t>
            </a:r>
            <a:r>
              <a:rPr lang="es-ES_tradnl" sz="2400" b="1" dirty="0">
                <a:solidFill>
                  <a:srgbClr val="2E9E83"/>
                </a:solidFill>
                <a:latin typeface="Calibri"/>
                <a:cs typeface="Calibri"/>
              </a:rPr>
              <a:t>incidan en la toma de </a:t>
            </a:r>
            <a:r>
              <a:rPr lang="es-ES_tradnl" sz="2400" b="1" dirty="0" smtClean="0">
                <a:solidFill>
                  <a:srgbClr val="2E9E83"/>
                </a:solidFill>
                <a:latin typeface="Calibri"/>
                <a:cs typeface="Calibri"/>
              </a:rPr>
              <a:t>decisiones</a:t>
            </a:r>
            <a:endParaRPr lang="es-ES" sz="2400" b="1" dirty="0">
              <a:solidFill>
                <a:srgbClr val="2E9E83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830561"/>
              </p:ext>
            </p:extLst>
          </p:nvPr>
        </p:nvGraphicFramePr>
        <p:xfrm>
          <a:off x="467544" y="2060848"/>
          <a:ext cx="8229600" cy="427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7 Conector recto"/>
          <p:cNvCxnSpPr/>
          <p:nvPr/>
        </p:nvCxnSpPr>
        <p:spPr>
          <a:xfrm>
            <a:off x="457200" y="1772816"/>
            <a:ext cx="8291264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4 Conector recto"/>
          <p:cNvCxnSpPr/>
          <p:nvPr/>
        </p:nvCxnSpPr>
        <p:spPr>
          <a:xfrm>
            <a:off x="459472" y="1693200"/>
            <a:ext cx="8288992" cy="7961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15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5472608"/>
          </a:xfrm>
        </p:spPr>
        <p:txBody>
          <a:bodyPr/>
          <a:lstStyle/>
          <a:p>
            <a:r>
              <a:rPr lang="es-ES" sz="2400" b="1" dirty="0">
                <a:latin typeface="Calibri"/>
                <a:cs typeface="Calibri"/>
              </a:rPr>
              <a:t>Evaluación del Fondo de Aportaciones </a:t>
            </a:r>
            <a:r>
              <a:rPr lang="es-ES" sz="2400" b="1" dirty="0" smtClean="0">
                <a:latin typeface="Calibri"/>
                <a:cs typeface="Calibri"/>
              </a:rPr>
              <a:t>para los Servicios de Salud en </a:t>
            </a:r>
            <a:r>
              <a:rPr lang="es-ES" sz="2400" b="1" dirty="0">
                <a:latin typeface="Calibri"/>
                <a:cs typeface="Calibri"/>
              </a:rPr>
              <a:t>el Estado de Morelos. </a:t>
            </a:r>
            <a:r>
              <a:rPr lang="es-MX" sz="2400" dirty="0">
                <a:latin typeface="Calibri"/>
                <a:cs typeface="Calibri"/>
              </a:rPr>
              <a:t/>
            </a:r>
            <a:br>
              <a:rPr lang="es-MX" sz="2400" dirty="0">
                <a:latin typeface="Calibri"/>
                <a:cs typeface="Calibri"/>
              </a:rPr>
            </a:br>
            <a:r>
              <a:rPr lang="es-ES" sz="2400" b="1" dirty="0">
                <a:latin typeface="Calibri"/>
                <a:cs typeface="Calibri"/>
              </a:rPr>
              <a:t>Evaluación de Procesos y Desempeño del Ejercicio Fiscal </a:t>
            </a:r>
            <a:r>
              <a:rPr lang="es-ES" sz="2400" b="1" dirty="0" smtClean="0">
                <a:latin typeface="Calibri"/>
                <a:cs typeface="Calibri"/>
              </a:rPr>
              <a:t>2013</a:t>
            </a:r>
            <a:br>
              <a:rPr lang="es-ES" sz="2400" b="1" dirty="0" smtClean="0">
                <a:latin typeface="Calibri"/>
                <a:cs typeface="Calibri"/>
              </a:rPr>
            </a:br>
            <a:r>
              <a:rPr lang="es-ES" sz="2400" b="1" dirty="0">
                <a:latin typeface="Calibri"/>
                <a:cs typeface="Calibri"/>
              </a:rPr>
              <a:t/>
            </a:r>
            <a:br>
              <a:rPr lang="es-ES" sz="2400" b="1" dirty="0">
                <a:latin typeface="Calibri"/>
                <a:cs typeface="Calibri"/>
              </a:rPr>
            </a:br>
            <a:r>
              <a:rPr lang="es-ES" sz="2400" b="1" dirty="0">
                <a:latin typeface="Calibri"/>
                <a:cs typeface="Calibri"/>
              </a:rPr>
              <a:t/>
            </a:r>
            <a:br>
              <a:rPr lang="es-ES" sz="2400" b="1" dirty="0">
                <a:latin typeface="Calibri"/>
                <a:cs typeface="Calibri"/>
              </a:rPr>
            </a:br>
            <a:r>
              <a:rPr lang="es-ES" sz="2400" b="1" dirty="0">
                <a:latin typeface="Calibri"/>
                <a:cs typeface="Calibri"/>
              </a:rPr>
              <a:t>Investigador Principal:</a:t>
            </a:r>
            <a:r>
              <a:rPr lang="es-ES" sz="2400" dirty="0">
                <a:latin typeface="Calibri"/>
                <a:cs typeface="Calibri"/>
              </a:rPr>
              <a:t> Juan Pablo Gutiérrez (</a:t>
            </a:r>
            <a:r>
              <a:rPr lang="es-ES" sz="2400" u="sng" dirty="0">
                <a:latin typeface="Calibri"/>
                <a:cs typeface="Calibri"/>
                <a:hlinkClick r:id="rId2"/>
              </a:rPr>
              <a:t>jpgutier@correo.insp.mx</a:t>
            </a:r>
            <a:r>
              <a:rPr lang="es-ES" sz="2400" dirty="0">
                <a:latin typeface="Calibri"/>
                <a:cs typeface="Calibri"/>
              </a:rPr>
              <a:t>)</a:t>
            </a:r>
            <a:r>
              <a:rPr lang="es-MX" sz="2400" dirty="0">
                <a:latin typeface="Calibri"/>
                <a:cs typeface="Calibri"/>
              </a:rPr>
              <a:t/>
            </a:r>
            <a:br>
              <a:rPr lang="es-MX" sz="2400" dirty="0">
                <a:latin typeface="Calibri"/>
                <a:cs typeface="Calibri"/>
              </a:rPr>
            </a:br>
            <a:r>
              <a:rPr lang="es-ES" sz="2400" b="1" dirty="0">
                <a:latin typeface="Calibri"/>
                <a:cs typeface="Calibri"/>
              </a:rPr>
              <a:t>Co-Investigadores</a:t>
            </a:r>
            <a:r>
              <a:rPr lang="es-ES" sz="2400" dirty="0">
                <a:latin typeface="Calibri"/>
                <a:cs typeface="Calibri"/>
              </a:rPr>
              <a:t>: Eduardo Alcalá, Dulce Alejandra Balandrán, Bartolo Retana, Isabel Vieitez y Zayra T. López Ixta</a:t>
            </a:r>
            <a:r>
              <a:rPr lang="es-ES" sz="2400" dirty="0" smtClean="0">
                <a:latin typeface="Calibri"/>
                <a:cs typeface="Calibri"/>
              </a:rPr>
              <a:t>.</a:t>
            </a:r>
            <a:br>
              <a:rPr lang="es-ES" sz="2400" dirty="0" smtClean="0">
                <a:latin typeface="Calibri"/>
                <a:cs typeface="Calibri"/>
              </a:rPr>
            </a:br>
            <a:r>
              <a:rPr lang="es-MX" sz="2400" dirty="0">
                <a:latin typeface="Calibri"/>
                <a:cs typeface="Calibri"/>
              </a:rPr>
              <a:t/>
            </a:r>
            <a:br>
              <a:rPr lang="es-MX" sz="2400" dirty="0">
                <a:latin typeface="Calibri"/>
                <a:cs typeface="Calibri"/>
              </a:rPr>
            </a:br>
            <a:r>
              <a:rPr lang="es-ES" sz="2400" b="1" dirty="0" smtClean="0">
                <a:latin typeface="Calibri"/>
                <a:cs typeface="Calibri"/>
              </a:rPr>
              <a:t>Análisis </a:t>
            </a:r>
            <a:r>
              <a:rPr lang="es-ES" sz="2400" b="1" dirty="0" err="1" smtClean="0">
                <a:latin typeface="Calibri"/>
                <a:cs typeface="Calibri"/>
              </a:rPr>
              <a:t>FASSA</a:t>
            </a:r>
            <a:r>
              <a:rPr lang="es-ES" sz="2400" dirty="0" smtClean="0">
                <a:latin typeface="Calibri"/>
                <a:cs typeface="Calibri"/>
              </a:rPr>
              <a:t>: </a:t>
            </a:r>
            <a:r>
              <a:rPr lang="es-ES" sz="2400" b="1" dirty="0">
                <a:latin typeface="Calibri"/>
                <a:cs typeface="Calibri"/>
              </a:rPr>
              <a:t>Zayra T. López Ixta</a:t>
            </a:r>
            <a:r>
              <a:rPr lang="es-ES" sz="2400" dirty="0" smtClean="0">
                <a:latin typeface="Calibri"/>
                <a:cs typeface="Calibri"/>
              </a:rPr>
              <a:t>, </a:t>
            </a:r>
            <a:r>
              <a:rPr lang="es-ES" sz="2400" dirty="0">
                <a:latin typeface="Calibri"/>
                <a:cs typeface="Calibri"/>
              </a:rPr>
              <a:t>Alejandra Balandrán, Eduardo Alcalá, Juan Pablo Gutiérrez.</a:t>
            </a:r>
            <a:r>
              <a:rPr lang="es-MX" sz="2400" dirty="0">
                <a:latin typeface="Calibri"/>
                <a:cs typeface="Calibri"/>
              </a:rPr>
              <a:t/>
            </a:r>
            <a:br>
              <a:rPr lang="es-MX" sz="2400" dirty="0">
                <a:latin typeface="Calibri"/>
                <a:cs typeface="Calibri"/>
              </a:rPr>
            </a:br>
            <a:endParaRPr lang="es-MX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27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es-ES_tradnl" sz="2400" b="1" dirty="0">
                <a:solidFill>
                  <a:srgbClr val="2E9E83"/>
                </a:solidFill>
                <a:latin typeface="Calibri"/>
                <a:cs typeface="Calibri"/>
              </a:rPr>
              <a:t>Institucionalizar mecanismos o instrumentos que permitan predecir y planificar eficazmente el actuar de los actores</a:t>
            </a:r>
            <a:endParaRPr lang="es-ES" sz="2400" b="1" dirty="0">
              <a:solidFill>
                <a:srgbClr val="2E9E83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090325"/>
              </p:ext>
            </p:extLst>
          </p:nvPr>
        </p:nvGraphicFramePr>
        <p:xfrm>
          <a:off x="467544" y="1988840"/>
          <a:ext cx="8229600" cy="43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7 Conector recto"/>
          <p:cNvCxnSpPr/>
          <p:nvPr/>
        </p:nvCxnSpPr>
        <p:spPr>
          <a:xfrm>
            <a:off x="457200" y="1700808"/>
            <a:ext cx="8291264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4 Conector recto"/>
          <p:cNvCxnSpPr/>
          <p:nvPr/>
        </p:nvCxnSpPr>
        <p:spPr>
          <a:xfrm>
            <a:off x="459472" y="1628800"/>
            <a:ext cx="8288992" cy="7961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84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es-MX" sz="2400" b="1" dirty="0">
                <a:solidFill>
                  <a:srgbClr val="2E9E83"/>
                </a:solidFill>
                <a:latin typeface="Calibri"/>
                <a:cs typeface="Calibri"/>
              </a:rPr>
              <a:t>Revisar los perfiles profesionales descritos en los manuales de organización para  la selección de los responsables de los procesos</a:t>
            </a:r>
            <a:r>
              <a:rPr lang="es-ES" sz="2400" b="1" dirty="0">
                <a:solidFill>
                  <a:srgbClr val="2E9E83"/>
                </a:solidFill>
                <a:latin typeface="Calibri"/>
                <a:cs typeface="Calibri"/>
              </a:rPr>
              <a:t/>
            </a:r>
            <a:br>
              <a:rPr lang="es-ES" sz="2400" b="1" dirty="0">
                <a:solidFill>
                  <a:srgbClr val="2E9E83"/>
                </a:solidFill>
                <a:latin typeface="Calibri"/>
                <a:cs typeface="Calibri"/>
              </a:rPr>
            </a:br>
            <a:endParaRPr lang="es-ES" sz="2400" b="1" dirty="0">
              <a:solidFill>
                <a:srgbClr val="2E9E83"/>
              </a:solidFill>
              <a:latin typeface="Calibri"/>
              <a:cs typeface="Calibri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431715"/>
              </p:ext>
            </p:extLst>
          </p:nvPr>
        </p:nvGraphicFramePr>
        <p:xfrm>
          <a:off x="539552" y="2132856"/>
          <a:ext cx="8229600" cy="40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7 Conector recto"/>
          <p:cNvCxnSpPr/>
          <p:nvPr/>
        </p:nvCxnSpPr>
        <p:spPr>
          <a:xfrm>
            <a:off x="457200" y="1844824"/>
            <a:ext cx="8291264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4 Conector recto"/>
          <p:cNvCxnSpPr/>
          <p:nvPr/>
        </p:nvCxnSpPr>
        <p:spPr>
          <a:xfrm>
            <a:off x="459472" y="1765208"/>
            <a:ext cx="8288992" cy="7961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9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es-ES_tradnl" sz="2400" b="1" dirty="0">
                <a:solidFill>
                  <a:srgbClr val="16C3DA"/>
                </a:solidFill>
                <a:latin typeface="Calibri"/>
                <a:cs typeface="Calibri"/>
              </a:rPr>
              <a:t>Apegar el procedimiento de contrataciones al especificado en los manuales de procedimientos vigentes</a:t>
            </a:r>
            <a:endParaRPr lang="es-ES" sz="2400" b="1" dirty="0">
              <a:solidFill>
                <a:srgbClr val="16C3DA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617313"/>
              </p:ext>
            </p:extLst>
          </p:nvPr>
        </p:nvGraphicFramePr>
        <p:xfrm>
          <a:off x="539552" y="2132856"/>
          <a:ext cx="8229600" cy="427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7 Conector recto"/>
          <p:cNvCxnSpPr/>
          <p:nvPr/>
        </p:nvCxnSpPr>
        <p:spPr>
          <a:xfrm>
            <a:off x="457200" y="1772816"/>
            <a:ext cx="8291264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4 Conector recto"/>
          <p:cNvCxnSpPr/>
          <p:nvPr/>
        </p:nvCxnSpPr>
        <p:spPr>
          <a:xfrm>
            <a:off x="459472" y="1772816"/>
            <a:ext cx="8288992" cy="7961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3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24136"/>
          </a:xfrm>
        </p:spPr>
        <p:txBody>
          <a:bodyPr/>
          <a:lstStyle/>
          <a:p>
            <a:r>
              <a:rPr lang="es-ES_tradnl" sz="2400" b="1" dirty="0">
                <a:solidFill>
                  <a:srgbClr val="16C3DA"/>
                </a:solidFill>
                <a:latin typeface="Calibri"/>
                <a:cs typeface="Calibri"/>
              </a:rPr>
              <a:t>Realizar acciones de </a:t>
            </a:r>
            <a:r>
              <a:rPr lang="es-ES_tradnl" sz="2400" b="1" dirty="0" smtClean="0">
                <a:solidFill>
                  <a:srgbClr val="16C3DA"/>
                </a:solidFill>
                <a:latin typeface="Calibri"/>
                <a:cs typeface="Calibri"/>
              </a:rPr>
              <a:t>transparencia proactiva</a:t>
            </a:r>
            <a:endParaRPr lang="es-ES" sz="2400" b="1" dirty="0">
              <a:solidFill>
                <a:srgbClr val="16C3DA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991127"/>
              </p:ext>
            </p:extLst>
          </p:nvPr>
        </p:nvGraphicFramePr>
        <p:xfrm>
          <a:off x="467544" y="1916832"/>
          <a:ext cx="8229600" cy="41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7 Conector recto"/>
          <p:cNvCxnSpPr/>
          <p:nvPr/>
        </p:nvCxnSpPr>
        <p:spPr>
          <a:xfrm>
            <a:off x="457200" y="1700808"/>
            <a:ext cx="8291264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4 Conector recto"/>
          <p:cNvCxnSpPr/>
          <p:nvPr/>
        </p:nvCxnSpPr>
        <p:spPr>
          <a:xfrm>
            <a:off x="459472" y="1628800"/>
            <a:ext cx="8288992" cy="7961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60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es-ES_tradnl" sz="2400" b="1" dirty="0" smtClean="0">
                <a:solidFill>
                  <a:srgbClr val="16C3DA"/>
                </a:solidFill>
                <a:latin typeface="Calibri"/>
                <a:cs typeface="Calibri"/>
              </a:rPr>
              <a:t>Concentrar en </a:t>
            </a:r>
            <a:r>
              <a:rPr lang="es-ES_tradnl" sz="2400" b="1" dirty="0">
                <a:solidFill>
                  <a:srgbClr val="16C3DA"/>
                </a:solidFill>
                <a:latin typeface="Calibri"/>
                <a:cs typeface="Calibri"/>
              </a:rPr>
              <a:t>una cuenta única los recursos que recibe la entidad vía FASSA </a:t>
            </a:r>
            <a:endParaRPr lang="es-ES" sz="2400" b="1" dirty="0">
              <a:solidFill>
                <a:srgbClr val="16C3DA"/>
              </a:solidFill>
              <a:latin typeface="Calibri"/>
              <a:cs typeface="Calibri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686223"/>
              </p:ext>
            </p:extLst>
          </p:nvPr>
        </p:nvGraphicFramePr>
        <p:xfrm>
          <a:off x="467544" y="2060848"/>
          <a:ext cx="8229600" cy="449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7 Conector recto"/>
          <p:cNvCxnSpPr/>
          <p:nvPr/>
        </p:nvCxnSpPr>
        <p:spPr>
          <a:xfrm>
            <a:off x="457200" y="1844824"/>
            <a:ext cx="8291264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4 Conector recto"/>
          <p:cNvCxnSpPr/>
          <p:nvPr/>
        </p:nvCxnSpPr>
        <p:spPr>
          <a:xfrm>
            <a:off x="323528" y="1772816"/>
            <a:ext cx="8424936" cy="4957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9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es-ES_tradnl" sz="2400" b="1" dirty="0">
                <a:solidFill>
                  <a:srgbClr val="16C3DA"/>
                </a:solidFill>
                <a:latin typeface="Calibri"/>
                <a:cs typeface="Calibri"/>
              </a:rPr>
              <a:t>Ampliar la clave </a:t>
            </a:r>
            <a:r>
              <a:rPr lang="es-ES_tradnl" sz="2400" b="1" dirty="0" smtClean="0">
                <a:solidFill>
                  <a:srgbClr val="16C3DA"/>
                </a:solidFill>
                <a:latin typeface="Calibri"/>
                <a:cs typeface="Calibri"/>
              </a:rPr>
              <a:t>presupuestal para incrementar la coherencia interna y proveer más información sobre la forma en que se ejecuta el presupuesto</a:t>
            </a:r>
            <a:endParaRPr lang="es-ES" sz="2400" b="1" dirty="0">
              <a:solidFill>
                <a:srgbClr val="16C3DA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621408"/>
              </p:ext>
            </p:extLst>
          </p:nvPr>
        </p:nvGraphicFramePr>
        <p:xfrm>
          <a:off x="539552" y="1988840"/>
          <a:ext cx="8229600" cy="43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7 Conector recto"/>
          <p:cNvCxnSpPr/>
          <p:nvPr/>
        </p:nvCxnSpPr>
        <p:spPr>
          <a:xfrm>
            <a:off x="457200" y="1700808"/>
            <a:ext cx="8291264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4 Conector recto"/>
          <p:cNvCxnSpPr/>
          <p:nvPr/>
        </p:nvCxnSpPr>
        <p:spPr>
          <a:xfrm>
            <a:off x="459472" y="1628800"/>
            <a:ext cx="8288992" cy="7961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1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es-ES_tradnl" sz="2400" b="1" dirty="0">
                <a:solidFill>
                  <a:srgbClr val="16C3DA"/>
                </a:solidFill>
                <a:latin typeface="Calibri"/>
                <a:cs typeface="Calibri"/>
              </a:rPr>
              <a:t>Desarrollar instrumentos para la priorización de necesidades</a:t>
            </a:r>
            <a:endParaRPr lang="es-ES" sz="2400" b="1" dirty="0">
              <a:solidFill>
                <a:srgbClr val="16C3DA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017009"/>
              </p:ext>
            </p:extLst>
          </p:nvPr>
        </p:nvGraphicFramePr>
        <p:xfrm>
          <a:off x="467544" y="1844824"/>
          <a:ext cx="8229600" cy="449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7 Conector recto"/>
          <p:cNvCxnSpPr/>
          <p:nvPr/>
        </p:nvCxnSpPr>
        <p:spPr>
          <a:xfrm>
            <a:off x="457200" y="1628800"/>
            <a:ext cx="8291264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4 Conector recto"/>
          <p:cNvCxnSpPr/>
          <p:nvPr/>
        </p:nvCxnSpPr>
        <p:spPr>
          <a:xfrm>
            <a:off x="459472" y="1549184"/>
            <a:ext cx="8288992" cy="7961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87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es-ES_tradnl" sz="2400" b="1" dirty="0">
                <a:solidFill>
                  <a:srgbClr val="16C3DA"/>
                </a:solidFill>
                <a:latin typeface="Calibri"/>
                <a:cs typeface="Calibri"/>
              </a:rPr>
              <a:t>Establecer una estrategia de </a:t>
            </a:r>
            <a:r>
              <a:rPr lang="es-ES_tradnl" sz="2400" b="1" dirty="0" smtClean="0">
                <a:solidFill>
                  <a:srgbClr val="16C3DA"/>
                </a:solidFill>
                <a:latin typeface="Calibri"/>
                <a:cs typeface="Calibri"/>
              </a:rPr>
              <a:t>capacitación</a:t>
            </a:r>
            <a:endParaRPr lang="es-ES" sz="2400" b="1" dirty="0">
              <a:solidFill>
                <a:srgbClr val="16C3DA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022691"/>
              </p:ext>
            </p:extLst>
          </p:nvPr>
        </p:nvGraphicFramePr>
        <p:xfrm>
          <a:off x="467544" y="1916832"/>
          <a:ext cx="8229600" cy="44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7 Conector recto"/>
          <p:cNvCxnSpPr/>
          <p:nvPr/>
        </p:nvCxnSpPr>
        <p:spPr>
          <a:xfrm>
            <a:off x="457200" y="1772816"/>
            <a:ext cx="8291264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4 Conector recto"/>
          <p:cNvCxnSpPr/>
          <p:nvPr/>
        </p:nvCxnSpPr>
        <p:spPr>
          <a:xfrm>
            <a:off x="459472" y="1693200"/>
            <a:ext cx="8288992" cy="7961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2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es-ES_tradnl" sz="2400" b="1" dirty="0">
                <a:solidFill>
                  <a:srgbClr val="16C3DA"/>
                </a:solidFill>
                <a:latin typeface="Calibri"/>
                <a:cs typeface="Calibri"/>
              </a:rPr>
              <a:t>Incrementar el grado de articulación de la </a:t>
            </a:r>
            <a:r>
              <a:rPr lang="es-ES_tradnl" sz="2400" b="1" dirty="0" smtClean="0">
                <a:solidFill>
                  <a:srgbClr val="16C3DA"/>
                </a:solidFill>
                <a:latin typeface="Calibri"/>
                <a:cs typeface="Calibri"/>
              </a:rPr>
              <a:t>información que se genera en las diferentes plataformas</a:t>
            </a:r>
            <a:endParaRPr lang="es-ES" sz="2400" b="1" dirty="0">
              <a:solidFill>
                <a:srgbClr val="16C3DA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465522"/>
              </p:ext>
            </p:extLst>
          </p:nvPr>
        </p:nvGraphicFramePr>
        <p:xfrm>
          <a:off x="467544" y="1988840"/>
          <a:ext cx="8229600" cy="427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7 Conector recto"/>
          <p:cNvCxnSpPr/>
          <p:nvPr/>
        </p:nvCxnSpPr>
        <p:spPr>
          <a:xfrm>
            <a:off x="457200" y="1772816"/>
            <a:ext cx="8291264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4 Conector recto"/>
          <p:cNvCxnSpPr/>
          <p:nvPr/>
        </p:nvCxnSpPr>
        <p:spPr>
          <a:xfrm>
            <a:off x="459472" y="1693200"/>
            <a:ext cx="8288992" cy="7961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15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635896" y="2524241"/>
            <a:ext cx="2510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Gracias </a:t>
            </a:r>
            <a:endParaRPr lang="es-MX" sz="40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92896"/>
            <a:ext cx="1944216" cy="1524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725884" y="5199583"/>
            <a:ext cx="4094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Contacto: jpgutier@insp.mx</a:t>
            </a:r>
            <a:endParaRPr lang="es-MX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3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Calibri"/>
                <a:cs typeface="Calibri"/>
              </a:rPr>
              <a:t>Contenido de la presentación</a:t>
            </a:r>
            <a:endParaRPr lang="es-ES" b="1" dirty="0">
              <a:latin typeface="Calibri"/>
              <a:cs typeface="Calibri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latin typeface="Calibri"/>
                <a:cs typeface="Calibri"/>
              </a:rPr>
              <a:t>Antecedentes</a:t>
            </a:r>
            <a:endParaRPr lang="es-ES" sz="3200" dirty="0">
              <a:latin typeface="Calibri"/>
              <a:cs typeface="Calibri"/>
            </a:endParaRPr>
          </a:p>
          <a:p>
            <a:r>
              <a:rPr lang="es-ES" sz="3200" dirty="0" smtClean="0">
                <a:latin typeface="Calibri"/>
                <a:cs typeface="Calibri"/>
              </a:rPr>
              <a:t>Metodología</a:t>
            </a:r>
          </a:p>
          <a:p>
            <a:pPr lvl="1"/>
            <a:r>
              <a:rPr lang="es-ES" dirty="0" smtClean="0">
                <a:latin typeface="Calibri"/>
                <a:cs typeface="Calibri"/>
              </a:rPr>
              <a:t>Objetivos de la evaluación</a:t>
            </a:r>
          </a:p>
          <a:p>
            <a:pPr lvl="1"/>
            <a:r>
              <a:rPr lang="es-ES" dirty="0" smtClean="0">
                <a:latin typeface="Calibri"/>
                <a:cs typeface="Calibri"/>
              </a:rPr>
              <a:t>Estrategia general de la evaluación</a:t>
            </a:r>
          </a:p>
          <a:p>
            <a:r>
              <a:rPr lang="es-ES" sz="3200" dirty="0" smtClean="0">
                <a:latin typeface="Calibri"/>
                <a:cs typeface="Calibri"/>
              </a:rPr>
              <a:t>Recomendaciones</a:t>
            </a:r>
          </a:p>
          <a:p>
            <a:pPr lvl="1"/>
            <a:r>
              <a:rPr lang="es-ES" dirty="0" smtClean="0">
                <a:latin typeface="Calibri"/>
                <a:cs typeface="Calibri"/>
              </a:rPr>
              <a:t>Modificaciones a la normatividad</a:t>
            </a:r>
          </a:p>
          <a:p>
            <a:pPr lvl="1"/>
            <a:r>
              <a:rPr lang="es-ES" dirty="0" smtClean="0">
                <a:latin typeface="Calibri"/>
                <a:cs typeface="Calibri"/>
              </a:rPr>
              <a:t>Prácticas administrativas y capacidad de gestión</a:t>
            </a:r>
          </a:p>
        </p:txBody>
      </p:sp>
      <p:cxnSp>
        <p:nvCxnSpPr>
          <p:cNvPr id="4" name="15 Conector recto"/>
          <p:cNvCxnSpPr/>
          <p:nvPr/>
        </p:nvCxnSpPr>
        <p:spPr>
          <a:xfrm>
            <a:off x="467544" y="1340768"/>
            <a:ext cx="828092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6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3560" y="2358008"/>
            <a:ext cx="8208912" cy="1143000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Antecedentes</a:t>
            </a:r>
            <a:endParaRPr lang="es-MX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380442" y="3573016"/>
            <a:ext cx="836802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380442" y="1484784"/>
            <a:ext cx="75390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4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Antecedentes</a:t>
            </a:r>
            <a:endParaRPr lang="es-ES" sz="2800" b="1" dirty="0"/>
          </a:p>
        </p:txBody>
      </p:sp>
      <p:cxnSp>
        <p:nvCxnSpPr>
          <p:cNvPr id="6" name="15 Conector recto"/>
          <p:cNvCxnSpPr/>
          <p:nvPr/>
        </p:nvCxnSpPr>
        <p:spPr>
          <a:xfrm flipV="1">
            <a:off x="395536" y="1196752"/>
            <a:ext cx="8373616" cy="7200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262890"/>
              </p:ext>
            </p:extLst>
          </p:nvPr>
        </p:nvGraphicFramePr>
        <p:xfrm>
          <a:off x="457200" y="1628800"/>
          <a:ext cx="8229600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82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es-MX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El </a:t>
            </a:r>
            <a:r>
              <a:rPr lang="es-MX" sz="24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FASSA</a:t>
            </a:r>
            <a:r>
              <a:rPr lang="es-MX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es el segundo Fondo con la mayor proporción del Ramo 33 en Morelos: en 2003 representó el 12.5% y el 14.4% en 2013</a:t>
            </a:r>
            <a:br>
              <a:rPr lang="es-MX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es-ES" sz="24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516762"/>
              </p:ext>
            </p:extLst>
          </p:nvPr>
        </p:nvGraphicFramePr>
        <p:xfrm>
          <a:off x="189856" y="1700809"/>
          <a:ext cx="8774632" cy="3672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395536" y="5373216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Calibri"/>
                <a:cs typeface="Calibri"/>
              </a:rPr>
              <a:t>Fuente:</a:t>
            </a:r>
            <a:r>
              <a:rPr lang="es-MX" dirty="0">
                <a:latin typeface="Calibri"/>
                <a:cs typeface="Calibri"/>
              </a:rPr>
              <a:t> Elaboración propia a partir de los datos del PEF para el estado de Morelos, considerando </a:t>
            </a:r>
            <a:r>
              <a:rPr lang="es-MX" dirty="0" smtClean="0">
                <a:latin typeface="Calibri"/>
                <a:cs typeface="Calibri"/>
              </a:rPr>
              <a:t>las  </a:t>
            </a:r>
            <a:r>
              <a:rPr lang="es-MX" dirty="0">
                <a:latin typeface="Calibri"/>
                <a:cs typeface="Calibri"/>
              </a:rPr>
              <a:t>proporciones de los montos totales en millones de pesos</a:t>
            </a:r>
            <a:r>
              <a:rPr lang="es-MX" dirty="0" smtClean="0">
                <a:latin typeface="Calibri"/>
                <a:cs typeface="Calibri"/>
              </a:rPr>
              <a:t>.</a:t>
            </a:r>
            <a:r>
              <a:rPr lang="es-ES_tradnl" dirty="0">
                <a:latin typeface="Calibri"/>
                <a:cs typeface="Calibri"/>
              </a:rPr>
              <a:t> </a:t>
            </a:r>
            <a:r>
              <a:rPr lang="es-ES_tradnl" dirty="0" smtClean="0">
                <a:latin typeface="Calibri"/>
                <a:cs typeface="Calibri"/>
              </a:rPr>
              <a:t> </a:t>
            </a:r>
            <a:r>
              <a:rPr lang="es-MX" dirty="0" smtClean="0">
                <a:latin typeface="Calibri"/>
                <a:cs typeface="Calibri"/>
              </a:rPr>
              <a:t>*</a:t>
            </a:r>
            <a:r>
              <a:rPr lang="es-MX" dirty="0">
                <a:latin typeface="Calibri"/>
                <a:cs typeface="Calibri"/>
              </a:rPr>
              <a:t>Incluye: FASP, FAETA,FAFM y FAFEF.</a:t>
            </a:r>
            <a:endParaRPr lang="es-ES_tradnl" dirty="0">
              <a:latin typeface="Calibri"/>
              <a:cs typeface="Calibri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95536" y="1484784"/>
            <a:ext cx="8373616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7365F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endParaRPr lang="es-ES" sz="2400" b="1" dirty="0">
              <a:solidFill>
                <a:srgbClr val="E46C0A"/>
              </a:solidFill>
              <a:latin typeface="Calibri"/>
              <a:cs typeface="Calibri"/>
            </a:endParaRPr>
          </a:p>
        </p:txBody>
      </p:sp>
      <p:cxnSp>
        <p:nvCxnSpPr>
          <p:cNvPr id="6" name="15 Conector recto"/>
          <p:cNvCxnSpPr/>
          <p:nvPr/>
        </p:nvCxnSpPr>
        <p:spPr>
          <a:xfrm flipV="1">
            <a:off x="323528" y="1556792"/>
            <a:ext cx="8373616" cy="7200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68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1390342"/>
            <a:ext cx="889248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800" dirty="0">
              <a:solidFill>
                <a:schemeClr val="tx2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8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446191"/>
              </p:ext>
            </p:extLst>
          </p:nvPr>
        </p:nvGraphicFramePr>
        <p:xfrm>
          <a:off x="0" y="1340768"/>
          <a:ext cx="86409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ángulo 7"/>
          <p:cNvSpPr/>
          <p:nvPr/>
        </p:nvSpPr>
        <p:spPr>
          <a:xfrm>
            <a:off x="251520" y="573325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Calibri" panose="020F0502020204030204" pitchFamily="34" charset="0"/>
              </a:rPr>
              <a:t>Fuente: </a:t>
            </a:r>
            <a:r>
              <a:rPr lang="es-MX" dirty="0">
                <a:latin typeface="Calibri" panose="020F0502020204030204" pitchFamily="34" charset="0"/>
              </a:rPr>
              <a:t>Elaboración propia con base en datos </a:t>
            </a:r>
            <a:r>
              <a:rPr lang="es-MX" dirty="0" smtClean="0">
                <a:latin typeface="Calibri" panose="020F0502020204030204" pitchFamily="34" charset="0"/>
              </a:rPr>
              <a:t>de los Presupuestos de Egresos de la Federación del período 2003-2013.</a:t>
            </a:r>
            <a:endParaRPr lang="es-ES_tradnl" dirty="0">
              <a:latin typeface="Calibri" panose="020F0502020204030204" pitchFamily="34" charset="0"/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El presupuesto asignado al </a:t>
            </a:r>
            <a:r>
              <a:rPr lang="es-MX" sz="24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FASSA</a:t>
            </a:r>
            <a:r>
              <a:rPr lang="es-MX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se ha incrementado en los últimos 10 años</a:t>
            </a:r>
            <a:br>
              <a:rPr lang="es-MX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es-ES" sz="2400" b="1" dirty="0"/>
          </a:p>
        </p:txBody>
      </p:sp>
      <p:cxnSp>
        <p:nvCxnSpPr>
          <p:cNvPr id="13" name="15 Conector recto"/>
          <p:cNvCxnSpPr/>
          <p:nvPr/>
        </p:nvCxnSpPr>
        <p:spPr>
          <a:xfrm flipV="1">
            <a:off x="395536" y="1196752"/>
            <a:ext cx="8373616" cy="7200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ítulo 1"/>
          <p:cNvSpPr txBox="1">
            <a:spLocks/>
          </p:cNvSpPr>
          <p:nvPr/>
        </p:nvSpPr>
        <p:spPr>
          <a:xfrm>
            <a:off x="395536" y="1484784"/>
            <a:ext cx="8373616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7365F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endParaRPr lang="es-ES" sz="2400" b="1" dirty="0">
              <a:solidFill>
                <a:srgbClr val="E46C0A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72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3560" y="2358008"/>
            <a:ext cx="8208912" cy="1143000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Metodología</a:t>
            </a:r>
            <a:endParaRPr lang="es-MX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380442" y="3573016"/>
            <a:ext cx="836802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380442" y="1484784"/>
            <a:ext cx="75390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4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s-MX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Objetivos de la evaluación</a:t>
            </a:r>
            <a:endParaRPr lang="es-ES" sz="2800" b="1" dirty="0"/>
          </a:p>
        </p:txBody>
      </p:sp>
      <p:cxnSp>
        <p:nvCxnSpPr>
          <p:cNvPr id="8" name="15 Conector recto"/>
          <p:cNvCxnSpPr/>
          <p:nvPr/>
        </p:nvCxnSpPr>
        <p:spPr>
          <a:xfrm flipV="1">
            <a:off x="395536" y="1196752"/>
            <a:ext cx="8373616" cy="7200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942405533"/>
              </p:ext>
            </p:extLst>
          </p:nvPr>
        </p:nvGraphicFramePr>
        <p:xfrm>
          <a:off x="477888" y="1412776"/>
          <a:ext cx="82089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18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tregables Proyectos Morelos">
  <a:themeElements>
    <a:clrScheme name="Plantilla proyectos Morelos">
      <a:dk1>
        <a:srgbClr val="17365D"/>
      </a:dk1>
      <a:lt1>
        <a:srgbClr val="FFFFFF"/>
      </a:lt1>
      <a:dk2>
        <a:srgbClr val="17365D"/>
      </a:dk2>
      <a:lt2>
        <a:srgbClr val="EEECE1"/>
      </a:lt2>
      <a:accent1>
        <a:srgbClr val="48BCE0"/>
      </a:accent1>
      <a:accent2>
        <a:srgbClr val="B50B2F"/>
      </a:accent2>
      <a:accent3>
        <a:srgbClr val="FFC000"/>
      </a:accent3>
      <a:accent4>
        <a:srgbClr val="D88EDA"/>
      </a:accent4>
      <a:accent5>
        <a:srgbClr val="2E9E83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entregables morelo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8814</TotalTime>
  <Words>2032</Words>
  <Application>Microsoft Office PowerPoint</Application>
  <PresentationFormat>Presentación en pantalla (4:3)</PresentationFormat>
  <Paragraphs>244</Paragraphs>
  <Slides>29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Entregables Proyectos Morelos</vt:lpstr>
      <vt:lpstr>Presentación de PowerPoint</vt:lpstr>
      <vt:lpstr>Evaluación del Fondo de Aportaciones para los Servicios de Salud en el Estado de Morelos.  Evaluación de Procesos y Desempeño del Ejercicio Fiscal 2013   Investigador Principal: Juan Pablo Gutiérrez (jpgutier@correo.insp.mx) Co-Investigadores: Eduardo Alcalá, Dulce Alejandra Balandrán, Bartolo Retana, Isabel Vieitez y Zayra T. López Ixta.  Análisis FASSA: Zayra T. López Ixta, Alejandra Balandrán, Eduardo Alcalá, Juan Pablo Gutiérrez. </vt:lpstr>
      <vt:lpstr>Contenido de la presentación</vt:lpstr>
      <vt:lpstr>Antecedentes</vt:lpstr>
      <vt:lpstr>Antecedentes</vt:lpstr>
      <vt:lpstr>El FASSA es el segundo Fondo con la mayor proporción del Ramo 33 en Morelos: en 2003 representó el 12.5% y el 14.4% en 2013 </vt:lpstr>
      <vt:lpstr>El presupuesto asignado al FASSA se ha incrementado en los últimos 10 años </vt:lpstr>
      <vt:lpstr>Metodología</vt:lpstr>
      <vt:lpstr>Objetivos de la evaluación</vt:lpstr>
      <vt:lpstr>Estrategia general de la evaluación</vt:lpstr>
      <vt:lpstr>Descripción de procesos FASSA</vt:lpstr>
      <vt:lpstr>Matriz de Indicadores para Resultados 2013</vt:lpstr>
      <vt:lpstr>Matriz de Indicadores para Resultados 2013</vt:lpstr>
      <vt:lpstr>Recomendaciones</vt:lpstr>
      <vt:lpstr>Verificar que en el marco de la actualización a los procedimientos vigentes se modifiquen los términos y referentes que han cambiado </vt:lpstr>
      <vt:lpstr>Incrementar la calidad de los manuales de procedimientos siguiendo, fundamentalmente, la metodología de la SSA federal</vt:lpstr>
      <vt:lpstr>En los manuales de procedimientos actualizados se debe asegurar que las nuevas versiones cubran los huecos normativos de las anteriores</vt:lpstr>
      <vt:lpstr>Diseñar una MIR u otro mecanismos de monitoreo para el Fondo</vt:lpstr>
      <vt:lpstr>Establecer un mecanismo a través del cual los ejercicios  de los avales ciudadanos incidan en la toma de decisiones</vt:lpstr>
      <vt:lpstr>Institucionalizar mecanismos o instrumentos que permitan predecir y planificar eficazmente el actuar de los actores</vt:lpstr>
      <vt:lpstr>Revisar los perfiles profesionales descritos en los manuales de organización para  la selección de los responsables de los procesos </vt:lpstr>
      <vt:lpstr>Apegar el procedimiento de contrataciones al especificado en los manuales de procedimientos vigentes</vt:lpstr>
      <vt:lpstr>Realizar acciones de transparencia proactiva</vt:lpstr>
      <vt:lpstr>Concentrar en una cuenta única los recursos que recibe la entidad vía FASSA </vt:lpstr>
      <vt:lpstr>Ampliar la clave presupuestal para incrementar la coherencia interna y proveer más información sobre la forma en que se ejecuta el presupuesto</vt:lpstr>
      <vt:lpstr>Desarrollar instrumentos para la priorización de necesidades</vt:lpstr>
      <vt:lpstr>Establecer una estrategia de capacitación</vt:lpstr>
      <vt:lpstr>Incrementar el grado de articulación de la información que se genera en las diferentes plataformas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CIEE</dc:creator>
  <cp:lastModifiedBy>USUARIO</cp:lastModifiedBy>
  <cp:revision>698</cp:revision>
  <dcterms:created xsi:type="dcterms:W3CDTF">2014-08-27T15:34:29Z</dcterms:created>
  <dcterms:modified xsi:type="dcterms:W3CDTF">2014-09-25T16:54:41Z</dcterms:modified>
</cp:coreProperties>
</file>