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8" r:id="rId2"/>
    <p:sldId id="275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C9F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Resp.%20Lic.%20Eli%2003-Oct-2013\Resp.%20Documentos\Documentos\2\Paquete%20Econ&#243;mico%202015\Estad&#195;-sticas%20para%20Presupuesto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Distribución del gasto por Eje Rector</a:t>
            </a:r>
          </a:p>
        </c:rich>
      </c:tx>
      <c:layout/>
      <c:overlay val="0"/>
    </c:title>
    <c:autoTitleDeleted val="0"/>
    <c:view3D>
      <c:rotX val="30"/>
      <c:rotY val="3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20609411535659"/>
          <c:y val="0.29643914083875095"/>
          <c:w val="0.76873293041330482"/>
          <c:h val="0.6548531376225825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E25C9F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31165373975441818"/>
                  <c:y val="-4.71775699713042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94580061259766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73665804929142E-3"/>
                  <c:y val="0.122043449837977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917657966349555E-2"/>
                  <c:y val="-3.1455253226613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855651851075146E-2"/>
                  <c:y val="-0.118432534953741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s-MX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'Por Eje'!$A$62:$A$66</c:f>
              <c:strCache>
                <c:ptCount val="5"/>
                <c:pt idx="0">
                  <c:v>1. Morelos seguro y justo</c:v>
                </c:pt>
                <c:pt idx="1">
                  <c:v>2. Morelos con inversión social para la construcción de ciudadanía</c:v>
                </c:pt>
                <c:pt idx="2">
                  <c:v>3. Morelos competitivo, atractivo e innovador</c:v>
                </c:pt>
                <c:pt idx="3">
                  <c:v>4. Morelos verde y sustentable</c:v>
                </c:pt>
                <c:pt idx="4">
                  <c:v>5. Morelos transparente y con democracia participativa</c:v>
                </c:pt>
              </c:strCache>
            </c:strRef>
          </c:cat>
          <c:val>
            <c:numRef>
              <c:f>'Por Eje'!$B$62:$B$66</c:f>
              <c:numCache>
                <c:formatCode>#,##0</c:formatCode>
                <c:ptCount val="5"/>
                <c:pt idx="0">
                  <c:v>1355248</c:v>
                </c:pt>
                <c:pt idx="1">
                  <c:v>10641178</c:v>
                </c:pt>
                <c:pt idx="2">
                  <c:v>563663</c:v>
                </c:pt>
                <c:pt idx="3">
                  <c:v>213484</c:v>
                </c:pt>
                <c:pt idx="4">
                  <c:v>1588751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05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F3E3-C91D-4844-A7B1-C75CAAED5EB8}" type="datetimeFigureOut">
              <a:rPr lang="es-MX" smtClean="0"/>
              <a:pPr/>
              <a:t>06/10/2014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43D9B-7BE8-42B3-A226-B0A71D3FF83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69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  <p:pic>
        <p:nvPicPr>
          <p:cNvPr id="7" name="6 Image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84" y="5949280"/>
            <a:ext cx="18002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109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274638"/>
            <a:ext cx="7594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7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244600" y="274638"/>
            <a:ext cx="5232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7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0300" y="274638"/>
            <a:ext cx="7556500" cy="1143000"/>
          </a:xfrm>
          <a:prstGeom prst="rect">
            <a:avLst/>
          </a:prstGeom>
        </p:spPr>
        <p:txBody>
          <a:bodyPr/>
          <a:lstStyle>
            <a:lvl1pPr algn="r">
              <a:defRPr sz="3400" cap="small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57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0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0" y="274638"/>
            <a:ext cx="76073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5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274638"/>
            <a:ext cx="7594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97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8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1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4900" y="273050"/>
            <a:ext cx="2360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78FA38A-7416-6942-8FB1-8C86548BCF06}" type="datetimeFigureOut">
              <a:rPr lang="es-ES">
                <a:solidFill>
                  <a:prstClr val="black"/>
                </a:solidFill>
              </a:rPr>
              <a:pPr defTabSz="457200"/>
              <a:t>06/10/2014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3116B1E-8238-BD47-99A5-FDE8595D6D6E}" type="slidenum">
              <a:rPr lang="es-ES">
                <a:solidFill>
                  <a:prstClr val="black"/>
                </a:solidFill>
              </a:rPr>
              <a:pPr defTabSz="457200"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0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escudo-morelos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82" y="96134"/>
            <a:ext cx="946307" cy="941155"/>
          </a:xfrm>
          <a:prstGeom prst="rect">
            <a:avLst/>
          </a:prstGeom>
        </p:spPr>
      </p:pic>
      <p:pic>
        <p:nvPicPr>
          <p:cNvPr id="11" name="Imagen 10" descr="pleca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6506"/>
            <a:ext cx="9144000" cy="305461"/>
          </a:xfrm>
          <a:prstGeom prst="rect">
            <a:avLst/>
          </a:prstGeom>
        </p:spPr>
      </p:pic>
      <p:pic>
        <p:nvPicPr>
          <p:cNvPr id="5" name="4 Imagen"/>
          <p:cNvPicPr/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504" y="5949280"/>
            <a:ext cx="18002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06"/>
          <a:stretch/>
        </p:blipFill>
        <p:spPr>
          <a:xfrm>
            <a:off x="7783200" y="5970442"/>
            <a:ext cx="136080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1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800" dirty="0" smtClean="0"/>
              <a:t>PROPUESTA DEL PAQUETE ECONÓMICO 2015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1 Octubre, 2015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sz="2400" dirty="0" smtClean="0"/>
              <a:t>La propuesta del Paquete Económico 2015 que se entregó al H. Congreso del Estado para su revisión y aprobación, se integró de la siguiente forma: 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100" dirty="0" smtClean="0"/>
              <a:t>Presentación	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s-MX" sz="2100" dirty="0" smtClean="0"/>
              <a:t>Criterios generales.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s-MX" sz="2100" dirty="0" smtClean="0"/>
              <a:t>Evolución económica reciente y perspectivas económicas para 2015.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s-MX" sz="2100" dirty="0" smtClean="0"/>
              <a:t>Iniciativa de Ley de Ingresos del Gobierno del Estado de Morelos, correspondiente al ejercicio fiscal del primero de enero al treinta y uno de diciembre de 2015.	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s-MX" sz="2100" dirty="0" smtClean="0"/>
              <a:t>Iniciativa de Decreto por el que se aprueba el Presupuesto de Egresos del Gobierno del Estado de Morelos, para el ejercicio fiscal del primero de enero al treinta y uno de diciembre del año 2015.	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1776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dirty="0"/>
              <a:t>La propuesta de la Ley de Ingresos no contempla endeudamiento para 2015 y se estima un ingreso total de $ 19,975 millones </a:t>
            </a:r>
            <a:r>
              <a:rPr lang="es-MX" sz="2400" dirty="0" smtClean="0"/>
              <a:t>de pesos</a:t>
            </a:r>
            <a:r>
              <a:rPr lang="es-MX" sz="2400" dirty="0"/>
              <a:t>, </a:t>
            </a:r>
            <a:r>
              <a:rPr lang="es-MX" sz="2400" b="1" dirty="0"/>
              <a:t>2.7% mayor respecto a la Ley de Ingresos 2014.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El Presupuesto de Egresos para el 2015 asciende a $ 19,975 millones </a:t>
            </a:r>
            <a:r>
              <a:rPr lang="es-MX" sz="2400" dirty="0" smtClean="0"/>
              <a:t>de pesos</a:t>
            </a:r>
            <a:r>
              <a:rPr lang="es-MX" sz="2400" dirty="0"/>
              <a:t>, 2.7% superior al Presupuesto de Egresos del 2014. Destacándose un incremento de recursos del  </a:t>
            </a:r>
            <a:r>
              <a:rPr lang="es-MX" sz="2400" b="1" dirty="0"/>
              <a:t>25% destinados al campo y un 15% a desarrollo sustentable</a:t>
            </a:r>
            <a:r>
              <a:rPr lang="es-MX" sz="2400" b="1" dirty="0" smtClean="0"/>
              <a:t>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406426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68552"/>
          </a:xfrm>
        </p:spPr>
        <p:txBody>
          <a:bodyPr/>
          <a:lstStyle/>
          <a:p>
            <a:pPr algn="just"/>
            <a:r>
              <a:rPr lang="es-MX" sz="2400" dirty="0"/>
              <a:t>En el Presupuesto 2015 se destina al Eje Morelos Seguro y Justo $ 1,307 millones </a:t>
            </a:r>
            <a:r>
              <a:rPr lang="es-MX" sz="2400" dirty="0" smtClean="0"/>
              <a:t>de pesos</a:t>
            </a:r>
            <a:r>
              <a:rPr lang="es-MX" sz="2400" dirty="0"/>
              <a:t>; al Eje Morelos con Inversión Social para la Construcción de Ciudadanía $ 10,641 millones </a:t>
            </a:r>
            <a:r>
              <a:rPr lang="es-MX" sz="2400" dirty="0" smtClean="0"/>
              <a:t>de </a:t>
            </a:r>
            <a:r>
              <a:rPr lang="es-MX" sz="2400" dirty="0" smtClean="0"/>
              <a:t>pesos, cifra que representa el 74% del presupuesto del Estado.</a:t>
            </a:r>
            <a:endParaRPr lang="es-MX" sz="2400" dirty="0"/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Para lograr un </a:t>
            </a:r>
            <a:r>
              <a:rPr lang="es-MX" sz="2400" b="1" dirty="0"/>
              <a:t>Morelos con Paz y Reconciliación Social</a:t>
            </a:r>
            <a:r>
              <a:rPr lang="es-MX" sz="2400" dirty="0"/>
              <a:t>, es indispensable que promovamos la inversión y el empleo, durante el 2015 seguiremos impulsando el desarrollo de la </a:t>
            </a:r>
            <a:r>
              <a:rPr lang="es-MX" sz="2400" dirty="0" smtClean="0"/>
              <a:t>infraestructura</a:t>
            </a:r>
            <a:r>
              <a:rPr lang="es-MX" sz="2400" dirty="0"/>
              <a:t>.</a:t>
            </a:r>
            <a:r>
              <a:rPr lang="es-MX" sz="2400" dirty="0" smtClean="0"/>
              <a:t> La </a:t>
            </a:r>
            <a:r>
              <a:rPr lang="es-MX" sz="2400" dirty="0"/>
              <a:t>movilidad y la conectividad en el Estado y con el resto del </a:t>
            </a:r>
            <a:r>
              <a:rPr lang="es-MX" sz="2400" dirty="0" smtClean="0"/>
              <a:t>país, con </a:t>
            </a:r>
            <a:r>
              <a:rPr lang="es-MX" sz="2400" dirty="0"/>
              <a:t>el objetivo de atraer capital privado y </a:t>
            </a:r>
            <a:r>
              <a:rPr lang="es-MX" sz="2400" dirty="0" smtClean="0"/>
              <a:t>el turismo</a:t>
            </a:r>
            <a:r>
              <a:rPr lang="es-MX" sz="2400" dirty="0"/>
              <a:t>. </a:t>
            </a:r>
            <a:r>
              <a:rPr lang="es-MX" sz="2400" dirty="0" smtClean="0"/>
              <a:t>Es por ello que al Eje Morelos Atractivo, Competitivo e Innovador se designaron $ 563 de pesos.</a:t>
            </a:r>
            <a:endParaRPr lang="es-MX" sz="2400" dirty="0"/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9312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algn="just"/>
            <a:r>
              <a:rPr lang="es-MX" sz="2400" dirty="0"/>
              <a:t>En el 2015 continuaremos invirtiendo en educación, salud, cultura y deporte, para seguir fortaleciendo los mecanismos que contribuyen a la reconstrucción del tejido </a:t>
            </a:r>
            <a:r>
              <a:rPr lang="es-MX" sz="2400" dirty="0" smtClean="0"/>
              <a:t>social.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El Paquete Económico </a:t>
            </a:r>
            <a:r>
              <a:rPr lang="es-MX" sz="2400" dirty="0" smtClean="0"/>
              <a:t>es </a:t>
            </a:r>
            <a:r>
              <a:rPr lang="es-MX" sz="2400" dirty="0"/>
              <a:t>una propuesta que permitirá consolidar las bases para recuperar la cohesión social y para lograr un desarrollo sustentable, a través de un esquema de movilidad y transporte moderno, que propicie la interconectividad dentro del Estado y con el resto del país; de obras y programas que conviertan a nuestro Estado en un Morelos Verde y Sustentable; y para la elevar  la competitividad, a través de unas finanzas públicas sanas y un mejor uso de los recursos públicos.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71233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04961"/>
              </p:ext>
            </p:extLst>
          </p:nvPr>
        </p:nvGraphicFramePr>
        <p:xfrm>
          <a:off x="683568" y="1229836"/>
          <a:ext cx="7920880" cy="4503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588622"/>
                <a:gridCol w="2332258"/>
              </a:tblGrid>
              <a:tr h="2818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u="none" strike="noStrike" dirty="0">
                          <a:effectLst/>
                          <a:latin typeface="+mn-lt"/>
                        </a:rPr>
                        <a:t>Presupuesto de Egresos 2015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18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u="none" strike="noStrike" dirty="0">
                          <a:effectLst/>
                          <a:latin typeface="+mn-lt"/>
                        </a:rPr>
                        <a:t>(Miles de pesos)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1882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Transferencias a organismos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           11,408,720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1882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Municipios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             4,001,832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1882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Poder Ejecutivo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             2,784,445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36959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Deuda Pública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                 650,534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1146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Poder Judicial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                 565,679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7341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Poder Legislativo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                 395,000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Inst. Estatal Electoral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                 126,709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20211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Institutos Auxiliares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                   27,950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96406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  <a:latin typeface="+mn-lt"/>
                        </a:rPr>
                        <a:t>Comisión Estatal de Derechos Humanos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  <a:latin typeface="+mn-lt"/>
                        </a:rPr>
                        <a:t>                   14,500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1882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1" u="none" strike="noStrike" dirty="0">
                          <a:effectLst/>
                          <a:latin typeface="+mn-lt"/>
                        </a:rPr>
                        <a:t>           19,975,369 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4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 dirty="0" smtClean="0"/>
              <a:t>Propuesta del Paquete Económico 2015</a:t>
            </a:r>
            <a:endParaRPr lang="es-MX" sz="2800" dirty="0"/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253042"/>
              </p:ext>
            </p:extLst>
          </p:nvPr>
        </p:nvGraphicFramePr>
        <p:xfrm>
          <a:off x="539552" y="1124744"/>
          <a:ext cx="7848871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8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483</Words>
  <Application>Microsoft Office PowerPoint</Application>
  <PresentationFormat>Presentación en pantalla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3_Tema de Office</vt:lpstr>
      <vt:lpstr>PROPUESTA DEL PAQUETE ECONÓMICO 2015</vt:lpstr>
      <vt:lpstr>Propuesta del Paquete Económico 2015</vt:lpstr>
      <vt:lpstr>Propuesta del Paquete Económico 2015</vt:lpstr>
      <vt:lpstr>Propuesta del Paquete Económico 2015</vt:lpstr>
      <vt:lpstr>Propuesta del Paquete Económico 2015</vt:lpstr>
      <vt:lpstr>Propuesta del Paquete Económico 2015</vt:lpstr>
      <vt:lpstr>Propuesta del Paquete Económico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USUARIO</cp:lastModifiedBy>
  <cp:revision>73</cp:revision>
  <dcterms:created xsi:type="dcterms:W3CDTF">2013-03-25T18:49:39Z</dcterms:created>
  <dcterms:modified xsi:type="dcterms:W3CDTF">2014-10-06T16:30:20Z</dcterms:modified>
</cp:coreProperties>
</file>